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10021875" cy="6889750"/>
  <p:embeddedFontLst>
    <p:embeddedFont>
      <p:font typeface="Bebas Neue"/>
      <p:regular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iniX8j5aVY2ggoldXpliXXmJKX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BebasNeue-regular.fntdata"/><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4342818" cy="345684"/>
          </a:xfrm>
          <a:prstGeom prst="rect">
            <a:avLst/>
          </a:prstGeom>
          <a:noFill/>
          <a:ln>
            <a:noFill/>
          </a:ln>
        </p:spPr>
        <p:txBody>
          <a:bodyPr anchorCtr="0" anchor="t"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4" name="Google Shape;4;n"/>
          <p:cNvSpPr txBox="1"/>
          <p:nvPr>
            <p:ph idx="10" type="dt"/>
          </p:nvPr>
        </p:nvSpPr>
        <p:spPr>
          <a:xfrm>
            <a:off x="5676751" y="1"/>
            <a:ext cx="4342818" cy="345684"/>
          </a:xfrm>
          <a:prstGeom prst="rect">
            <a:avLst/>
          </a:prstGeom>
          <a:noFill/>
          <a:ln>
            <a:noFill/>
          </a:ln>
        </p:spPr>
        <p:txBody>
          <a:bodyPr anchorCtr="0" anchor="t" bIns="48300" lIns="96625" spcFirstLastPara="1" rIns="96625" wrap="square" tIns="48300">
            <a:noAutofit/>
          </a:bodyPr>
          <a:lstStyle>
            <a:lvl1pPr lvl="0" marR="0" rtl="0" algn="r">
              <a:spcBef>
                <a:spcPts val="0"/>
              </a:spcBef>
              <a:spcAft>
                <a:spcPts val="0"/>
              </a:spcAft>
              <a:buSzPts val="1400"/>
              <a:buNone/>
              <a:defRPr b="0" i="0" sz="13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5" name="Google Shape;5;n"/>
          <p:cNvSpPr/>
          <p:nvPr>
            <p:ph idx="3"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lvl1pPr indent="-228600" lvl="0" marL="4572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1pPr>
            <a:lvl2pPr indent="-228600" lvl="1" marL="9144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2pPr>
            <a:lvl3pPr indent="-228600" lvl="2" marL="13716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3pPr>
            <a:lvl4pPr indent="-228600" lvl="3" marL="18288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4pPr>
            <a:lvl5pPr indent="-228600" lvl="4" marL="22860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5pPr>
            <a:lvl6pPr indent="-228600" lvl="5" marL="27432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6pPr>
            <a:lvl7pPr indent="-228600" lvl="6" marL="32004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7pPr>
            <a:lvl8pPr indent="-228600" lvl="7" marL="36576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8pPr>
            <a:lvl9pPr indent="-228600" lvl="8" marL="41148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9pPr>
          </a:lstStyle>
          <a:p/>
        </p:txBody>
      </p:sp>
      <p:sp>
        <p:nvSpPr>
          <p:cNvPr id="7" name="Google Shape;7;n"/>
          <p:cNvSpPr txBox="1"/>
          <p:nvPr>
            <p:ph idx="11" type="ftr"/>
          </p:nvPr>
        </p:nvSpPr>
        <p:spPr>
          <a:xfrm>
            <a:off x="0" y="6544067"/>
            <a:ext cx="4342818" cy="345683"/>
          </a:xfrm>
          <a:prstGeom prst="rect">
            <a:avLst/>
          </a:prstGeom>
          <a:noFill/>
          <a:ln>
            <a:noFill/>
          </a:ln>
        </p:spPr>
        <p:txBody>
          <a:bodyPr anchorCtr="0" anchor="b"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8" name="Google Shape;8;n"/>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Malgun Gothic"/>
                <a:ea typeface="Malgun Gothic"/>
                <a:cs typeface="Malgun Gothic"/>
                <a:sym typeface="Malgun Gothic"/>
              </a:rPr>
              <a:t>‹#›</a:t>
            </a:fld>
            <a:endParaRPr b="0" i="0" sz="1300" u="none" cap="none" strike="noStrike">
              <a:solidFill>
                <a:schemeClr val="dk1"/>
              </a:solidFill>
              <a:latin typeface="Malgun Gothic"/>
              <a:ea typeface="Malgun Gothic"/>
              <a:cs typeface="Malgun Gothic"/>
              <a:sym typeface="Malgun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1: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p1: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When solar PV first took off in Europe, homeowners were paid generously for every kilowatt-hour they injected back to the grid — sometimes more than they paid to buy electricity. That world is gone. In many countries today, the compensation for injected solar energy hovers around zero, or in some cases is even negative. This deck explains why that has happened and, more importantly, what it means for how we should size, operate and think about our solar systems going forward. The short version: the value of solar has shifted from injection to self-consumption.</a:t>
            </a:r>
            <a:endParaRPr/>
          </a:p>
        </p:txBody>
      </p:sp>
      <p:sp>
        <p:nvSpPr>
          <p:cNvPr id="48" name="Google Shape;48;p1: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0: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10: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The cheapest way to lift self-consumption is to move flexible loads into the sunny hours. EV charging is the single biggest opportunity — a typical 7 kW home charger can absorb everything a 4–5 kWp roof produces. If you currently charge overnight on a cheap night tariff, switching to midday charging now almost always wins, because you avoid both the grid-fee component and the near-zero injection price. The same logic applies to heat-pump boilers, electric water heaters, dishwashers, washing machines and tumble driers — most modern appliances can be scheduled to start during a specific window.</a:t>
            </a:r>
            <a:endParaRPr/>
          </a:p>
        </p:txBody>
      </p:sp>
      <p:sp>
        <p:nvSpPr>
          <p:cNvPr id="145" name="Google Shape;145;p10: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11: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A home battery stores midday surplus until the evening peak, when you would otherwise import at the retail rate. A 5–10 kWh battery is plenty for most households — it is sized to evening load, not to PV output. The break-even depends heavily on the spread between import and injection prices: at a twenty-five-cent retail and three-cent injection, every cycled kWh saves about twenty-two cents, which gives a payback in the seven-to-ten-year range with current battery prices. Importantly, the smart inverter should be configured to charge from PV first, never from the grid, otherwise you destroy the economics.</a:t>
            </a:r>
            <a:endParaRPr/>
          </a:p>
        </p:txBody>
      </p:sp>
      <p:sp>
        <p:nvSpPr>
          <p:cNvPr id="153" name="Google Shape;153;p11: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2: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12: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If you can't self-consume more inside your own meter, the next best thing is to share the surplus with neighbours who can use it right now. EU regulation (the Renewable Energy Directive and the Electricity Market Directive) created two legal forms for this — Renewable Energy Communities and Citizen Energy Communities — and most member states have transposed them. Inside such a community, your midday surplus can be settled against the consumption of a daycare, a bakery, a small office or a neighbour with an EV, often at a reduced grid tariff. The Every1 deck 'An energy community is more than just energy sharing' goes deeper on this — it is a natural follow-up to this deck.</a:t>
            </a:r>
            <a:endParaRPr/>
          </a:p>
        </p:txBody>
      </p:sp>
      <p:sp>
        <p:nvSpPr>
          <p:cNvPr id="160" name="Google Shape;160;p12: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3: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3: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The headline is not that solar is over. It isn't — the LCOE of rooftop PV is still below the retail electricity price almost everywhere in Europe, which means the technology pays itself back. What has changed is where the value comes from. Yesterday, value came from injection: bigger roofs, more annual kWh, better returns. Today, value comes from self-consumption: matching your production to your consumption, in the same building or the same community. Practically, that means designing PV systems differently — east-west orientations to spread production, smaller arrays paired with batteries, and integration with EVs, heat pumps and smart appliances. The goal is no longer to make the meter spin backwards; it is to keep the meter still.</a:t>
            </a:r>
            <a:endParaRPr/>
          </a:p>
        </p:txBody>
      </p:sp>
      <p:sp>
        <p:nvSpPr>
          <p:cNvPr id="167" name="Google Shape;167;p13: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4: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4: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75" name="Google Shape;175;p14: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5: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5: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Any questions? Useful follow-up Every1 materials on the knowledge hub: 'An energy community is more than just energy sharing', 'How does flexibility help the grid', 'Why do we need interoperability between household appliances', and the 'Flexibility, can you beat the market?' Excel game.</a:t>
            </a:r>
            <a:endParaRPr/>
          </a:p>
        </p:txBody>
      </p:sp>
      <p:sp>
        <p:nvSpPr>
          <p:cNvPr id="182" name="Google Shape;182;p15: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p2: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58" name="Google Shape;58;p2: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3: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We will walk through three questions in turn. First, why solar used to feel like such a good deal — net metering and feed-in tariffs made every kWh equally valuable. Second, what changed and why injection rates collapsed to near-zero. Third, what this means in practice: the value of your solar system today comes from the energy you use yourself, not the energy you send to the grid.</a:t>
            </a:r>
            <a:endParaRPr/>
          </a:p>
        </p:txBody>
      </p:sp>
      <p:sp>
        <p:nvSpPr>
          <p:cNvPr id="65" name="Google Shape;65;p3: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4: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For roughly fifteen years, residential solar in Europe ran on one of two simple deals. Under net metering, your meter literally counted backwards when you injected energy — every kWh you produced cancelled out a kWh you imported later, at the same retail price. Under feed-in tariffs, you were paid a fixed per-kWh price for everything you injected, often above the wholesale market rate, and guaranteed for 10–20 years. In both cases the message to the homeowner was identical: produce as much as you can, whenever you can, and you'll be rewarded. The size and orientation of your panels didn't really matter — only the total annual output did.</a:t>
            </a:r>
            <a:endParaRPr/>
          </a:p>
        </p:txBody>
      </p:sp>
      <p:sp>
        <p:nvSpPr>
          <p:cNvPr id="83" name="Google Shape;83;p4: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5: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Both of the old deals were policy choices, not market realities. They worked when rooftop solar was rare and the marginal kWh of clean energy was genuinely valuable. As solar capacity grew across Europe — by a factor of more than ten over a decade — that calculus changed completely. Three things pulled the value of an injected kWh toward zero, and we will look at each of them in turn.</a:t>
            </a:r>
            <a:endParaRPr/>
          </a:p>
        </p:txBody>
      </p:sp>
      <p:sp>
        <p:nvSpPr>
          <p:cNvPr id="91" name="Google Shape;91;p5: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6: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The first reason is the simplest: solar production peaks at exactly the same moment for everyone in the same region. When the sun is high on a clear day in May, every PV system within a few hundred kilometres of you is exporting at the same time. Local demand doesn't change that much through the day, so the grid ends up with a massive surplus of cheap solar electricity. Wholesale prices on the day-ahead market fall sharply during these hours — in Germany, the Netherlands, Belgium and Spain we now routinely see midday prices below 10 €/MWh in spring, and sometimes negative prices when there's also wind.</a:t>
            </a:r>
            <a:endParaRPr/>
          </a:p>
        </p:txBody>
      </p:sp>
      <p:sp>
        <p:nvSpPr>
          <p:cNvPr id="98" name="Google Shape;98;p6: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7: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7: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The second reason sits inside the design of the European wholesale market. Electricity is priced by the merit-order principle: bids are stacked from cheapest to most expensive, and the price everyone receives is set by the most expensive plant needed to meet demand. In the old days that was usually a gas plant — so even renewable producers were paid a gas-derived price. But on a sunny afternoon, with solar covering the entire load, the most expensive plant needed is solar itself, with a marginal cost of zero. So the market price falls to zero, and any retail injection rate that tracks the wholesale market falls with it.</a:t>
            </a:r>
            <a:endParaRPr/>
          </a:p>
        </p:txBody>
      </p:sp>
      <p:sp>
        <p:nvSpPr>
          <p:cNvPr id="110" name="Google Shape;110;p7: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8: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8: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The third reason is the policy shift that comes with smart meters. Under the old net-metering scheme, a kWh in and a kWh out were treated as equivalent — which quietly meant you weren't paying grid tariffs, levies or VAT on the electricity you self-produced. That was always an implicit subsidy worth ten to twenty cents per kWh. With smart meters and separate metering of import and export, regulators in Belgium, the Netherlands and elsewhere have switched to settlement on the actual flows. You still pay the full retail price (including all fees) on every imported kWh, but you only receive the bare wholesale price on every exported kWh. The two are no longer symmetric, and the gap is huge.</a:t>
            </a:r>
            <a:endParaRPr/>
          </a:p>
        </p:txBody>
      </p:sp>
      <p:sp>
        <p:nvSpPr>
          <p:cNvPr id="122" name="Google Shape;122;p8: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p:nvPr>
            <p:ph idx="2" type="sldImg"/>
          </p:nvPr>
        </p:nvSpPr>
        <p:spPr>
          <a:xfrm>
            <a:off x="2944813" y="862013"/>
            <a:ext cx="4132262" cy="2324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9:notes"/>
          <p:cNvSpPr txBox="1"/>
          <p:nvPr>
            <p:ph idx="1" type="body"/>
          </p:nvPr>
        </p:nvSpPr>
        <p:spPr>
          <a:xfrm>
            <a:off x="1002189" y="3315691"/>
            <a:ext cx="8017510" cy="2712840"/>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rPr lang="en-US" sz="1200">
                <a:solidFill>
                  <a:schemeClr val="dk1"/>
                </a:solidFill>
                <a:latin typeface="Malgun Gothic"/>
                <a:ea typeface="Malgun Gothic"/>
                <a:cs typeface="Malgun Gothic"/>
                <a:sym typeface="Malgun Gothic"/>
              </a:rPr>
              <a:t>If injection is worth almost nothing and import costs the full retail price, the value of any PV system today is measured by how much of its output you consume yourself. A self-consumed kWh saves you the full retail price — typically around thirty euro cents in most EU markets. An injected kWh earns you the wholesale price — typically two to five cents. The ratio can be six or ten to one. That ratio is what makes self-consumption strategies the single biggest lever for the economics of residential solar today.</a:t>
            </a:r>
            <a:endParaRPr/>
          </a:p>
        </p:txBody>
      </p:sp>
      <p:sp>
        <p:nvSpPr>
          <p:cNvPr id="134" name="Google Shape;134;p9:notes"/>
          <p:cNvSpPr txBox="1"/>
          <p:nvPr>
            <p:ph idx="12" type="sldNum"/>
          </p:nvPr>
        </p:nvSpPr>
        <p:spPr>
          <a:xfrm>
            <a:off x="5676751" y="6544067"/>
            <a:ext cx="4342818" cy="345683"/>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a">
  <p:cSld name="Every1 slide a">
    <p:spTree>
      <p:nvGrpSpPr>
        <p:cNvPr id="11" name="Shape 11"/>
        <p:cNvGrpSpPr/>
        <p:nvPr/>
      </p:nvGrpSpPr>
      <p:grpSpPr>
        <a:xfrm>
          <a:off x="0" y="0"/>
          <a:ext cx="0" cy="0"/>
          <a:chOff x="0" y="0"/>
          <a:chExt cx="0" cy="0"/>
        </a:xfrm>
      </p:grpSpPr>
      <p:sp>
        <p:nvSpPr>
          <p:cNvPr id="12" name="Google Shape;12;p17"/>
          <p:cNvSpPr/>
          <p:nvPr/>
        </p:nvSpPr>
        <p:spPr>
          <a:xfrm>
            <a:off x="7678057" y="1"/>
            <a:ext cx="4513943"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rgbClr val="1A1941"/>
              </a:solidFill>
              <a:latin typeface="Calibri"/>
              <a:ea typeface="Calibri"/>
              <a:cs typeface="Calibri"/>
              <a:sym typeface="Calibri"/>
            </a:endParaRPr>
          </a:p>
        </p:txBody>
      </p:sp>
      <p:sp>
        <p:nvSpPr>
          <p:cNvPr id="13" name="Google Shape;13;p17"/>
          <p:cNvSpPr/>
          <p:nvPr/>
        </p:nvSpPr>
        <p:spPr>
          <a:xfrm>
            <a:off x="11553029" y="6210794"/>
            <a:ext cx="377098" cy="391886"/>
          </a:xfrm>
          <a:prstGeom prst="rect">
            <a:avLst/>
          </a:prstGeom>
          <a:solidFill>
            <a:srgbClr val="FFFFFF"/>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j">
  <p:cSld name="Every1 slide j">
    <p:spTree>
      <p:nvGrpSpPr>
        <p:cNvPr id="31" name="Shape 31"/>
        <p:cNvGrpSpPr/>
        <p:nvPr/>
      </p:nvGrpSpPr>
      <p:grpSpPr>
        <a:xfrm>
          <a:off x="0" y="0"/>
          <a:ext cx="0" cy="0"/>
          <a:chOff x="0" y="0"/>
          <a:chExt cx="0" cy="0"/>
        </a:xfrm>
      </p:grpSpPr>
      <p:sp>
        <p:nvSpPr>
          <p:cNvPr id="32" name="Google Shape;32;p26"/>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k">
  <p:cSld name="Every1 slide k">
    <p:spTree>
      <p:nvGrpSpPr>
        <p:cNvPr id="33" name="Shape 33"/>
        <p:cNvGrpSpPr/>
        <p:nvPr/>
      </p:nvGrpSpPr>
      <p:grpSpPr>
        <a:xfrm>
          <a:off x="0" y="0"/>
          <a:ext cx="0" cy="0"/>
          <a:chOff x="0" y="0"/>
          <a:chExt cx="0" cy="0"/>
        </a:xfrm>
      </p:grpSpPr>
      <p:sp>
        <p:nvSpPr>
          <p:cNvPr id="34" name="Google Shape;34;p27"/>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
        <p:nvSpPr>
          <p:cNvPr id="35" name="Google Shape;35;p27"/>
          <p:cNvSpPr/>
          <p:nvPr>
            <p:ph idx="2" type="pic"/>
          </p:nvPr>
        </p:nvSpPr>
        <p:spPr>
          <a:xfrm>
            <a:off x="5488689" y="1071562"/>
            <a:ext cx="2179320" cy="4714876"/>
          </a:xfrm>
          <a:prstGeom prst="roundRect">
            <a:avLst>
              <a:gd fmla="val 7322" name="adj"/>
            </a:avLst>
          </a:prstGeom>
          <a:solidFill>
            <a:srgbClr val="F2F2F2"/>
          </a:solidFill>
          <a:ln>
            <a:noFill/>
          </a:ln>
        </p:spPr>
      </p:sp>
      <p:sp>
        <p:nvSpPr>
          <p:cNvPr id="36" name="Google Shape;36;p27"/>
          <p:cNvSpPr/>
          <p:nvPr>
            <p:ph idx="3" type="pic"/>
          </p:nvPr>
        </p:nvSpPr>
        <p:spPr>
          <a:xfrm>
            <a:off x="8646158" y="1071562"/>
            <a:ext cx="2179320" cy="4714876"/>
          </a:xfrm>
          <a:prstGeom prst="roundRect">
            <a:avLst>
              <a:gd fmla="val 7322"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l">
  <p:cSld name="Every1 slide l">
    <p:spTree>
      <p:nvGrpSpPr>
        <p:cNvPr id="37" name="Shape 37"/>
        <p:cNvGrpSpPr/>
        <p:nvPr/>
      </p:nvGrpSpPr>
      <p:grpSpPr>
        <a:xfrm>
          <a:off x="0" y="0"/>
          <a:ext cx="0" cy="0"/>
          <a:chOff x="0" y="0"/>
          <a:chExt cx="0" cy="0"/>
        </a:xfrm>
      </p:grpSpPr>
      <p:sp>
        <p:nvSpPr>
          <p:cNvPr id="38" name="Google Shape;38;p28"/>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
        <p:nvSpPr>
          <p:cNvPr id="39" name="Google Shape;39;p28"/>
          <p:cNvSpPr/>
          <p:nvPr>
            <p:ph idx="2" type="pic"/>
          </p:nvPr>
        </p:nvSpPr>
        <p:spPr>
          <a:xfrm>
            <a:off x="6270942" y="871537"/>
            <a:ext cx="3825240" cy="5114925"/>
          </a:xfrm>
          <a:prstGeom prst="roundRect">
            <a:avLst>
              <a:gd fmla="val 1926" name="adj"/>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m">
  <p:cSld name="Every1 slide m">
    <p:spTree>
      <p:nvGrpSpPr>
        <p:cNvPr id="40" name="Shape 40"/>
        <p:cNvGrpSpPr/>
        <p:nvPr/>
      </p:nvGrpSpPr>
      <p:grpSpPr>
        <a:xfrm>
          <a:off x="0" y="0"/>
          <a:ext cx="0" cy="0"/>
          <a:chOff x="0" y="0"/>
          <a:chExt cx="0" cy="0"/>
        </a:xfrm>
      </p:grpSpPr>
      <p:sp>
        <p:nvSpPr>
          <p:cNvPr id="41" name="Google Shape;41;p29"/>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
        <p:nvSpPr>
          <p:cNvPr id="42" name="Google Shape;42;p29"/>
          <p:cNvSpPr/>
          <p:nvPr>
            <p:ph idx="2" type="pic"/>
          </p:nvPr>
        </p:nvSpPr>
        <p:spPr>
          <a:xfrm>
            <a:off x="5005128" y="995703"/>
            <a:ext cx="6273800" cy="37846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n">
  <p:cSld name="Every1 slide n">
    <p:spTree>
      <p:nvGrpSpPr>
        <p:cNvPr id="43" name="Shape 43"/>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o">
  <p:cSld name="Every1 slide o">
    <p:spTree>
      <p:nvGrpSpPr>
        <p:cNvPr id="44" name="Shape 44"/>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d">
  <p:cSld name="Every1 slide d">
    <p:spTree>
      <p:nvGrpSpPr>
        <p:cNvPr id="14" name="Shape 14"/>
        <p:cNvGrpSpPr/>
        <p:nvPr/>
      </p:nvGrpSpPr>
      <p:grpSpPr>
        <a:xfrm>
          <a:off x="0" y="0"/>
          <a:ext cx="0" cy="0"/>
          <a:chOff x="0" y="0"/>
          <a:chExt cx="0" cy="0"/>
        </a:xfrm>
      </p:grpSpPr>
      <p:sp>
        <p:nvSpPr>
          <p:cNvPr id="15" name="Google Shape;15;p18"/>
          <p:cNvSpPr/>
          <p:nvPr/>
        </p:nvSpPr>
        <p:spPr>
          <a:xfrm>
            <a:off x="0" y="0"/>
            <a:ext cx="12192000" cy="194936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h">
  <p:cSld name="Every1 slide h">
    <p:spTree>
      <p:nvGrpSpPr>
        <p:cNvPr id="16" name="Shape 16"/>
        <p:cNvGrpSpPr/>
        <p:nvPr/>
      </p:nvGrpSpPr>
      <p:grpSpPr>
        <a:xfrm>
          <a:off x="0" y="0"/>
          <a:ext cx="0" cy="0"/>
          <a:chOff x="0" y="0"/>
          <a:chExt cx="0" cy="0"/>
        </a:xfrm>
      </p:grpSpPr>
      <p:sp>
        <p:nvSpPr>
          <p:cNvPr id="17" name="Google Shape;17;p19"/>
          <p:cNvSpPr/>
          <p:nvPr>
            <p:ph idx="2" type="pic"/>
          </p:nvPr>
        </p:nvSpPr>
        <p:spPr>
          <a:xfrm>
            <a:off x="7808582" y="0"/>
            <a:ext cx="4383418"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c">
  <p:cSld name="Every1 slide c">
    <p:spTree>
      <p:nvGrpSpPr>
        <p:cNvPr id="18" name="Shape 18"/>
        <p:cNvGrpSpPr/>
        <p:nvPr/>
      </p:nvGrpSpPr>
      <p:grpSpPr>
        <a:xfrm>
          <a:off x="0" y="0"/>
          <a:ext cx="0" cy="0"/>
          <a:chOff x="0" y="0"/>
          <a:chExt cx="0" cy="0"/>
        </a:xfrm>
      </p:grpSpPr>
      <p:sp>
        <p:nvSpPr>
          <p:cNvPr id="19" name="Google Shape;19;p20"/>
          <p:cNvSpPr/>
          <p:nvPr>
            <p:ph idx="2" type="pic"/>
          </p:nvPr>
        </p:nvSpPr>
        <p:spPr>
          <a:xfrm>
            <a:off x="0" y="1"/>
            <a:ext cx="12192000" cy="44323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g">
  <p:cSld name="Every1 slide g">
    <p:spTree>
      <p:nvGrpSpPr>
        <p:cNvPr id="20" name="Shape 20"/>
        <p:cNvGrpSpPr/>
        <p:nvPr/>
      </p:nvGrpSpPr>
      <p:grpSpPr>
        <a:xfrm>
          <a:off x="0" y="0"/>
          <a:ext cx="0" cy="0"/>
          <a:chOff x="0" y="0"/>
          <a:chExt cx="0" cy="0"/>
        </a:xfrm>
      </p:grpSpPr>
      <p:sp>
        <p:nvSpPr>
          <p:cNvPr id="21" name="Google Shape;21;p21"/>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e">
  <p:cSld name="Every1 slide e">
    <p:spTree>
      <p:nvGrpSpPr>
        <p:cNvPr id="22" name="Shape 22"/>
        <p:cNvGrpSpPr/>
        <p:nvPr/>
      </p:nvGrpSpPr>
      <p:grpSpPr>
        <a:xfrm>
          <a:off x="0" y="0"/>
          <a:ext cx="0" cy="0"/>
          <a:chOff x="0" y="0"/>
          <a:chExt cx="0" cy="0"/>
        </a:xfrm>
      </p:grpSpPr>
      <p:sp>
        <p:nvSpPr>
          <p:cNvPr id="23" name="Google Shape;23;p22"/>
          <p:cNvSpPr/>
          <p:nvPr>
            <p:ph idx="2" type="pic"/>
          </p:nvPr>
        </p:nvSpPr>
        <p:spPr>
          <a:xfrm>
            <a:off x="1" y="0"/>
            <a:ext cx="12192000" cy="6858000"/>
          </a:xfrm>
          <a:prstGeom prst="rect">
            <a:avLst/>
          </a:prstGeom>
          <a:solidFill>
            <a:srgbClr val="F2F2F2"/>
          </a:solidFill>
          <a:ln>
            <a:noFill/>
          </a:ln>
        </p:spPr>
      </p:sp>
      <p:sp>
        <p:nvSpPr>
          <p:cNvPr id="24" name="Google Shape;24;p22"/>
          <p:cNvSpPr/>
          <p:nvPr/>
        </p:nvSpPr>
        <p:spPr>
          <a:xfrm>
            <a:off x="2667000" y="1581765"/>
            <a:ext cx="6858000" cy="369447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f" showMasterSp="0">
  <p:cSld name="Every1 slide f">
    <p:spTree>
      <p:nvGrpSpPr>
        <p:cNvPr id="25" name="Shape 25"/>
        <p:cNvGrpSpPr/>
        <p:nvPr/>
      </p:nvGrpSpPr>
      <p:grpSpPr>
        <a:xfrm>
          <a:off x="0" y="0"/>
          <a:ext cx="0" cy="0"/>
          <a:chOff x="0" y="0"/>
          <a:chExt cx="0" cy="0"/>
        </a:xfrm>
      </p:grpSpPr>
      <p:sp>
        <p:nvSpPr>
          <p:cNvPr id="26" name="Google Shape;26;p23"/>
          <p:cNvSpPr/>
          <p:nvPr/>
        </p:nvSpPr>
        <p:spPr>
          <a:xfrm>
            <a:off x="487680" y="457200"/>
            <a:ext cx="11216640" cy="5943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b">
  <p:cSld name="Every1 slide b">
    <p:spTree>
      <p:nvGrpSpPr>
        <p:cNvPr id="27" name="Shape 27"/>
        <p:cNvGrpSpPr/>
        <p:nvPr/>
      </p:nvGrpSpPr>
      <p:grpSpPr>
        <a:xfrm>
          <a:off x="0" y="0"/>
          <a:ext cx="0" cy="0"/>
          <a:chOff x="0" y="0"/>
          <a:chExt cx="0" cy="0"/>
        </a:xfrm>
      </p:grpSpPr>
      <p:sp>
        <p:nvSpPr>
          <p:cNvPr id="28" name="Google Shape;28;p24"/>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very1 slide i">
  <p:cSld name="Every1 slide i">
    <p:spTree>
      <p:nvGrpSpPr>
        <p:cNvPr id="29" name="Shape 29"/>
        <p:cNvGrpSpPr/>
        <p:nvPr/>
      </p:nvGrpSpPr>
      <p:grpSpPr>
        <a:xfrm>
          <a:off x="0" y="0"/>
          <a:ext cx="0" cy="0"/>
          <a:chOff x="0" y="0"/>
          <a:chExt cx="0" cy="0"/>
        </a:xfrm>
      </p:grpSpPr>
      <p:sp>
        <p:nvSpPr>
          <p:cNvPr id="30" name="Google Shape;30;p25"/>
          <p:cNvSpPr/>
          <p:nvPr/>
        </p:nvSpPr>
        <p:spPr>
          <a:xfrm>
            <a:off x="1" y="1"/>
            <a:ext cx="404622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1A1941"/>
              </a:solidFill>
              <a:latin typeface="Calibri"/>
              <a:ea typeface="Calibri"/>
              <a:cs typeface="Calibri"/>
              <a:sym typeface="Calibri"/>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p:nvPr/>
        </p:nvSpPr>
        <p:spPr>
          <a:xfrm>
            <a:off x="11499503" y="6159639"/>
            <a:ext cx="482322" cy="482322"/>
          </a:xfrm>
          <a:prstGeom prst="rect">
            <a:avLst/>
          </a:prstGeom>
          <a:solidFill>
            <a:srgbClr val="FFFFFF"/>
          </a:solidFill>
          <a:ln>
            <a:noFill/>
          </a:ln>
        </p:spPr>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1"/>
          <p:cNvSpPr txBox="1"/>
          <p:nvPr/>
        </p:nvSpPr>
        <p:spPr>
          <a:xfrm>
            <a:off x="815121" y="1732479"/>
            <a:ext cx="6657976"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5600" u="none" cap="none" strike="noStrike">
                <a:solidFill>
                  <a:schemeClr val="dk1"/>
                </a:solidFill>
                <a:latin typeface="Bebas Neue"/>
                <a:ea typeface="Bebas Neue"/>
                <a:cs typeface="Bebas Neue"/>
                <a:sym typeface="Bebas Neue"/>
              </a:rPr>
              <a:t>Why is my solar suddenly worth nothing?</a:t>
            </a:r>
            <a:endParaRPr/>
          </a:p>
        </p:txBody>
      </p:sp>
      <p:sp>
        <p:nvSpPr>
          <p:cNvPr id="51" name="Google Shape;51;p1"/>
          <p:cNvSpPr txBox="1"/>
          <p:nvPr/>
        </p:nvSpPr>
        <p:spPr>
          <a:xfrm>
            <a:off x="1630241" y="5421715"/>
            <a:ext cx="438429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2"/>
                </a:solidFill>
                <a:latin typeface="Bebas Neue"/>
                <a:ea typeface="Bebas Neue"/>
                <a:cs typeface="Bebas Neue"/>
                <a:sym typeface="Bebas Neue"/>
              </a:rPr>
              <a:t>Injection rates, and why self-consumption is the answer</a:t>
            </a:r>
            <a:endParaRPr sz="2400">
              <a:solidFill>
                <a:schemeClr val="dk2"/>
              </a:solidFill>
              <a:latin typeface="Bebas Neue"/>
              <a:ea typeface="Bebas Neue"/>
              <a:cs typeface="Bebas Neue"/>
              <a:sym typeface="Bebas Neue"/>
            </a:endParaRPr>
          </a:p>
        </p:txBody>
      </p:sp>
      <p:sp>
        <p:nvSpPr>
          <p:cNvPr id="52" name="Google Shape;52;p1"/>
          <p:cNvSpPr txBox="1"/>
          <p:nvPr/>
        </p:nvSpPr>
        <p:spPr>
          <a:xfrm>
            <a:off x="8266061" y="4601797"/>
            <a:ext cx="3497944"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000">
                <a:solidFill>
                  <a:schemeClr val="accent1"/>
                </a:solidFill>
                <a:latin typeface="Bebas Neue"/>
                <a:ea typeface="Bebas Neue"/>
                <a:cs typeface="Bebas Neue"/>
                <a:sym typeface="Bebas Neue"/>
              </a:rPr>
              <a:t>2026</a:t>
            </a:r>
            <a:endParaRPr/>
          </a:p>
        </p:txBody>
      </p:sp>
      <p:sp>
        <p:nvSpPr>
          <p:cNvPr id="53" name="Google Shape;53;p1"/>
          <p:cNvSpPr/>
          <p:nvPr/>
        </p:nvSpPr>
        <p:spPr>
          <a:xfrm>
            <a:off x="815121" y="689980"/>
            <a:ext cx="815120" cy="29754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accent1"/>
              </a:solidFill>
              <a:latin typeface="Calibri"/>
              <a:ea typeface="Calibri"/>
              <a:cs typeface="Calibri"/>
              <a:sym typeface="Calibri"/>
            </a:endParaRPr>
          </a:p>
        </p:txBody>
      </p:sp>
      <p:pic>
        <p:nvPicPr>
          <p:cNvPr descr="A black background with white letters&#10;&#10;Description automatically generated" id="54" name="Google Shape;54;p1"/>
          <p:cNvPicPr preferRelativeResize="0"/>
          <p:nvPr/>
        </p:nvPicPr>
        <p:blipFill rotWithShape="1">
          <a:blip r:embed="rId3">
            <a:alphaModFix/>
          </a:blip>
          <a:srcRect b="0" l="0" r="0" t="0"/>
          <a:stretch/>
        </p:blipFill>
        <p:spPr>
          <a:xfrm>
            <a:off x="9216748" y="420576"/>
            <a:ext cx="2547257" cy="8363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0"/>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ebas Neue"/>
                <a:ea typeface="Bebas Neue"/>
                <a:cs typeface="Bebas Neue"/>
                <a:sym typeface="Bebas Neue"/>
              </a:rPr>
              <a:t>Shift your loads to daytime</a:t>
            </a:r>
            <a:endParaRPr sz="2800">
              <a:solidFill>
                <a:schemeClr val="dk2"/>
              </a:solidFill>
              <a:latin typeface="Bebas Neue"/>
              <a:ea typeface="Bebas Neue"/>
              <a:cs typeface="Bebas Neue"/>
              <a:sym typeface="Bebas Neue"/>
            </a:endParaRPr>
          </a:p>
        </p:txBody>
      </p:sp>
      <p:sp>
        <p:nvSpPr>
          <p:cNvPr id="148" name="Google Shape;148;p10"/>
          <p:cNvSpPr/>
          <p:nvPr/>
        </p:nvSpPr>
        <p:spPr>
          <a:xfrm>
            <a:off x="817595" y="1671864"/>
            <a:ext cx="4947585"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373737"/>
                </a:solidFill>
                <a:latin typeface="Bebas Neue"/>
                <a:ea typeface="Bebas Neue"/>
                <a:cs typeface="Bebas Neue"/>
                <a:sym typeface="Bebas Neue"/>
              </a:rPr>
              <a:t>When the sun shines, run the loads:</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Charge the EV at midday, not overnight</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Heat-pump boost cycles around solar noon</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Run the dishwasher and washing machine on solar hours</a:t>
            </a:r>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pic>
        <p:nvPicPr>
          <p:cNvPr descr="A solar panels and wind turbines in a field&#10;&#10;Description automatically generated" id="149" name="Google Shape;149;p10"/>
          <p:cNvPicPr preferRelativeResize="0"/>
          <p:nvPr>
            <p:ph idx="2" type="pic"/>
          </p:nvPr>
        </p:nvPicPr>
        <p:blipFill rotWithShape="1">
          <a:blip r:embed="rId3">
            <a:alphaModFix/>
          </a:blip>
          <a:srcRect b="0" l="18044" r="18044" t="0"/>
          <a:stretch/>
        </p:blipFill>
        <p:spPr>
          <a:xfrm>
            <a:off x="7808582" y="0"/>
            <a:ext cx="4383418" cy="6858000"/>
          </a:xfrm>
          <a:prstGeom prst="rect">
            <a:avLst/>
          </a:prstGeom>
          <a:solidFill>
            <a:srgbClr val="F2F2F2"/>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1"/>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ebas Neue"/>
                <a:ea typeface="Bebas Neue"/>
                <a:cs typeface="Bebas Neue"/>
                <a:sym typeface="Bebas Neue"/>
              </a:rPr>
              <a:t>Add a home battery (maybe)</a:t>
            </a:r>
            <a:endParaRPr sz="2800">
              <a:solidFill>
                <a:schemeClr val="dk2"/>
              </a:solidFill>
              <a:latin typeface="Bebas Neue"/>
              <a:ea typeface="Bebas Neue"/>
              <a:cs typeface="Bebas Neue"/>
              <a:sym typeface="Bebas Neue"/>
            </a:endParaRPr>
          </a:p>
        </p:txBody>
      </p:sp>
      <p:sp>
        <p:nvSpPr>
          <p:cNvPr id="156" name="Google Shape;156;p11"/>
          <p:cNvSpPr/>
          <p:nvPr/>
        </p:nvSpPr>
        <p:spPr>
          <a:xfrm>
            <a:off x="817595" y="1671864"/>
            <a:ext cx="6308034" cy="44012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373737"/>
                </a:solidFill>
                <a:latin typeface="Bebas Neue"/>
                <a:ea typeface="Bebas Neue"/>
                <a:cs typeface="Bebas Neue"/>
                <a:sym typeface="Bebas Neue"/>
              </a:rPr>
              <a:t>Soak up midday surplus, discharge in the evening:</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A 5–10 kWh battery covers most of an evening</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Inverter must charge from PV first, never from the grid</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Size to your evening profile, not to your roof</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2"/>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ebas Neue"/>
                <a:ea typeface="Bebas Neue"/>
                <a:cs typeface="Bebas Neue"/>
                <a:sym typeface="Bebas Neue"/>
              </a:rPr>
              <a:t>Join (or start) an energy community</a:t>
            </a:r>
            <a:endParaRPr sz="2800">
              <a:solidFill>
                <a:schemeClr val="dk2"/>
              </a:solidFill>
              <a:latin typeface="Bebas Neue"/>
              <a:ea typeface="Bebas Neue"/>
              <a:cs typeface="Bebas Neue"/>
              <a:sym typeface="Bebas Neue"/>
            </a:endParaRPr>
          </a:p>
        </p:txBody>
      </p:sp>
      <p:sp>
        <p:nvSpPr>
          <p:cNvPr id="163" name="Google Shape;163;p12"/>
          <p:cNvSpPr/>
          <p:nvPr/>
        </p:nvSpPr>
        <p:spPr>
          <a:xfrm>
            <a:off x="817595" y="1671864"/>
            <a:ext cx="6308034"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373737"/>
                </a:solidFill>
                <a:latin typeface="Bebas Neue"/>
                <a:ea typeface="Bebas Neue"/>
                <a:cs typeface="Bebas Neue"/>
                <a:sym typeface="Bebas Neue"/>
              </a:rPr>
              <a:t>Self-consumption at neighbourhood scale:</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Share PV output with neighbours who can use it now</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A daycare, bakery or office absorbs your noon peak</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EU regulation lets members settle at a reduced grid tariff</a:t>
            </a:r>
            <a:endParaRPr sz="2800">
              <a:solidFill>
                <a:srgbClr val="373737"/>
              </a:solidFill>
              <a:latin typeface="Bebas Neue"/>
              <a:ea typeface="Bebas Neue"/>
              <a:cs typeface="Bebas Neue"/>
              <a:sym typeface="Bebas Neue"/>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3"/>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ebas Neue"/>
                <a:ea typeface="Bebas Neue"/>
                <a:cs typeface="Bebas Neue"/>
                <a:sym typeface="Bebas Neue"/>
              </a:rPr>
              <a:t>The takeaway</a:t>
            </a:r>
            <a:endParaRPr sz="2800">
              <a:solidFill>
                <a:schemeClr val="dk2"/>
              </a:solidFill>
              <a:latin typeface="Bebas Neue"/>
              <a:ea typeface="Bebas Neue"/>
              <a:cs typeface="Bebas Neue"/>
              <a:sym typeface="Bebas Neue"/>
            </a:endParaRPr>
          </a:p>
        </p:txBody>
      </p:sp>
      <p:sp>
        <p:nvSpPr>
          <p:cNvPr id="170" name="Google Shape;170;p13"/>
          <p:cNvSpPr/>
          <p:nvPr/>
        </p:nvSpPr>
        <p:spPr>
          <a:xfrm>
            <a:off x="817595" y="1671864"/>
            <a:ext cx="6308034"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373737"/>
                </a:solidFill>
                <a:latin typeface="Bebas Neue"/>
                <a:ea typeface="Bebas Neue"/>
                <a:cs typeface="Bebas Neue"/>
                <a:sym typeface="Bebas Neue"/>
              </a:rPr>
              <a:t>Solar is still a great investment — the rules have changed:</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Design for self-consumption, not for maximum annual output</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Combine PV with flexibility: smart loads, batteries, EV, community</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The meter is a tool, not the value of your kWh</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107950" lvl="0" marL="285750" marR="0" rtl="0" algn="l">
              <a:spcBef>
                <a:spcPts val="0"/>
              </a:spcBef>
              <a:spcAft>
                <a:spcPts val="0"/>
              </a:spcAft>
              <a:buClr>
                <a:schemeClr val="dk1"/>
              </a:buClr>
              <a:buSzPts val="2800"/>
              <a:buFont typeface="Arial"/>
              <a:buNone/>
            </a:pPr>
            <a:r>
              <a:t/>
            </a:r>
            <a:endParaRPr sz="2800">
              <a:solidFill>
                <a:srgbClr val="373737"/>
              </a:solidFill>
              <a:latin typeface="Bebas Neue"/>
              <a:ea typeface="Bebas Neue"/>
              <a:cs typeface="Bebas Neue"/>
              <a:sym typeface="Bebas Neue"/>
            </a:endParaRPr>
          </a:p>
        </p:txBody>
      </p:sp>
      <p:pic>
        <p:nvPicPr>
          <p:cNvPr id="171" name="Google Shape;171;p13"/>
          <p:cNvPicPr preferRelativeResize="0"/>
          <p:nvPr>
            <p:ph idx="2" type="pic"/>
          </p:nvPr>
        </p:nvPicPr>
        <p:blipFill rotWithShape="1">
          <a:blip r:embed="rId3">
            <a:alphaModFix/>
          </a:blip>
          <a:srcRect b="0" l="25612" r="25612" t="0"/>
          <a:stretch/>
        </p:blipFill>
        <p:spPr>
          <a:xfrm>
            <a:off x="7808582" y="0"/>
            <a:ext cx="4383418" cy="6858000"/>
          </a:xfrm>
          <a:prstGeom prst="rect">
            <a:avLst/>
          </a:prstGeom>
          <a:solidFill>
            <a:srgbClr val="F2F2F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4"/>
          <p:cNvSpPr txBox="1"/>
          <p:nvPr/>
        </p:nvSpPr>
        <p:spPr>
          <a:xfrm>
            <a:off x="512795" y="884585"/>
            <a:ext cx="303050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Bebas Neue"/>
                <a:ea typeface="Bebas Neue"/>
                <a:cs typeface="Bebas Neue"/>
                <a:sym typeface="Bebas Neue"/>
              </a:rPr>
              <a:t>acknowledgements</a:t>
            </a:r>
            <a:endParaRPr sz="2800">
              <a:solidFill>
                <a:schemeClr val="lt1"/>
              </a:solidFill>
              <a:latin typeface="Bebas Neue"/>
              <a:ea typeface="Bebas Neue"/>
              <a:cs typeface="Bebas Neue"/>
              <a:sym typeface="Bebas Neue"/>
            </a:endParaRPr>
          </a:p>
        </p:txBody>
      </p:sp>
      <p:sp>
        <p:nvSpPr>
          <p:cNvPr id="178" name="Google Shape;178;p14"/>
          <p:cNvSpPr txBox="1"/>
          <p:nvPr/>
        </p:nvSpPr>
        <p:spPr>
          <a:xfrm>
            <a:off x="4879237" y="884585"/>
            <a:ext cx="6799968" cy="56323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This slide deck “Why is my solar suddenly worth nothing?” was produced by Th!nk E for the Every1 project and is licensed CC BY-SA 4.0.</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Every1 has received funding from the European Union’s Horizon Europe research and innovation programme under grant agreement No. 101075596.</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a:p>
            <a:pPr indent="0" lvl="0" marL="0" marR="0" rtl="0" algn="l">
              <a:spcBef>
                <a:spcPts val="0"/>
              </a:spcBef>
              <a:spcAft>
                <a:spcPts val="0"/>
              </a:spcAft>
              <a:buNone/>
            </a:pPr>
            <a:r>
              <a:t/>
            </a:r>
            <a:endParaRPr b="0"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5"/>
          <p:cNvSpPr txBox="1"/>
          <p:nvPr/>
        </p:nvSpPr>
        <p:spPr>
          <a:xfrm>
            <a:off x="4005943" y="2592548"/>
            <a:ext cx="418011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6000">
                <a:solidFill>
                  <a:schemeClr val="lt1"/>
                </a:solidFill>
                <a:latin typeface="Bebas Neue"/>
                <a:ea typeface="Bebas Neue"/>
                <a:cs typeface="Bebas Neue"/>
                <a:sym typeface="Bebas Neue"/>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nvSpPr>
        <p:spPr>
          <a:xfrm>
            <a:off x="377482" y="646590"/>
            <a:ext cx="11437035" cy="639534"/>
          </a:xfrm>
          <a:prstGeom prst="rect">
            <a:avLst/>
          </a:prstGeom>
          <a:noFill/>
          <a:ln>
            <a:noFill/>
          </a:ln>
        </p:spPr>
        <p:txBody>
          <a:bodyPr anchorCtr="0" anchor="t" bIns="45700" lIns="91425" spcFirstLastPara="1" rIns="91425" wrap="square" tIns="45700">
            <a:spAutoFit/>
          </a:bodyPr>
          <a:lstStyle/>
          <a:p>
            <a:pPr indent="0" lvl="0" marL="0" marR="0" rtl="0" algn="l">
              <a:lnSpc>
                <a:spcPct val="140010"/>
              </a:lnSpc>
              <a:spcBef>
                <a:spcPts val="0"/>
              </a:spcBef>
              <a:spcAft>
                <a:spcPts val="0"/>
              </a:spcAft>
              <a:buNone/>
            </a:pPr>
            <a:r>
              <a:rPr b="1" lang="en-US" sz="2800">
                <a:solidFill>
                  <a:schemeClr val="lt1"/>
                </a:solidFill>
                <a:latin typeface="Calibri"/>
                <a:ea typeface="Calibri"/>
                <a:cs typeface="Calibri"/>
                <a:sym typeface="Calibri"/>
              </a:rPr>
              <a:t>How to use this slide deck</a:t>
            </a:r>
            <a:endParaRPr sz="1800">
              <a:solidFill>
                <a:schemeClr val="dk1"/>
              </a:solidFill>
              <a:latin typeface="Calibri"/>
              <a:ea typeface="Calibri"/>
              <a:cs typeface="Calibri"/>
              <a:sym typeface="Calibri"/>
            </a:endParaRPr>
          </a:p>
        </p:txBody>
      </p:sp>
      <p:sp>
        <p:nvSpPr>
          <p:cNvPr id="61" name="Google Shape;61;p2"/>
          <p:cNvSpPr txBox="1"/>
          <p:nvPr/>
        </p:nvSpPr>
        <p:spPr>
          <a:xfrm>
            <a:off x="549965" y="2392471"/>
            <a:ext cx="11264552" cy="2123658"/>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2B2C30"/>
              </a:buClr>
              <a:buSzPts val="2200"/>
              <a:buFont typeface="Arial"/>
              <a:buChar char="•"/>
            </a:pPr>
            <a:r>
              <a:rPr lang="en-US" sz="2200">
                <a:solidFill>
                  <a:srgbClr val="2B2C30"/>
                </a:solidFill>
                <a:latin typeface="Calibri"/>
                <a:ea typeface="Calibri"/>
                <a:cs typeface="Calibri"/>
                <a:sym typeface="Calibri"/>
              </a:rPr>
              <a:t>This Slide deck is meant as a guide and easy starting point for a person that will explain the topic to an audience that isn't familiar with the topic yet.</a:t>
            </a:r>
            <a:endParaRPr sz="2200">
              <a:solidFill>
                <a:srgbClr val="2B2C30"/>
              </a:solidFill>
              <a:latin typeface="Calibri"/>
              <a:ea typeface="Calibri"/>
              <a:cs typeface="Calibri"/>
              <a:sym typeface="Calibri"/>
            </a:endParaRPr>
          </a:p>
          <a:p>
            <a:pPr indent="-457200" lvl="0" marL="457200" marR="0" rtl="0" algn="l">
              <a:spcBef>
                <a:spcPts val="0"/>
              </a:spcBef>
              <a:spcAft>
                <a:spcPts val="0"/>
              </a:spcAft>
              <a:buClr>
                <a:srgbClr val="2B2C30"/>
              </a:buClr>
              <a:buSzPts val="2200"/>
              <a:buFont typeface="Arial"/>
              <a:buChar char="•"/>
            </a:pPr>
            <a:r>
              <a:rPr lang="en-US" sz="2200">
                <a:solidFill>
                  <a:srgbClr val="2B2C30"/>
                </a:solidFill>
                <a:latin typeface="Calibri"/>
                <a:ea typeface="Calibri"/>
                <a:cs typeface="Calibri"/>
                <a:sym typeface="Calibri"/>
              </a:rPr>
              <a:t>Feel free to adapt and expand to your own need. </a:t>
            </a:r>
            <a:endParaRPr sz="2200">
              <a:solidFill>
                <a:srgbClr val="2B2C30"/>
              </a:solidFill>
              <a:latin typeface="Calibri"/>
              <a:ea typeface="Calibri"/>
              <a:cs typeface="Calibri"/>
              <a:sym typeface="Calibri"/>
            </a:endParaRPr>
          </a:p>
          <a:p>
            <a:pPr indent="-457200" lvl="1" marL="914400" marR="0" rtl="0" algn="l">
              <a:spcBef>
                <a:spcPts val="0"/>
              </a:spcBef>
              <a:spcAft>
                <a:spcPts val="0"/>
              </a:spcAft>
              <a:buClr>
                <a:srgbClr val="2B2C30"/>
              </a:buClr>
              <a:buSzPts val="2200"/>
              <a:buFont typeface="Arial"/>
              <a:buChar char="•"/>
            </a:pPr>
            <a:r>
              <a:rPr b="0" i="0" lang="en-US" sz="2200" u="none" cap="none" strike="noStrike">
                <a:solidFill>
                  <a:srgbClr val="2B2C30"/>
                </a:solidFill>
                <a:latin typeface="Calibri"/>
                <a:ea typeface="Calibri"/>
                <a:cs typeface="Calibri"/>
                <a:sym typeface="Calibri"/>
              </a:rPr>
              <a:t>The material is licensed under CC4.0 SA BY</a:t>
            </a:r>
            <a:endParaRPr b="0" i="0" sz="2200" u="none" cap="none" strike="noStrike">
              <a:solidFill>
                <a:srgbClr val="2B2C30"/>
              </a:solidFill>
              <a:latin typeface="Calibri"/>
              <a:ea typeface="Calibri"/>
              <a:cs typeface="Calibri"/>
              <a:sym typeface="Calibri"/>
            </a:endParaRPr>
          </a:p>
          <a:p>
            <a:pPr indent="-457200" lvl="0" marL="457200" marR="0" rtl="0" algn="l">
              <a:spcBef>
                <a:spcPts val="0"/>
              </a:spcBef>
              <a:spcAft>
                <a:spcPts val="0"/>
              </a:spcAft>
              <a:buClr>
                <a:srgbClr val="2B2C30"/>
              </a:buClr>
              <a:buSzPts val="2200"/>
              <a:buFont typeface="Arial"/>
              <a:buChar char="•"/>
            </a:pPr>
            <a:r>
              <a:rPr lang="en-US" sz="2200">
                <a:solidFill>
                  <a:srgbClr val="2B2C30"/>
                </a:solidFill>
                <a:latin typeface="Calibri"/>
                <a:ea typeface="Calibri"/>
                <a:cs typeface="Calibri"/>
                <a:sym typeface="Calibri"/>
              </a:rPr>
              <a:t>You can find guidance text in the notes of each slide</a:t>
            </a:r>
            <a:endParaRPr sz="2200">
              <a:solidFill>
                <a:srgbClr val="2B2C30"/>
              </a:solidFill>
              <a:latin typeface="Calibri"/>
              <a:ea typeface="Calibri"/>
              <a:cs typeface="Calibri"/>
              <a:sym typeface="Calibri"/>
            </a:endParaRPr>
          </a:p>
          <a:p>
            <a:pPr indent="-317500" lvl="0" marL="457200" marR="0" rtl="0" algn="l">
              <a:spcBef>
                <a:spcPts val="0"/>
              </a:spcBef>
              <a:spcAft>
                <a:spcPts val="0"/>
              </a:spcAft>
              <a:buClr>
                <a:schemeClr val="dk1"/>
              </a:buClr>
              <a:buSzPts val="2200"/>
              <a:buFont typeface="Calibri"/>
              <a:buNone/>
            </a:pPr>
            <a:r>
              <a:t/>
            </a:r>
            <a:endParaRPr sz="2200">
              <a:solidFill>
                <a:srgbClr val="2B2C3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nvSpPr>
        <p:spPr>
          <a:xfrm>
            <a:off x="3052168" y="682293"/>
            <a:ext cx="608766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3200">
                <a:solidFill>
                  <a:schemeClr val="lt1"/>
                </a:solidFill>
                <a:latin typeface="Arial"/>
                <a:ea typeface="Arial"/>
                <a:cs typeface="Arial"/>
                <a:sym typeface="Arial"/>
              </a:rPr>
              <a:t>Agenda</a:t>
            </a:r>
            <a:endParaRPr b="0" sz="3200">
              <a:solidFill>
                <a:schemeClr val="lt1"/>
              </a:solidFill>
              <a:latin typeface="Arial"/>
              <a:ea typeface="Arial"/>
              <a:cs typeface="Arial"/>
              <a:sym typeface="Arial"/>
            </a:endParaRPr>
          </a:p>
        </p:txBody>
      </p:sp>
      <p:sp>
        <p:nvSpPr>
          <p:cNvPr id="68" name="Google Shape;68;p3"/>
          <p:cNvSpPr/>
          <p:nvPr/>
        </p:nvSpPr>
        <p:spPr>
          <a:xfrm>
            <a:off x="1809145" y="2885238"/>
            <a:ext cx="1030658" cy="103065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4E55FE"/>
              </a:solidFill>
              <a:latin typeface="Calibri"/>
              <a:ea typeface="Calibri"/>
              <a:cs typeface="Calibri"/>
              <a:sym typeface="Calibri"/>
            </a:endParaRPr>
          </a:p>
        </p:txBody>
      </p:sp>
      <p:sp>
        <p:nvSpPr>
          <p:cNvPr id="69" name="Google Shape;69;p3"/>
          <p:cNvSpPr/>
          <p:nvPr/>
        </p:nvSpPr>
        <p:spPr>
          <a:xfrm>
            <a:off x="6213352" y="2885238"/>
            <a:ext cx="1030658" cy="103065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4E55FE"/>
              </a:solidFill>
              <a:latin typeface="Calibri"/>
              <a:ea typeface="Calibri"/>
              <a:cs typeface="Calibri"/>
              <a:sym typeface="Calibri"/>
            </a:endParaRPr>
          </a:p>
        </p:txBody>
      </p:sp>
      <p:sp>
        <p:nvSpPr>
          <p:cNvPr id="70" name="Google Shape;70;p3"/>
          <p:cNvSpPr txBox="1"/>
          <p:nvPr/>
        </p:nvSpPr>
        <p:spPr>
          <a:xfrm>
            <a:off x="2944035" y="3249990"/>
            <a:ext cx="300846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Once upon a time, every solar kWh you produced was worth the same as one you bought.</a:t>
            </a:r>
            <a:endParaRPr sz="1400">
              <a:solidFill>
                <a:schemeClr val="dk1"/>
              </a:solidFill>
              <a:latin typeface="Arial"/>
              <a:ea typeface="Arial"/>
              <a:cs typeface="Arial"/>
              <a:sym typeface="Arial"/>
            </a:endParaRPr>
          </a:p>
        </p:txBody>
      </p:sp>
      <p:sp>
        <p:nvSpPr>
          <p:cNvPr id="71" name="Google Shape;71;p3"/>
          <p:cNvSpPr/>
          <p:nvPr/>
        </p:nvSpPr>
        <p:spPr>
          <a:xfrm>
            <a:off x="2924404" y="2873165"/>
            <a:ext cx="302809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Bebas Neue"/>
                <a:ea typeface="Bebas Neue"/>
                <a:cs typeface="Bebas Neue"/>
                <a:sym typeface="Bebas Neue"/>
              </a:rPr>
              <a:t>Yesterday's deal</a:t>
            </a:r>
            <a:endParaRPr sz="2000">
              <a:solidFill>
                <a:schemeClr val="dk1"/>
              </a:solidFill>
              <a:latin typeface="Bebas Neue"/>
              <a:ea typeface="Bebas Neue"/>
              <a:cs typeface="Bebas Neue"/>
              <a:sym typeface="Bebas Neue"/>
            </a:endParaRPr>
          </a:p>
        </p:txBody>
      </p:sp>
      <p:sp>
        <p:nvSpPr>
          <p:cNvPr id="72" name="Google Shape;72;p3"/>
          <p:cNvSpPr txBox="1"/>
          <p:nvPr/>
        </p:nvSpPr>
        <p:spPr>
          <a:xfrm>
            <a:off x="7374391" y="3249990"/>
            <a:ext cx="326387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Oversupply at noon, the merit-order effect, and fixed grid fees all pull the price down.</a:t>
            </a:r>
            <a:endParaRPr sz="1400">
              <a:solidFill>
                <a:schemeClr val="dk1"/>
              </a:solidFill>
              <a:latin typeface="Arial"/>
              <a:ea typeface="Arial"/>
              <a:cs typeface="Arial"/>
              <a:sym typeface="Arial"/>
            </a:endParaRPr>
          </a:p>
        </p:txBody>
      </p:sp>
      <p:sp>
        <p:nvSpPr>
          <p:cNvPr id="73" name="Google Shape;73;p3"/>
          <p:cNvSpPr/>
          <p:nvPr/>
        </p:nvSpPr>
        <p:spPr>
          <a:xfrm>
            <a:off x="7354760" y="2856654"/>
            <a:ext cx="302809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Bebas Neue"/>
                <a:ea typeface="Bebas Neue"/>
                <a:cs typeface="Bebas Neue"/>
                <a:sym typeface="Bebas Neue"/>
              </a:rPr>
              <a:t>Today: ~0 €/kWh</a:t>
            </a:r>
            <a:endParaRPr sz="2000">
              <a:solidFill>
                <a:schemeClr val="dk1"/>
              </a:solidFill>
              <a:latin typeface="Bebas Neue"/>
              <a:ea typeface="Bebas Neue"/>
              <a:cs typeface="Bebas Neue"/>
              <a:sym typeface="Bebas Neue"/>
            </a:endParaRPr>
          </a:p>
        </p:txBody>
      </p:sp>
      <p:sp>
        <p:nvSpPr>
          <p:cNvPr id="74" name="Google Shape;74;p3"/>
          <p:cNvSpPr/>
          <p:nvPr/>
        </p:nvSpPr>
        <p:spPr>
          <a:xfrm>
            <a:off x="1809145" y="4966894"/>
            <a:ext cx="1030658" cy="103065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4E55FE"/>
              </a:solidFill>
              <a:latin typeface="Calibri"/>
              <a:ea typeface="Calibri"/>
              <a:cs typeface="Calibri"/>
              <a:sym typeface="Calibri"/>
            </a:endParaRPr>
          </a:p>
        </p:txBody>
      </p:sp>
      <p:sp>
        <p:nvSpPr>
          <p:cNvPr id="75" name="Google Shape;75;p3"/>
          <p:cNvSpPr txBox="1"/>
          <p:nvPr/>
        </p:nvSpPr>
        <p:spPr>
          <a:xfrm>
            <a:off x="2944035" y="5319733"/>
            <a:ext cx="3757848"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Shifting loads, batteries and energy communities turn every produced kWh into a saved kWh.</a:t>
            </a:r>
            <a:endParaRPr sz="1400">
              <a:solidFill>
                <a:schemeClr val="dk1"/>
              </a:solidFill>
              <a:latin typeface="Arial"/>
              <a:ea typeface="Arial"/>
              <a:cs typeface="Arial"/>
              <a:sym typeface="Arial"/>
            </a:endParaRPr>
          </a:p>
        </p:txBody>
      </p:sp>
      <p:sp>
        <p:nvSpPr>
          <p:cNvPr id="76" name="Google Shape;76;p3"/>
          <p:cNvSpPr/>
          <p:nvPr/>
        </p:nvSpPr>
        <p:spPr>
          <a:xfrm>
            <a:off x="2924404" y="4942908"/>
            <a:ext cx="302809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Bebas Neue"/>
                <a:ea typeface="Bebas Neue"/>
                <a:cs typeface="Bebas Neue"/>
                <a:sym typeface="Bebas Neue"/>
              </a:rPr>
              <a:t>Self-consumption first</a:t>
            </a:r>
            <a:endParaRPr sz="2000">
              <a:solidFill>
                <a:schemeClr val="dk1"/>
              </a:solidFill>
              <a:latin typeface="Bebas Neue"/>
              <a:ea typeface="Bebas Neue"/>
              <a:cs typeface="Bebas Neue"/>
              <a:sym typeface="Bebas Neue"/>
            </a:endParaRPr>
          </a:p>
        </p:txBody>
      </p:sp>
      <p:sp>
        <p:nvSpPr>
          <p:cNvPr descr="Euro with solid fill" id="77" name="Google Shape;77;p3"/>
          <p:cNvSpPr/>
          <p:nvPr/>
        </p:nvSpPr>
        <p:spPr>
          <a:xfrm>
            <a:off x="1867274" y="2943366"/>
            <a:ext cx="914400" cy="914400"/>
          </a:xfrm>
          <a:prstGeom prst="rect">
            <a:avLst/>
          </a:prstGeom>
          <a:noFill/>
          <a:ln>
            <a:noFill/>
          </a:ln>
        </p:spPr>
      </p:sp>
      <p:sp>
        <p:nvSpPr>
          <p:cNvPr descr="Periodic Graph with solid fill" id="78" name="Google Shape;78;p3"/>
          <p:cNvSpPr/>
          <p:nvPr/>
        </p:nvSpPr>
        <p:spPr>
          <a:xfrm>
            <a:off x="6271481" y="2971800"/>
            <a:ext cx="914400" cy="914400"/>
          </a:xfrm>
          <a:prstGeom prst="rect">
            <a:avLst/>
          </a:prstGeom>
          <a:noFill/>
          <a:ln>
            <a:noFill/>
          </a:ln>
        </p:spPr>
      </p:sp>
      <p:sp>
        <p:nvSpPr>
          <p:cNvPr descr="Downward trend graph with solid fill" id="79" name="Google Shape;79;p3"/>
          <p:cNvSpPr/>
          <p:nvPr/>
        </p:nvSpPr>
        <p:spPr>
          <a:xfrm>
            <a:off x="1868241" y="5025022"/>
            <a:ext cx="914400" cy="914400"/>
          </a:xfrm>
          <a:prstGeom prst="rect">
            <a:avLst/>
          </a:prstGeom>
          <a:no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4"/>
          <p:cNvSpPr txBox="1"/>
          <p:nvPr/>
        </p:nvSpPr>
        <p:spPr>
          <a:xfrm>
            <a:off x="817595" y="643285"/>
            <a:ext cx="456720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2"/>
                </a:solidFill>
                <a:latin typeface="Bebas Neue"/>
                <a:ea typeface="Bebas Neue"/>
                <a:cs typeface="Bebas Neue"/>
                <a:sym typeface="Bebas Neue"/>
              </a:rPr>
              <a:t>Yesterday's deal</a:t>
            </a:r>
            <a:endParaRPr sz="2800">
              <a:solidFill>
                <a:schemeClr val="dk2"/>
              </a:solidFill>
              <a:latin typeface="Bebas Neue"/>
              <a:ea typeface="Bebas Neue"/>
              <a:cs typeface="Bebas Neue"/>
              <a:sym typeface="Bebas Neue"/>
            </a:endParaRPr>
          </a:p>
        </p:txBody>
      </p:sp>
      <p:sp>
        <p:nvSpPr>
          <p:cNvPr id="86" name="Google Shape;86;p4"/>
          <p:cNvSpPr/>
          <p:nvPr/>
        </p:nvSpPr>
        <p:spPr>
          <a:xfrm>
            <a:off x="817595" y="1671864"/>
            <a:ext cx="4227741" cy="310854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Net metering: 1 kWh in cancels 1 kWh out</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Feed-in tariffs guaranteed per injected kWh</a:t>
            </a:r>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a:p>
            <a:pPr indent="-285750" lvl="0" marL="285750" marR="0" rtl="0" algn="l">
              <a:spcBef>
                <a:spcPts val="0"/>
              </a:spcBef>
              <a:spcAft>
                <a:spcPts val="0"/>
              </a:spcAft>
              <a:buClr>
                <a:srgbClr val="373737"/>
              </a:buClr>
              <a:buSzPts val="2800"/>
              <a:buFont typeface="Arial"/>
              <a:buChar char="•"/>
            </a:pPr>
            <a:r>
              <a:rPr lang="en-US" sz="2800">
                <a:solidFill>
                  <a:srgbClr val="373737"/>
                </a:solidFill>
                <a:latin typeface="Bebas Neue"/>
                <a:ea typeface="Bebas Neue"/>
                <a:cs typeface="Bebas Neue"/>
                <a:sym typeface="Bebas Neue"/>
              </a:rPr>
              <a:t>More panels = more revenue, regardless of timing</a:t>
            </a:r>
            <a:endParaRPr sz="2800">
              <a:solidFill>
                <a:srgbClr val="373737"/>
              </a:solidFill>
              <a:latin typeface="Bebas Neue"/>
              <a:ea typeface="Bebas Neue"/>
              <a:cs typeface="Bebas Neue"/>
              <a:sym typeface="Bebas Neue"/>
            </a:endParaRPr>
          </a:p>
          <a:p>
            <a:pPr indent="0" lvl="0" marL="0" marR="0" rtl="0" algn="l">
              <a:spcBef>
                <a:spcPts val="0"/>
              </a:spcBef>
              <a:spcAft>
                <a:spcPts val="0"/>
              </a:spcAft>
              <a:buNone/>
            </a:pPr>
            <a:r>
              <a:t/>
            </a:r>
            <a:endParaRPr sz="2800">
              <a:solidFill>
                <a:srgbClr val="373737"/>
              </a:solidFill>
              <a:latin typeface="Bebas Neue"/>
              <a:ea typeface="Bebas Neue"/>
              <a:cs typeface="Bebas Neue"/>
              <a:sym typeface="Bebas Neue"/>
            </a:endParaRPr>
          </a:p>
        </p:txBody>
      </p:sp>
      <p:pic>
        <p:nvPicPr>
          <p:cNvPr id="87" name="Google Shape;87;p4"/>
          <p:cNvPicPr preferRelativeResize="0"/>
          <p:nvPr>
            <p:ph idx="2" type="pic"/>
          </p:nvPr>
        </p:nvPicPr>
        <p:blipFill rotWithShape="1">
          <a:blip r:embed="rId3">
            <a:alphaModFix/>
          </a:blip>
          <a:srcRect b="0" l="40502" r="11564" t="0"/>
          <a:stretch/>
        </p:blipFill>
        <p:spPr>
          <a:xfrm>
            <a:off x="7808582" y="0"/>
            <a:ext cx="4383418" cy="6858000"/>
          </a:xfrm>
          <a:prstGeom prst="rect">
            <a:avLst/>
          </a:prstGeom>
          <a:solidFill>
            <a:srgbClr val="F2F2F2"/>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5"/>
          <p:cNvSpPr txBox="1"/>
          <p:nvPr/>
        </p:nvSpPr>
        <p:spPr>
          <a:xfrm>
            <a:off x="3812397" y="5387408"/>
            <a:ext cx="456720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2"/>
                </a:solidFill>
                <a:latin typeface="Bebas Neue"/>
                <a:ea typeface="Bebas Neue"/>
                <a:cs typeface="Bebas Neue"/>
                <a:sym typeface="Bebas Neue"/>
              </a:rPr>
              <a:t>Why is injection worth so little today?</a:t>
            </a:r>
            <a:endParaRPr sz="2800">
              <a:solidFill>
                <a:schemeClr val="dk2"/>
              </a:solidFill>
              <a:latin typeface="Bebas Neue"/>
              <a:ea typeface="Bebas Neue"/>
              <a:cs typeface="Bebas Neue"/>
              <a:sym typeface="Bebas Neue"/>
            </a:endParaRPr>
          </a:p>
        </p:txBody>
      </p:sp>
      <p:pic>
        <p:nvPicPr>
          <p:cNvPr id="94" name="Google Shape;94;p5"/>
          <p:cNvPicPr preferRelativeResize="0"/>
          <p:nvPr>
            <p:ph idx="2" type="pic"/>
          </p:nvPr>
        </p:nvPicPr>
        <p:blipFill rotWithShape="1">
          <a:blip r:embed="rId3">
            <a:alphaModFix/>
          </a:blip>
          <a:srcRect b="11968" l="0" r="0" t="25173"/>
          <a:stretch/>
        </p:blipFill>
        <p:spPr>
          <a:xfrm>
            <a:off x="0" y="1"/>
            <a:ext cx="12192000" cy="4745420"/>
          </a:xfrm>
          <a:prstGeom prst="rect">
            <a:avLst/>
          </a:prstGeom>
          <a:solidFill>
            <a:srgbClr val="F2F2F2"/>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6"/>
          <p:cNvSpPr txBox="1"/>
          <p:nvPr/>
        </p:nvSpPr>
        <p:spPr>
          <a:xfrm>
            <a:off x="512795" y="884585"/>
            <a:ext cx="30305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Bebas Neue"/>
                <a:ea typeface="Bebas Neue"/>
                <a:cs typeface="Bebas Neue"/>
                <a:sym typeface="Bebas Neue"/>
              </a:rPr>
              <a:t>Why injection is worth ~0 €</a:t>
            </a:r>
            <a:endParaRPr sz="2800">
              <a:solidFill>
                <a:schemeClr val="lt1"/>
              </a:solidFill>
              <a:latin typeface="Bebas Neue"/>
              <a:ea typeface="Bebas Neue"/>
              <a:cs typeface="Bebas Neue"/>
              <a:sym typeface="Bebas Neue"/>
            </a:endParaRPr>
          </a:p>
          <a:p>
            <a:pPr indent="0" lvl="0" marL="0" marR="0" rtl="0" algn="l">
              <a:spcBef>
                <a:spcPts val="0"/>
              </a:spcBef>
              <a:spcAft>
                <a:spcPts val="0"/>
              </a:spcAft>
              <a:buNone/>
            </a:pPr>
            <a:r>
              <a:t/>
            </a:r>
            <a:endParaRPr sz="2800">
              <a:solidFill>
                <a:schemeClr val="lt1"/>
              </a:solidFill>
              <a:latin typeface="Bebas Neue"/>
              <a:ea typeface="Bebas Neue"/>
              <a:cs typeface="Bebas Neue"/>
              <a:sym typeface="Bebas Neue"/>
            </a:endParaRPr>
          </a:p>
        </p:txBody>
      </p:sp>
      <p:sp>
        <p:nvSpPr>
          <p:cNvPr id="101" name="Google Shape;101;p6"/>
          <p:cNvSpPr/>
          <p:nvPr/>
        </p:nvSpPr>
        <p:spPr>
          <a:xfrm>
            <a:off x="7236029" y="12096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Calibri"/>
                <a:ea typeface="Calibri"/>
                <a:cs typeface="Calibri"/>
                <a:sym typeface="Calibri"/>
              </a:rPr>
              <a:t>On a sunny day, half the country's roofs export at once. The grid suddenly has far more solar power than anyone needs locally, and prices on the wholesale market collapse — sometimes all the way to zero, or even below.</a:t>
            </a:r>
            <a:endParaRPr sz="1400">
              <a:solidFill>
                <a:srgbClr val="373737"/>
              </a:solidFill>
              <a:latin typeface="Calibri"/>
              <a:ea typeface="Calibri"/>
              <a:cs typeface="Calibri"/>
              <a:sym typeface="Calibri"/>
            </a:endParaRPr>
          </a:p>
          <a:p>
            <a:pPr indent="0" lvl="0" marL="0" marR="0" rtl="0" algn="l">
              <a:spcBef>
                <a:spcPts val="0"/>
              </a:spcBef>
              <a:spcAft>
                <a:spcPts val="0"/>
              </a:spcAft>
              <a:buNone/>
            </a:pPr>
            <a:r>
              <a:t/>
            </a:r>
            <a:endParaRPr sz="1400">
              <a:solidFill>
                <a:srgbClr val="373737"/>
              </a:solidFill>
              <a:latin typeface="Arial"/>
              <a:ea typeface="Arial"/>
              <a:cs typeface="Arial"/>
              <a:sym typeface="Arial"/>
            </a:endParaRPr>
          </a:p>
        </p:txBody>
      </p:sp>
      <p:sp>
        <p:nvSpPr>
          <p:cNvPr id="102" name="Google Shape;102;p6"/>
          <p:cNvSpPr/>
          <p:nvPr/>
        </p:nvSpPr>
        <p:spPr>
          <a:xfrm>
            <a:off x="7236029" y="27844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t/>
            </a:r>
            <a:endParaRPr sz="1400">
              <a:solidFill>
                <a:srgbClr val="373737"/>
              </a:solidFill>
              <a:latin typeface="Calibri"/>
              <a:ea typeface="Calibri"/>
              <a:cs typeface="Calibri"/>
              <a:sym typeface="Calibri"/>
            </a:endParaRPr>
          </a:p>
        </p:txBody>
      </p:sp>
      <p:sp>
        <p:nvSpPr>
          <p:cNvPr id="103" name="Google Shape;103;p6"/>
          <p:cNvSpPr/>
          <p:nvPr/>
        </p:nvSpPr>
        <p:spPr>
          <a:xfrm>
            <a:off x="7236029" y="43592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t/>
            </a:r>
            <a:endParaRPr sz="1400">
              <a:solidFill>
                <a:srgbClr val="373737"/>
              </a:solidFill>
              <a:latin typeface="Calibri"/>
              <a:ea typeface="Calibri"/>
              <a:cs typeface="Calibri"/>
              <a:sym typeface="Calibri"/>
            </a:endParaRPr>
          </a:p>
        </p:txBody>
      </p:sp>
      <p:sp>
        <p:nvSpPr>
          <p:cNvPr id="104" name="Google Shape;104;p6"/>
          <p:cNvSpPr/>
          <p:nvPr/>
        </p:nvSpPr>
        <p:spPr>
          <a:xfrm>
            <a:off x="4892504" y="1209695"/>
            <a:ext cx="2343524" cy="1328464"/>
          </a:xfrm>
          <a:prstGeom prst="rect">
            <a:avLst/>
          </a:prstGeom>
          <a:solidFill>
            <a:schemeClr val="accent1"/>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chemeClr val="dk2"/>
                </a:solidFill>
                <a:latin typeface="Calibri"/>
                <a:ea typeface="Calibri"/>
                <a:cs typeface="Calibri"/>
                <a:sym typeface="Calibri"/>
              </a:rPr>
              <a:t>Everyone produces at the same time</a:t>
            </a:r>
            <a:endParaRPr sz="1800">
              <a:solidFill>
                <a:schemeClr val="dk2"/>
              </a:solidFill>
              <a:latin typeface="Calibri"/>
              <a:ea typeface="Calibri"/>
              <a:cs typeface="Calibri"/>
              <a:sym typeface="Calibri"/>
            </a:endParaRPr>
          </a:p>
        </p:txBody>
      </p:sp>
      <p:sp>
        <p:nvSpPr>
          <p:cNvPr id="105" name="Google Shape;105;p6"/>
          <p:cNvSpPr/>
          <p:nvPr/>
        </p:nvSpPr>
        <p:spPr>
          <a:xfrm>
            <a:off x="4892504" y="27844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t/>
            </a:r>
            <a:endParaRPr sz="1800">
              <a:solidFill>
                <a:srgbClr val="373737"/>
              </a:solidFill>
              <a:latin typeface="Calibri"/>
              <a:ea typeface="Calibri"/>
              <a:cs typeface="Calibri"/>
              <a:sym typeface="Calibri"/>
            </a:endParaRPr>
          </a:p>
        </p:txBody>
      </p:sp>
      <p:sp>
        <p:nvSpPr>
          <p:cNvPr id="106" name="Google Shape;106;p6"/>
          <p:cNvSpPr/>
          <p:nvPr/>
        </p:nvSpPr>
        <p:spPr>
          <a:xfrm>
            <a:off x="4892504" y="43592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t/>
            </a:r>
            <a:endParaRPr sz="1800">
              <a:solidFill>
                <a:srgbClr val="373737"/>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7"/>
          <p:cNvSpPr/>
          <p:nvPr/>
        </p:nvSpPr>
        <p:spPr>
          <a:xfrm>
            <a:off x="7236029" y="27844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Arial"/>
                <a:ea typeface="Arial"/>
                <a:cs typeface="Arial"/>
                <a:sym typeface="Arial"/>
              </a:rPr>
              <a:t>Electricity markets price every kWh at the cost of the most expensive plant needed. When solar covers the load at noon, the cheapest source — solar itself — sets the price. Result: near-zero clearing price.</a:t>
            </a:r>
            <a:endParaRPr sz="1400">
              <a:solidFill>
                <a:srgbClr val="373737"/>
              </a:solidFill>
              <a:latin typeface="Arial"/>
              <a:ea typeface="Arial"/>
              <a:cs typeface="Arial"/>
              <a:sym typeface="Arial"/>
            </a:endParaRPr>
          </a:p>
        </p:txBody>
      </p:sp>
      <p:sp>
        <p:nvSpPr>
          <p:cNvPr id="113" name="Google Shape;113;p7"/>
          <p:cNvSpPr/>
          <p:nvPr/>
        </p:nvSpPr>
        <p:spPr>
          <a:xfrm>
            <a:off x="7236029" y="43592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t/>
            </a:r>
            <a:endParaRPr sz="1400">
              <a:solidFill>
                <a:srgbClr val="373737"/>
              </a:solidFill>
              <a:latin typeface="Calibri"/>
              <a:ea typeface="Calibri"/>
              <a:cs typeface="Calibri"/>
              <a:sym typeface="Calibri"/>
            </a:endParaRPr>
          </a:p>
        </p:txBody>
      </p:sp>
      <p:sp>
        <p:nvSpPr>
          <p:cNvPr id="114" name="Google Shape;114;p7"/>
          <p:cNvSpPr/>
          <p:nvPr/>
        </p:nvSpPr>
        <p:spPr>
          <a:xfrm>
            <a:off x="4892504" y="12096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Everyone produces at the same time</a:t>
            </a:r>
            <a:endParaRPr/>
          </a:p>
        </p:txBody>
      </p:sp>
      <p:sp>
        <p:nvSpPr>
          <p:cNvPr id="115" name="Google Shape;115;p7"/>
          <p:cNvSpPr/>
          <p:nvPr/>
        </p:nvSpPr>
        <p:spPr>
          <a:xfrm>
            <a:off x="4892504" y="2784495"/>
            <a:ext cx="2343524" cy="1328464"/>
          </a:xfrm>
          <a:prstGeom prst="rect">
            <a:avLst/>
          </a:prstGeom>
          <a:solidFill>
            <a:schemeClr val="accent1"/>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chemeClr val="dk2"/>
                </a:solidFill>
                <a:latin typeface="Calibri"/>
                <a:ea typeface="Calibri"/>
                <a:cs typeface="Calibri"/>
                <a:sym typeface="Calibri"/>
              </a:rPr>
              <a:t>The merit-order effect</a:t>
            </a:r>
            <a:endParaRPr sz="1800">
              <a:solidFill>
                <a:schemeClr val="dk2"/>
              </a:solidFill>
              <a:latin typeface="Calibri"/>
              <a:ea typeface="Calibri"/>
              <a:cs typeface="Calibri"/>
              <a:sym typeface="Calibri"/>
            </a:endParaRPr>
          </a:p>
        </p:txBody>
      </p:sp>
      <p:sp>
        <p:nvSpPr>
          <p:cNvPr id="116" name="Google Shape;116;p7"/>
          <p:cNvSpPr/>
          <p:nvPr/>
        </p:nvSpPr>
        <p:spPr>
          <a:xfrm>
            <a:off x="4892504" y="43592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t/>
            </a:r>
            <a:endParaRPr sz="1800">
              <a:solidFill>
                <a:srgbClr val="373737"/>
              </a:solidFill>
              <a:latin typeface="Calibri"/>
              <a:ea typeface="Calibri"/>
              <a:cs typeface="Calibri"/>
              <a:sym typeface="Calibri"/>
            </a:endParaRPr>
          </a:p>
        </p:txBody>
      </p:sp>
      <p:sp>
        <p:nvSpPr>
          <p:cNvPr id="117" name="Google Shape;117;p7"/>
          <p:cNvSpPr/>
          <p:nvPr/>
        </p:nvSpPr>
        <p:spPr>
          <a:xfrm>
            <a:off x="7236029" y="12096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Calibri"/>
                <a:ea typeface="Calibri"/>
                <a:cs typeface="Calibri"/>
                <a:sym typeface="Calibri"/>
              </a:rPr>
              <a:t>Half the country's roofs export at once. Wholesale prices on a sunny day regularly collapse to near-zero — or even turn negative.</a:t>
            </a:r>
            <a:endParaRPr sz="1400">
              <a:solidFill>
                <a:srgbClr val="373737"/>
              </a:solidFill>
              <a:latin typeface="Calibri"/>
              <a:ea typeface="Calibri"/>
              <a:cs typeface="Calibri"/>
              <a:sym typeface="Calibri"/>
            </a:endParaRPr>
          </a:p>
          <a:p>
            <a:pPr indent="0" lvl="0" marL="0" marR="0" rtl="0" algn="l">
              <a:spcBef>
                <a:spcPts val="0"/>
              </a:spcBef>
              <a:spcAft>
                <a:spcPts val="0"/>
              </a:spcAft>
              <a:buNone/>
            </a:pPr>
            <a:r>
              <a:t/>
            </a:r>
            <a:endParaRPr sz="1400">
              <a:solidFill>
                <a:srgbClr val="373737"/>
              </a:solidFill>
              <a:latin typeface="Arial"/>
              <a:ea typeface="Arial"/>
              <a:cs typeface="Arial"/>
              <a:sym typeface="Arial"/>
            </a:endParaRPr>
          </a:p>
        </p:txBody>
      </p:sp>
      <p:sp>
        <p:nvSpPr>
          <p:cNvPr id="118" name="Google Shape;118;p7"/>
          <p:cNvSpPr txBox="1"/>
          <p:nvPr/>
        </p:nvSpPr>
        <p:spPr>
          <a:xfrm>
            <a:off x="512795" y="884585"/>
            <a:ext cx="30305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Bebas Neue"/>
                <a:ea typeface="Bebas Neue"/>
                <a:cs typeface="Bebas Neue"/>
                <a:sym typeface="Bebas Neue"/>
              </a:rPr>
              <a:t>Why injection is worth ~0 €</a:t>
            </a:r>
            <a:endParaRPr sz="2800">
              <a:solidFill>
                <a:schemeClr val="lt1"/>
              </a:solidFill>
              <a:latin typeface="Bebas Neue"/>
              <a:ea typeface="Bebas Neue"/>
              <a:cs typeface="Bebas Neue"/>
              <a:sym typeface="Bebas Neue"/>
            </a:endParaRPr>
          </a:p>
          <a:p>
            <a:pPr indent="0" lvl="0" marL="0" marR="0" rtl="0" algn="l">
              <a:spcBef>
                <a:spcPts val="0"/>
              </a:spcBef>
              <a:spcAft>
                <a:spcPts val="0"/>
              </a:spcAft>
              <a:buNone/>
            </a:pPr>
            <a:r>
              <a:t/>
            </a:r>
            <a:endParaRPr sz="2800">
              <a:solidFill>
                <a:schemeClr val="lt1"/>
              </a:solidFill>
              <a:latin typeface="Bebas Neue"/>
              <a:ea typeface="Bebas Neue"/>
              <a:cs typeface="Bebas Neue"/>
              <a:sym typeface="Bebas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8"/>
          <p:cNvSpPr/>
          <p:nvPr/>
        </p:nvSpPr>
        <p:spPr>
          <a:xfrm>
            <a:off x="7236028" y="43592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Arial"/>
                <a:ea typeface="Arial"/>
                <a:cs typeface="Arial"/>
                <a:sym typeface="Arial"/>
              </a:rPr>
              <a:t>Most of your bill is grid tariffs, levies and VAT, paid on every imported kWh but never returned on what you inject. Net metering hid this; smart meters expose it.</a:t>
            </a:r>
            <a:endParaRPr sz="1400">
              <a:solidFill>
                <a:srgbClr val="373737"/>
              </a:solidFill>
              <a:latin typeface="Arial"/>
              <a:ea typeface="Arial"/>
              <a:cs typeface="Arial"/>
              <a:sym typeface="Arial"/>
            </a:endParaRPr>
          </a:p>
        </p:txBody>
      </p:sp>
      <p:sp>
        <p:nvSpPr>
          <p:cNvPr id="125" name="Google Shape;125;p8"/>
          <p:cNvSpPr/>
          <p:nvPr/>
        </p:nvSpPr>
        <p:spPr>
          <a:xfrm>
            <a:off x="4892504" y="27844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rgbClr val="373737"/>
                </a:solidFill>
                <a:latin typeface="Calibri"/>
                <a:ea typeface="Calibri"/>
                <a:cs typeface="Calibri"/>
                <a:sym typeface="Calibri"/>
              </a:rPr>
              <a:t>The merit-order effect</a:t>
            </a:r>
            <a:endParaRPr sz="1800">
              <a:solidFill>
                <a:srgbClr val="373737"/>
              </a:solidFill>
              <a:latin typeface="Calibri"/>
              <a:ea typeface="Calibri"/>
              <a:cs typeface="Calibri"/>
              <a:sym typeface="Calibri"/>
            </a:endParaRPr>
          </a:p>
        </p:txBody>
      </p:sp>
      <p:sp>
        <p:nvSpPr>
          <p:cNvPr id="126" name="Google Shape;126;p8"/>
          <p:cNvSpPr/>
          <p:nvPr/>
        </p:nvSpPr>
        <p:spPr>
          <a:xfrm>
            <a:off x="4892504" y="4359295"/>
            <a:ext cx="2343524" cy="1328464"/>
          </a:xfrm>
          <a:prstGeom prst="rect">
            <a:avLst/>
          </a:prstGeom>
          <a:solidFill>
            <a:schemeClr val="accent1"/>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chemeClr val="dk2"/>
                </a:solidFill>
                <a:latin typeface="Calibri"/>
                <a:ea typeface="Calibri"/>
                <a:cs typeface="Calibri"/>
                <a:sym typeface="Calibri"/>
              </a:rPr>
              <a:t>Grid fees and taxes are not refunded</a:t>
            </a:r>
            <a:endParaRPr sz="1800">
              <a:solidFill>
                <a:schemeClr val="dk2"/>
              </a:solidFill>
              <a:latin typeface="Calibri"/>
              <a:ea typeface="Calibri"/>
              <a:cs typeface="Calibri"/>
              <a:sym typeface="Calibri"/>
            </a:endParaRPr>
          </a:p>
        </p:txBody>
      </p:sp>
      <p:sp>
        <p:nvSpPr>
          <p:cNvPr id="127" name="Google Shape;127;p8"/>
          <p:cNvSpPr/>
          <p:nvPr/>
        </p:nvSpPr>
        <p:spPr>
          <a:xfrm>
            <a:off x="4892504" y="1209695"/>
            <a:ext cx="2343524" cy="1328464"/>
          </a:xfrm>
          <a:prstGeom prst="rect">
            <a:avLst/>
          </a:prstGeom>
          <a:solidFill>
            <a:schemeClr val="lt2"/>
          </a:solidFill>
          <a:ln>
            <a:noFill/>
          </a:ln>
          <a:effectLst>
            <a:outerShdw blurRad="127000" rotWithShape="0" algn="t" dir="5400000" dist="63500">
              <a:srgbClr val="000000">
                <a:alpha val="14901"/>
              </a:srgbClr>
            </a:outerShdw>
          </a:effectLst>
        </p:spPr>
        <p:txBody>
          <a:bodyPr anchorCtr="0" anchor="ctr" bIns="36000" lIns="72000" spcFirstLastPara="1" rIns="72000" wrap="square" tIns="360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Everyone produces at the same time</a:t>
            </a:r>
            <a:endParaRPr/>
          </a:p>
        </p:txBody>
      </p:sp>
      <p:sp>
        <p:nvSpPr>
          <p:cNvPr id="128" name="Google Shape;128;p8"/>
          <p:cNvSpPr/>
          <p:nvPr/>
        </p:nvSpPr>
        <p:spPr>
          <a:xfrm>
            <a:off x="7236029" y="12096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Calibri"/>
                <a:ea typeface="Calibri"/>
                <a:cs typeface="Calibri"/>
                <a:sym typeface="Calibri"/>
              </a:rPr>
              <a:t>Half the country's roofs export at once. Wholesale prices on a sunny day regularly collapse to near-zero — or even turn negative.</a:t>
            </a:r>
            <a:endParaRPr sz="1400">
              <a:solidFill>
                <a:srgbClr val="373737"/>
              </a:solidFill>
              <a:latin typeface="Calibri"/>
              <a:ea typeface="Calibri"/>
              <a:cs typeface="Calibri"/>
              <a:sym typeface="Calibri"/>
            </a:endParaRPr>
          </a:p>
          <a:p>
            <a:pPr indent="0" lvl="0" marL="0" marR="0" rtl="0" algn="l">
              <a:spcBef>
                <a:spcPts val="0"/>
              </a:spcBef>
              <a:spcAft>
                <a:spcPts val="0"/>
              </a:spcAft>
              <a:buNone/>
            </a:pPr>
            <a:r>
              <a:t/>
            </a:r>
            <a:endParaRPr sz="1400">
              <a:solidFill>
                <a:srgbClr val="373737"/>
              </a:solidFill>
              <a:latin typeface="Arial"/>
              <a:ea typeface="Arial"/>
              <a:cs typeface="Arial"/>
              <a:sym typeface="Arial"/>
            </a:endParaRPr>
          </a:p>
        </p:txBody>
      </p:sp>
      <p:sp>
        <p:nvSpPr>
          <p:cNvPr id="129" name="Google Shape;129;p8"/>
          <p:cNvSpPr/>
          <p:nvPr/>
        </p:nvSpPr>
        <p:spPr>
          <a:xfrm>
            <a:off x="7236029" y="2784495"/>
            <a:ext cx="4130471" cy="1328464"/>
          </a:xfrm>
          <a:prstGeom prst="rect">
            <a:avLst/>
          </a:prstGeom>
          <a:solidFill>
            <a:schemeClr val="lt1"/>
          </a:solidFill>
          <a:ln>
            <a:noFill/>
          </a:ln>
          <a:effectLst>
            <a:outerShdw blurRad="127000" rotWithShape="0" algn="t" dir="5400000" dist="63500">
              <a:srgbClr val="000000">
                <a:alpha val="14901"/>
              </a:srgbClr>
            </a:outerShdw>
          </a:effectLst>
        </p:spPr>
        <p:txBody>
          <a:bodyPr anchorCtr="0" anchor="ctr" bIns="36000" lIns="180000" spcFirstLastPara="1" rIns="180000" wrap="square" tIns="36000">
            <a:noAutofit/>
          </a:bodyPr>
          <a:lstStyle/>
          <a:p>
            <a:pPr indent="0" lvl="0" marL="0" marR="0" rtl="0" algn="l">
              <a:spcBef>
                <a:spcPts val="0"/>
              </a:spcBef>
              <a:spcAft>
                <a:spcPts val="0"/>
              </a:spcAft>
              <a:buNone/>
            </a:pPr>
            <a:r>
              <a:rPr lang="en-US" sz="1400">
                <a:solidFill>
                  <a:srgbClr val="373737"/>
                </a:solidFill>
                <a:latin typeface="Arial"/>
                <a:ea typeface="Arial"/>
                <a:cs typeface="Arial"/>
                <a:sym typeface="Arial"/>
              </a:rPr>
              <a:t>Markets price every kWh at the most expensive plant needed. With solar covering the load at noon, solar itself sets the price — at zero fuel cost.</a:t>
            </a:r>
            <a:endParaRPr sz="1400">
              <a:solidFill>
                <a:srgbClr val="373737"/>
              </a:solidFill>
              <a:latin typeface="Arial"/>
              <a:ea typeface="Arial"/>
              <a:cs typeface="Arial"/>
              <a:sym typeface="Arial"/>
            </a:endParaRPr>
          </a:p>
        </p:txBody>
      </p:sp>
      <p:sp>
        <p:nvSpPr>
          <p:cNvPr id="130" name="Google Shape;130;p8"/>
          <p:cNvSpPr txBox="1"/>
          <p:nvPr/>
        </p:nvSpPr>
        <p:spPr>
          <a:xfrm>
            <a:off x="512795" y="884585"/>
            <a:ext cx="3030505"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Bebas Neue"/>
                <a:ea typeface="Bebas Neue"/>
                <a:cs typeface="Bebas Neue"/>
                <a:sym typeface="Bebas Neue"/>
              </a:rPr>
              <a:t>Why injection is worth ~0 €</a:t>
            </a:r>
            <a:endParaRPr sz="2800">
              <a:solidFill>
                <a:schemeClr val="lt1"/>
              </a:solidFill>
              <a:latin typeface="Bebas Neue"/>
              <a:ea typeface="Bebas Neue"/>
              <a:cs typeface="Bebas Neue"/>
              <a:sym typeface="Bebas Neue"/>
            </a:endParaRPr>
          </a:p>
          <a:p>
            <a:pPr indent="0" lvl="0" marL="0" marR="0" rtl="0" algn="l">
              <a:spcBef>
                <a:spcPts val="0"/>
              </a:spcBef>
              <a:spcAft>
                <a:spcPts val="0"/>
              </a:spcAft>
              <a:buNone/>
            </a:pPr>
            <a:r>
              <a:t/>
            </a:r>
            <a:endParaRPr sz="2800">
              <a:solidFill>
                <a:schemeClr val="lt1"/>
              </a:solidFill>
              <a:latin typeface="Bebas Neue"/>
              <a:ea typeface="Bebas Neue"/>
              <a:cs typeface="Bebas Neue"/>
              <a:sym typeface="Bebas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black background with white letters&#10;&#10;Description automatically generated" id="136" name="Google Shape;136;p9"/>
          <p:cNvPicPr preferRelativeResize="0"/>
          <p:nvPr/>
        </p:nvPicPr>
        <p:blipFill rotWithShape="1">
          <a:blip r:embed="rId3">
            <a:alphaModFix/>
          </a:blip>
          <a:srcRect b="0" l="0" r="0" t="0"/>
          <a:stretch/>
        </p:blipFill>
        <p:spPr>
          <a:xfrm>
            <a:off x="9216748" y="420576"/>
            <a:ext cx="2547257" cy="836349"/>
          </a:xfrm>
          <a:prstGeom prst="rect">
            <a:avLst/>
          </a:prstGeom>
          <a:noFill/>
          <a:ln>
            <a:noFill/>
          </a:ln>
        </p:spPr>
      </p:pic>
      <p:sp>
        <p:nvSpPr>
          <p:cNvPr id="137" name="Google Shape;137;p9"/>
          <p:cNvSpPr txBox="1"/>
          <p:nvPr/>
        </p:nvSpPr>
        <p:spPr>
          <a:xfrm>
            <a:off x="427981" y="316302"/>
            <a:ext cx="543539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Bebas Neue"/>
                <a:ea typeface="Bebas Neue"/>
                <a:cs typeface="Bebas Neue"/>
                <a:sym typeface="Bebas Neue"/>
              </a:rPr>
              <a:t>Self-consumption is the answer</a:t>
            </a:r>
            <a:endParaRPr sz="7200">
              <a:solidFill>
                <a:schemeClr val="lt1"/>
              </a:solidFill>
              <a:latin typeface="Bebas Neue"/>
              <a:ea typeface="Bebas Neue"/>
              <a:cs typeface="Bebas Neue"/>
              <a:sym typeface="Bebas Neue"/>
            </a:endParaRPr>
          </a:p>
        </p:txBody>
      </p:sp>
      <p:sp>
        <p:nvSpPr>
          <p:cNvPr id="138" name="Google Shape;138;p9"/>
          <p:cNvSpPr txBox="1"/>
          <p:nvPr/>
        </p:nvSpPr>
        <p:spPr>
          <a:xfrm>
            <a:off x="427981" y="1772652"/>
            <a:ext cx="6392779" cy="92333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Every kWh you use yourself avoids the full retail price.</a:t>
            </a:r>
            <a:endParaRPr/>
          </a:p>
          <a:p>
            <a:pPr indent="-285750" lvl="0" marL="285750"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Every kWh you inject earns only the wholesale price.</a:t>
            </a:r>
            <a:endParaRPr sz="1800">
              <a:solidFill>
                <a:schemeClr val="lt1"/>
              </a:solidFill>
              <a:latin typeface="Arial"/>
              <a:ea typeface="Arial"/>
              <a:cs typeface="Arial"/>
              <a:sym typeface="Arial"/>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id="139" name="Google Shape;139;p9"/>
          <p:cNvPicPr preferRelativeResize="0"/>
          <p:nvPr>
            <p:ph idx="2" type="pic"/>
          </p:nvPr>
        </p:nvPicPr>
        <p:blipFill rotWithShape="1">
          <a:blip r:embed="rId4">
            <a:alphaModFix/>
          </a:blip>
          <a:srcRect b="0" l="0" r="0" t="0"/>
          <a:stretch/>
        </p:blipFill>
        <p:spPr>
          <a:xfrm>
            <a:off x="0" y="0"/>
            <a:ext cx="12192000" cy="6858000"/>
          </a:xfrm>
          <a:prstGeom prst="rect">
            <a:avLst/>
          </a:prstGeom>
          <a:solidFill>
            <a:srgbClr val="F2F2F2"/>
          </a:solidFill>
          <a:ln>
            <a:noFill/>
          </a:ln>
        </p:spPr>
      </p:pic>
      <p:pic>
        <p:nvPicPr>
          <p:cNvPr descr="A black background with white letters&#10;&#10;Description automatically generated" id="140" name="Google Shape;140;p9"/>
          <p:cNvPicPr preferRelativeResize="0"/>
          <p:nvPr/>
        </p:nvPicPr>
        <p:blipFill rotWithShape="1">
          <a:blip r:embed="rId3">
            <a:alphaModFix/>
          </a:blip>
          <a:srcRect b="0" l="0" r="0" t="0"/>
          <a:stretch/>
        </p:blipFill>
        <p:spPr>
          <a:xfrm>
            <a:off x="9451104" y="5817256"/>
            <a:ext cx="2547257" cy="836349"/>
          </a:xfrm>
          <a:prstGeom prst="rect">
            <a:avLst/>
          </a:prstGeom>
          <a:noFill/>
          <a:ln>
            <a:noFill/>
          </a:ln>
        </p:spPr>
      </p:pic>
      <p:sp>
        <p:nvSpPr>
          <p:cNvPr id="141" name="Google Shape;141;p9"/>
          <p:cNvSpPr txBox="1"/>
          <p:nvPr/>
        </p:nvSpPr>
        <p:spPr>
          <a:xfrm>
            <a:off x="580381" y="468702"/>
            <a:ext cx="5435394"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7200">
                <a:solidFill>
                  <a:schemeClr val="lt1"/>
                </a:solidFill>
                <a:latin typeface="Bebas Neue"/>
                <a:ea typeface="Bebas Neue"/>
                <a:cs typeface="Bebas Neue"/>
                <a:sym typeface="Bebas Neue"/>
              </a:rPr>
              <a:t>Self-</a:t>
            </a:r>
            <a:endParaRPr/>
          </a:p>
          <a:p>
            <a:pPr indent="0" lvl="0" marL="0" marR="0" rtl="0" algn="l">
              <a:spcBef>
                <a:spcPts val="0"/>
              </a:spcBef>
              <a:spcAft>
                <a:spcPts val="0"/>
              </a:spcAft>
              <a:buNone/>
            </a:pPr>
            <a:r>
              <a:rPr lang="en-US" sz="7200">
                <a:solidFill>
                  <a:schemeClr val="lt1"/>
                </a:solidFill>
                <a:latin typeface="Bebas Neue"/>
                <a:ea typeface="Bebas Neue"/>
                <a:cs typeface="Bebas Neue"/>
                <a:sym typeface="Bebas Neue"/>
              </a:rPr>
              <a:t>consume</a:t>
            </a:r>
            <a:endParaRPr sz="7200">
              <a:solidFill>
                <a:schemeClr val="lt1"/>
              </a:solidFill>
              <a:latin typeface="Bebas Neue"/>
              <a:ea typeface="Bebas Neue"/>
              <a:cs typeface="Bebas Neue"/>
              <a:sym typeface="Bebas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테마">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2019-04-06T05:20:47Z</dcterms:created>
  <dc:creator>5</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