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handoutMasterIdLst>
    <p:handoutMasterId r:id="rId22"/>
  </p:handoutMasterIdLst>
  <p:sldIdLst>
    <p:sldId id="419" r:id="rId5"/>
    <p:sldId id="486" r:id="rId6"/>
    <p:sldId id="445" r:id="rId7"/>
    <p:sldId id="463" r:id="rId8"/>
    <p:sldId id="475" r:id="rId9"/>
    <p:sldId id="476" r:id="rId10"/>
    <p:sldId id="477" r:id="rId11"/>
    <p:sldId id="478" r:id="rId12"/>
    <p:sldId id="479" r:id="rId13"/>
    <p:sldId id="480" r:id="rId14"/>
    <p:sldId id="481" r:id="rId15"/>
    <p:sldId id="465" r:id="rId16"/>
    <p:sldId id="293" r:id="rId17"/>
    <p:sldId id="472" r:id="rId18"/>
    <p:sldId id="482" r:id="rId19"/>
    <p:sldId id="483" r:id="rId20"/>
  </p:sldIdLst>
  <p:sldSz cx="12192000" cy="6858000"/>
  <p:notesSz cx="10018713" cy="6886575"/>
  <p:embeddedFontLst>
    <p:embeddedFont>
      <p:font typeface="맑은 고딕" panose="020B0503020000020004" pitchFamily="34" charset="-127"/>
      <p:regular r:id="rId23"/>
      <p:bold r:id="rId24"/>
    </p:embeddedFont>
    <p:embeddedFont>
      <p:font typeface="Bebas" panose="020B0606020202050201" pitchFamily="34" charset="0"/>
      <p:regular r:id="rId25"/>
    </p:embeddedFont>
    <p:embeddedFont>
      <p:font typeface="Bebas Neue" panose="020B0606020202050201" pitchFamily="34" charset="77"/>
      <p:regular r:id="rId26"/>
    </p:embeddedFont>
    <p:embeddedFont>
      <p:font typeface="Muli" panose="02000503040000020004" pitchFamily="2" charset="77"/>
      <p:italic r:id="rId27"/>
    </p:embeddedFont>
    <p:embeddedFont>
      <p:font typeface="Public Sans" panose="020B0604020202020204" pitchFamily="34" charset="0"/>
      <p:regular r:id="rId28"/>
      <p:bold r:id="rId29"/>
      <p:italic r:id="rId30"/>
      <p:boldItalic r:id="rId31"/>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15EDD0-DDDC-7818-C1DE-944B5DF54CDC}" name="Lorenz Van Damme" initials="LV" userId="S::lorenz@think-e.be::723bf179-6d18-4614-bec4-959e932e5f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9178" autoAdjust="0"/>
  </p:normalViewPr>
  <p:slideViewPr>
    <p:cSldViewPr snapToGrid="0">
      <p:cViewPr varScale="1">
        <p:scale>
          <a:sx n="72" d="100"/>
          <a:sy n="72" d="100"/>
        </p:scale>
        <p:origin x="26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1"/>
            <a:ext cx="4341442" cy="345525"/>
          </a:xfrm>
          <a:prstGeom prst="rect">
            <a:avLst/>
          </a:prstGeom>
        </p:spPr>
        <p:txBody>
          <a:bodyPr vert="horz" lIns="96595" tIns="48298" rIns="96595" bIns="48298" rtlCol="0"/>
          <a:lstStyle>
            <a:lvl1pPr algn="l">
              <a:defRPr sz="13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6541052"/>
            <a:ext cx="4341442" cy="345524"/>
          </a:xfrm>
          <a:prstGeom prst="rect">
            <a:avLst/>
          </a:prstGeom>
        </p:spPr>
        <p:txBody>
          <a:bodyPr vert="horz" lIns="96595" tIns="48298" rIns="96595" bIns="48298" rtlCol="0" anchor="b"/>
          <a:lstStyle>
            <a:lvl1pPr algn="l">
              <a:defRPr sz="13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5674953" y="6541052"/>
            <a:ext cx="4341442" cy="345524"/>
          </a:xfrm>
          <a:prstGeom prst="rect">
            <a:avLst/>
          </a:prstGeom>
        </p:spPr>
        <p:txBody>
          <a:bodyPr vert="horz" lIns="96595" tIns="48298" rIns="96595" bIns="48298" rtlCol="0" anchor="b"/>
          <a:lstStyle>
            <a:lvl1pPr algn="r">
              <a:defRPr sz="13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4341442" cy="345525"/>
          </a:xfrm>
          <a:prstGeom prst="rect">
            <a:avLst/>
          </a:prstGeom>
        </p:spPr>
        <p:txBody>
          <a:bodyPr vert="horz" lIns="96595" tIns="48298" rIns="96595" bIns="48298" rtlCol="0"/>
          <a:lstStyle>
            <a:lvl1pPr algn="l">
              <a:defRPr sz="1300"/>
            </a:lvl1pPr>
          </a:lstStyle>
          <a:p>
            <a:endParaRPr lang="ko-KR" altLang="en-US"/>
          </a:p>
        </p:txBody>
      </p:sp>
      <p:sp>
        <p:nvSpPr>
          <p:cNvPr id="3" name="날짜 개체 틀 2"/>
          <p:cNvSpPr>
            <a:spLocks noGrp="1"/>
          </p:cNvSpPr>
          <p:nvPr>
            <p:ph type="dt" idx="1"/>
          </p:nvPr>
        </p:nvSpPr>
        <p:spPr>
          <a:xfrm>
            <a:off x="5674953" y="1"/>
            <a:ext cx="4341442" cy="345525"/>
          </a:xfrm>
          <a:prstGeom prst="rect">
            <a:avLst/>
          </a:prstGeom>
        </p:spPr>
        <p:txBody>
          <a:bodyPr vert="horz" lIns="96595" tIns="48298" rIns="96595" bIns="48298" rtlCol="0"/>
          <a:lstStyle>
            <a:lvl1pPr algn="r">
              <a:defRPr sz="1300"/>
            </a:lvl1pPr>
          </a:lstStyle>
          <a:p>
            <a:fld id="{15A49F08-9100-4AF5-BC0A-FC6A093BE3CC}" type="datetimeFigureOut">
              <a:rPr lang="ko-KR" altLang="en-US" smtClean="0"/>
              <a:t>2026. 5. 20.</a:t>
            </a:fld>
            <a:endParaRPr lang="ko-KR" altLang="en-US"/>
          </a:p>
        </p:txBody>
      </p:sp>
      <p:sp>
        <p:nvSpPr>
          <p:cNvPr id="4" name="슬라이드 이미지 개체 틀 3"/>
          <p:cNvSpPr>
            <a:spLocks noGrp="1" noRot="1" noChangeAspect="1"/>
          </p:cNvSpPr>
          <p:nvPr>
            <p:ph type="sldImg" idx="2"/>
          </p:nvPr>
        </p:nvSpPr>
        <p:spPr>
          <a:xfrm>
            <a:off x="2944813" y="862013"/>
            <a:ext cx="4129087" cy="2322512"/>
          </a:xfrm>
          <a:prstGeom prst="rect">
            <a:avLst/>
          </a:prstGeom>
          <a:noFill/>
          <a:ln w="12700">
            <a:solidFill>
              <a:prstClr val="black"/>
            </a:solidFill>
          </a:ln>
        </p:spPr>
        <p:txBody>
          <a:bodyPr vert="horz" lIns="96595" tIns="48298" rIns="96595" bIns="48298" rtlCol="0" anchor="ctr"/>
          <a:lstStyle/>
          <a:p>
            <a:endParaRPr lang="ko-KR" altLang="en-US"/>
          </a:p>
        </p:txBody>
      </p:sp>
      <p:sp>
        <p:nvSpPr>
          <p:cNvPr id="5" name="슬라이드 노트 개체 틀 4"/>
          <p:cNvSpPr>
            <a:spLocks noGrp="1"/>
          </p:cNvSpPr>
          <p:nvPr>
            <p:ph type="body" sz="quarter" idx="3"/>
          </p:nvPr>
        </p:nvSpPr>
        <p:spPr>
          <a:xfrm>
            <a:off x="1001872" y="3314163"/>
            <a:ext cx="8014970" cy="2711590"/>
          </a:xfrm>
          <a:prstGeom prst="rect">
            <a:avLst/>
          </a:prstGeom>
        </p:spPr>
        <p:txBody>
          <a:bodyPr vert="horz" lIns="96595" tIns="48298" rIns="96595" bIns="48298"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6541052"/>
            <a:ext cx="4341442" cy="345524"/>
          </a:xfrm>
          <a:prstGeom prst="rect">
            <a:avLst/>
          </a:prstGeom>
        </p:spPr>
        <p:txBody>
          <a:bodyPr vert="horz" lIns="96595" tIns="48298" rIns="96595" bIns="48298"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5674953" y="6541052"/>
            <a:ext cx="4341442" cy="345524"/>
          </a:xfrm>
          <a:prstGeom prst="rect">
            <a:avLst/>
          </a:prstGeom>
        </p:spPr>
        <p:txBody>
          <a:bodyPr vert="horz" lIns="96595" tIns="48298" rIns="96595" bIns="48298" rtlCol="0" anchor="b"/>
          <a:lstStyle>
            <a:lvl1pPr algn="r">
              <a:defRPr sz="13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r>
              <a:rPr lang="en-US" dirty="0"/>
              <a:t>We live in a time when energy must be used more intelligently than ever before.</a:t>
            </a:r>
          </a:p>
          <a:p>
            <a:r>
              <a:rPr lang="en-US" dirty="0"/>
              <a:t>Our electricity increasingly comes from renewable sources such as solar and wind power. This is good for the climate, but it also presents new challenges: the sun does not always shine, and the wind does not always blow. As a result, the supply of energy </a:t>
            </a:r>
          </a:p>
          <a:p>
            <a:r>
              <a:rPr lang="en-US" dirty="0"/>
              <a:t>Fluctuates, and in order to maintain balance in the electricity grid, we also need to organize our energy demand more intelligently.</a:t>
            </a:r>
          </a:p>
          <a:p>
            <a:endParaRPr lang="en-US" dirty="0"/>
          </a:p>
          <a:p>
            <a:r>
              <a:rPr lang="en-US" dirty="0"/>
              <a:t>An important part of that solution lies in our homes. Household appliances such as washing machines, heat pumps and dishwashers consume a large proportion of the electricity. Imagine if these appliances could communicate with each other and </a:t>
            </a:r>
          </a:p>
          <a:p>
            <a:r>
              <a:rPr lang="en-US" dirty="0"/>
              <a:t>automatically decide to run at the most suitable time, when there is a lot of solar energy available or when the price of electricity is low. That is precisely the idea behind Energy Smart Appliances.</a:t>
            </a:r>
          </a:p>
          <a:p>
            <a:endParaRPr lang="en-US" dirty="0"/>
          </a:p>
          <a:p>
            <a:r>
              <a:rPr lang="en-US" dirty="0"/>
              <a:t>These smart appliances can communicate with each other and with the energy system via standardized digital languages and protocols. This creates a network of devices that work together to use energy more efficiently, cheaply and sustainably.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0890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701F9-5DA2-2551-782D-70421CE77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82EF3-30FF-88E6-9F98-562977BA4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822CA-A2BC-9178-6D10-1E7894219DD3}"/>
              </a:ext>
            </a:extLst>
          </p:cNvPr>
          <p:cNvSpPr>
            <a:spLocks noGrp="1"/>
          </p:cNvSpPr>
          <p:nvPr>
            <p:ph type="body" idx="1"/>
          </p:nvPr>
        </p:nvSpPr>
        <p:spPr/>
        <p:txBody>
          <a:bodyPr/>
          <a:lstStyle/>
          <a:p>
            <a:r>
              <a:rPr lang="en-GB" dirty="0"/>
              <a:t>This is where interoperability comes in, it allows for communication and coordination between the different control loops. This can happen either decentralised where the devices just know from each other what they are going to do/ doing and adapting to this. Or this can happen through a centralised hub or service that will run a control loop of it’s own and use the other devices to implement this.</a:t>
            </a:r>
          </a:p>
          <a:p>
            <a:endParaRPr lang="en-GB" dirty="0"/>
          </a:p>
          <a:p>
            <a:r>
              <a:rPr lang="en-GB" dirty="0"/>
              <a:t>In interoperability not only devices that are controllable can be involved, but also devices also that have no to low controllability can make their data available, with this data other devices can pre-empt for example the energy usage of a heating cycle of the washing machine.</a:t>
            </a:r>
            <a:endParaRPr lang="en-BE" dirty="0"/>
          </a:p>
        </p:txBody>
      </p:sp>
      <p:sp>
        <p:nvSpPr>
          <p:cNvPr id="4" name="Slide Number Placeholder 3">
            <a:extLst>
              <a:ext uri="{FF2B5EF4-FFF2-40B4-BE49-F238E27FC236}">
                <a16:creationId xmlns:a16="http://schemas.microsoft.com/office/drawing/2014/main" id="{51F8D6AF-3436-1C04-2659-6F5C2C617A2E}"/>
              </a:ext>
            </a:extLst>
          </p:cNvPr>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93889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17D2-7D17-194F-B8D8-699C7C1AF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15A8A-17EC-1BAA-B07C-3F6C2AD5C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5CCC7-16C2-0139-F3EA-23CC1B747428}"/>
              </a:ext>
            </a:extLst>
          </p:cNvPr>
          <p:cNvSpPr>
            <a:spLocks noGrp="1"/>
          </p:cNvSpPr>
          <p:nvPr>
            <p:ph type="body" idx="1"/>
          </p:nvPr>
        </p:nvSpPr>
        <p:spPr/>
        <p:txBody>
          <a:bodyPr/>
          <a:lstStyle/>
          <a:p>
            <a:r>
              <a:rPr lang="en-GB" dirty="0"/>
              <a:t>Interoperability can go further than the house. If you are part of an energy community (or other energy sharing scheme) you could also optimise your devices to use the energy produced by others in your community.</a:t>
            </a:r>
          </a:p>
          <a:p>
            <a:r>
              <a:rPr lang="en-GB" dirty="0"/>
              <a:t>Aside from this you could also sell the flexibility of your devices. What is this flexibility? In short: Based on the current state of the grid there might be financial incentives offered to either increase or reduce your energy consumption. You can use your smart interoperable devices to react to these incentives. Going into flexibility would lead us to far here, but an important point there is that in general you will need an aggregator that combines the flexibility of many households into one bundle to participate. For more information on flexibility take a look at the learning materials available on the Every1 website.</a:t>
            </a:r>
            <a:endParaRPr lang="en-BE" dirty="0"/>
          </a:p>
        </p:txBody>
      </p:sp>
      <p:sp>
        <p:nvSpPr>
          <p:cNvPr id="4" name="Slide Number Placeholder 3">
            <a:extLst>
              <a:ext uri="{FF2B5EF4-FFF2-40B4-BE49-F238E27FC236}">
                <a16:creationId xmlns:a16="http://schemas.microsoft.com/office/drawing/2014/main" id="{8AFE6B70-04FF-44E0-5A61-79B205437530}"/>
              </a:ext>
            </a:extLst>
          </p:cNvPr>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63055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r>
              <a:rPr lang="en-GB" noProof="0" dirty="0"/>
              <a:t>By optimizing the match between consumption and production you need to draw less energy from the grid, this helps avoiding grid costs reducing your overall electricity bill</a:t>
            </a:r>
          </a:p>
          <a:p>
            <a:endParaRPr lang="en-GB" noProof="0" dirty="0"/>
          </a:p>
          <a:p>
            <a:r>
              <a:rPr lang="en-GB" noProof="0" dirty="0"/>
              <a:t>By using your devices as much as possible when your PV installation is working you get to use cleaner energy</a:t>
            </a:r>
          </a:p>
          <a:p>
            <a:endParaRPr lang="en-GB" noProof="0" dirty="0"/>
          </a:p>
          <a:p>
            <a:r>
              <a:rPr lang="en-GB" noProof="0" dirty="0"/>
              <a:t>Local usage of energy and matching consumption to production help reduce the load on the grid. </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46524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08BA-F0E5-2F9E-E83A-0E6267DA5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5C7D-4F8D-C937-ED59-3130499F9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E2CF7-9534-E29C-50E3-7F49C659B009}"/>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EB941CAA-5650-4C1E-7B1A-6AC9FE6ABB9C}"/>
              </a:ext>
            </a:extLst>
          </p:cNvPr>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110363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AD69-FFD3-46FC-FFC5-D82BB9E24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02EF2-9B27-B490-F718-D8E095A9F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0477A-5AA0-3F89-640C-9B1E82C475AA}"/>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CFD79FFA-623E-CF5F-EB85-E8113B5EFBB8}"/>
              </a:ext>
            </a:extLst>
          </p:cNvPr>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254169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295D-7210-307A-B0A3-3E9478919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BBF52-1201-7067-127D-3C1A46908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2BBBD-1507-3EE2-4466-54CFB01ED2B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9C4AF1A4-0B57-1885-ABE5-3C888967880C}"/>
              </a:ext>
            </a:extLst>
          </p:cNvPr>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184685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0E8C-BBC7-46D4-E5C6-3B20FCA29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0433-0BD0-F6E3-AD0D-9EEBC537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1012E-A7E5-7D9E-8155-83DB64B2D7F8}"/>
              </a:ext>
            </a:extLst>
          </p:cNvPr>
          <p:cNvSpPr>
            <a:spLocks noGrp="1"/>
          </p:cNvSpPr>
          <p:nvPr>
            <p:ph type="body" idx="1"/>
          </p:nvPr>
        </p:nvSpPr>
        <p:spPr/>
        <p:txBody>
          <a:bodyPr/>
          <a:lstStyle/>
          <a:p>
            <a:endParaRPr lang="en-GB" dirty="0">
              <a:ea typeface="맑은 고딕"/>
            </a:endParaRPr>
          </a:p>
        </p:txBody>
      </p:sp>
      <p:sp>
        <p:nvSpPr>
          <p:cNvPr id="4" name="Slide Number Placeholder 3">
            <a:extLst>
              <a:ext uri="{FF2B5EF4-FFF2-40B4-BE49-F238E27FC236}">
                <a16:creationId xmlns:a16="http://schemas.microsoft.com/office/drawing/2014/main" id="{D5B43404-F95B-7154-A484-D4F1D3FA738C}"/>
              </a:ext>
            </a:extLst>
          </p:cNvPr>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68103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181187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r>
              <a:rPr lang="en-US" dirty="0"/>
              <a:t>We are in the midst of a major energy transition. More electricity is being produced from renewable sources such as solar and wind. This is good for the climate, but it also brings new challenges. Solar panels mainly produce energy during the day, </a:t>
            </a:r>
          </a:p>
          <a:p>
            <a:r>
              <a:rPr lang="en-US" dirty="0"/>
              <a:t>while wind energy fluctuates greatly depending on the weather. As a result, the supply of electricity is not constant, while demand often peaks at times when less green energy is available. In the past, the electricity grid was controlled by a few large power </a:t>
            </a:r>
          </a:p>
          <a:p>
            <a:r>
              <a:rPr lang="en-US" dirty="0"/>
              <a:t>stations that could easily adjust supply to demand. Today, that balance is shifting we have thousands of small energy sources spread across homes, businesses and local grids. Think of solar panels, home batteries, electric cars and heat pumps. This makes the system more decentralized and complex to manage. At the same time, electricity consumption is rising due to the electrification of heating, mobility and household appliances. When everyone cooks, turns on the washing machine or charges their car at the </a:t>
            </a:r>
          </a:p>
          <a:p>
            <a:r>
              <a:rPr lang="en-US" dirty="0"/>
              <a:t>same time, peak moments occur that place a heavy load on the grid. Conversely, on sunny afternoons, sometimes more energy is lost than we can use. That is why smart control is needed: appliances that do not simply consume energy but do so at the right </a:t>
            </a:r>
          </a:p>
          <a:p>
            <a:r>
              <a:rPr lang="en-US" dirty="0"/>
              <a:t>time. Only in this way can we keep the electricity grid in balance, avoid energy waste and get the most out of renewable sources.</a:t>
            </a:r>
          </a:p>
          <a:p>
            <a:endParaRPr lang="en-US" dirty="0"/>
          </a:p>
          <a:p>
            <a:r>
              <a:rPr lang="en-US" dirty="0"/>
              <a:t>But this will not work if each appliance continues to operate independently. Household appliances must be able to communicate with each other and with the energy system. A washing machine that knows when the solar panels are producing a lot of energy, or a heat pump that temporarily consumes less when the grid load is high, that is the kind of cooperation we need. Without that communication, the potential of smart energy remains untapped. We lose flexibility, pay higher prices during peak times and risk overloading the grid. So, the challenge is clear: how do we enable appliances to communicate efficiently with each other so that they can contribute to a stable, affordable and sustainable energy system?</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902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go into interoperability lets first have a look at the simplest form of control that we include in our devices. Local Control.</a:t>
            </a:r>
          </a:p>
          <a:p>
            <a:r>
              <a:rPr lang="en-GB" dirty="0"/>
              <a:t>In local control we will do all the regulation at the relevant device itself, using it’s own measurements.</a:t>
            </a:r>
          </a:p>
          <a:p>
            <a:r>
              <a:rPr lang="en-GB" dirty="0"/>
              <a:t>A typical example of this is the control of PV Inverters. Although modern PV invertors do talk to other devices all of them contain at least a form of local control to limit the voltage range. This sets both a minimum and a maximum voltage outside of which the PV invertor will shut off. Typically the situation that is most well now is where the voltage at the output of the invertor rises to high. (What the exact limit is will depend on national rules, for this example we will work with 253V (i.e. 230V +10%)) This is better know as curtailment and is implemented to protect other devices connected to the grid. To this end of protection this local control loop works very well. By disabling the invertor we do protect these devices. The downside is that we are losing potential production of solar energy. Also this local loop doesn’t allow for optimal usage of energy locally. </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88492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8961C-E00C-5D7A-C47B-9037A2F28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6CA7C-3465-1FC4-7BD0-075BB7130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7DE84-B46C-3A84-72F8-324195A4BE81}"/>
              </a:ext>
            </a:extLst>
          </p:cNvPr>
          <p:cNvSpPr>
            <a:spLocks noGrp="1"/>
          </p:cNvSpPr>
          <p:nvPr>
            <p:ph type="body" idx="1"/>
          </p:nvPr>
        </p:nvSpPr>
        <p:spPr/>
        <p:txBody>
          <a:bodyPr/>
          <a:lstStyle/>
          <a:p>
            <a:r>
              <a:rPr lang="en-GB" dirty="0"/>
              <a:t>How could we improve the local usage of energy. It is clear that this is not something your solar installation will be able to optimise. We just want the panels to produce as much energy as possible, and then other devices will try to steer themselves to use this energy optimally. Typical examples for this are car chargers, boilers, heat pumps and batteries, but this isn’t an exhaustive list. So how do they use this energy optimally?</a:t>
            </a:r>
            <a:endParaRPr lang="en-BE" dirty="0"/>
          </a:p>
        </p:txBody>
      </p:sp>
      <p:sp>
        <p:nvSpPr>
          <p:cNvPr id="4" name="Slide Number Placeholder 3">
            <a:extLst>
              <a:ext uri="{FF2B5EF4-FFF2-40B4-BE49-F238E27FC236}">
                <a16:creationId xmlns:a16="http://schemas.microsoft.com/office/drawing/2014/main" id="{DD388D59-4DF8-1A05-C62D-503F0CBB22C7}"/>
              </a:ext>
            </a:extLst>
          </p:cNvPr>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367931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8390A-28EE-183D-E8E5-05927CD41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5662A-5200-29F8-8C5A-66176E372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BDEC2-5156-21F7-F057-6523EB90AB1C}"/>
              </a:ext>
            </a:extLst>
          </p:cNvPr>
          <p:cNvSpPr>
            <a:spLocks noGrp="1"/>
          </p:cNvSpPr>
          <p:nvPr>
            <p:ph type="body" idx="1"/>
          </p:nvPr>
        </p:nvSpPr>
        <p:spPr/>
        <p:txBody>
          <a:bodyPr/>
          <a:lstStyle/>
          <a:p>
            <a:r>
              <a:rPr lang="en-GB" dirty="0"/>
              <a:t>These devices still typically work through local control, but instead of using only their own measurements they will connect to another device to get measurements. The most typical measurement source is the digital meter (it does vary across Europe how much data you can really get from this meter) it can give the grid consumption/injection to the car charger. </a:t>
            </a:r>
          </a:p>
          <a:p>
            <a:r>
              <a:rPr lang="en-GB" dirty="0"/>
              <a:t>With just this information you could already make a simple control algorithm where the car charger will set its charging current in such a way that the house is neither injecting or drawing energy from the grid. In such a scenario all produced energy stays local.</a:t>
            </a:r>
          </a:p>
          <a:p>
            <a:r>
              <a:rPr lang="en-GB" dirty="0"/>
              <a:t>Of course in reality we use more data than just these measurements, these devices will also try to predict solar production throughout the day, and should know how much energy is needed at least to, for example, drive to work the next day.</a:t>
            </a:r>
          </a:p>
          <a:p>
            <a:r>
              <a:rPr lang="en-GB" dirty="0"/>
              <a:t>Next to car chargers an electric boiler could heat the water with excess energy, a heat pump could change its setpoints to run more when there is more production, etc.</a:t>
            </a:r>
          </a:p>
          <a:p>
            <a:endParaRPr lang="en-BE" dirty="0"/>
          </a:p>
        </p:txBody>
      </p:sp>
      <p:sp>
        <p:nvSpPr>
          <p:cNvPr id="4" name="Slide Number Placeholder 3">
            <a:extLst>
              <a:ext uri="{FF2B5EF4-FFF2-40B4-BE49-F238E27FC236}">
                <a16:creationId xmlns:a16="http://schemas.microsoft.com/office/drawing/2014/main" id="{67DB66D4-8407-F3C7-6E35-D6DA80D1F4B7}"/>
              </a:ext>
            </a:extLst>
          </p:cNvPr>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400556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81D6-786D-4A5F-2AB4-9B06237D4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4CCCE-A33B-43FF-569F-066A9BD2D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03276-4529-2659-6FB4-ACF1FC97BEF1}"/>
              </a:ext>
            </a:extLst>
          </p:cNvPr>
          <p:cNvSpPr>
            <a:spLocks noGrp="1"/>
          </p:cNvSpPr>
          <p:nvPr>
            <p:ph type="body" idx="1"/>
          </p:nvPr>
        </p:nvSpPr>
        <p:spPr/>
        <p:txBody>
          <a:bodyPr/>
          <a:lstStyle/>
          <a:p>
            <a:r>
              <a:rPr lang="en-GB" dirty="0"/>
              <a:t>Now when we start combining more and more of these devices in a house these different control loops might start working against each other. Although they are all trying to do the same thing they can make it more difficult for each other.</a:t>
            </a:r>
          </a:p>
          <a:p>
            <a:endParaRPr lang="en-BE" dirty="0"/>
          </a:p>
        </p:txBody>
      </p:sp>
      <p:sp>
        <p:nvSpPr>
          <p:cNvPr id="4" name="Slide Number Placeholder 3">
            <a:extLst>
              <a:ext uri="{FF2B5EF4-FFF2-40B4-BE49-F238E27FC236}">
                <a16:creationId xmlns:a16="http://schemas.microsoft.com/office/drawing/2014/main" id="{E9446100-998E-A9DC-49F5-A28D0DF1CB82}"/>
              </a:ext>
            </a:extLst>
          </p:cNvPr>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2729967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3D41-3202-0150-08AB-CB863D26D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23E67-5430-B5EB-F729-399708D9D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E4827-1EBE-8AB8-5BF5-8F078FFA33A9}"/>
              </a:ext>
            </a:extLst>
          </p:cNvPr>
          <p:cNvSpPr>
            <a:spLocks noGrp="1"/>
          </p:cNvSpPr>
          <p:nvPr>
            <p:ph type="body" idx="1"/>
          </p:nvPr>
        </p:nvSpPr>
        <p:spPr/>
        <p:txBody>
          <a:bodyPr/>
          <a:lstStyle/>
          <a:p>
            <a:r>
              <a:rPr lang="en-GB" dirty="0"/>
              <a:t>You could compare it with balancing a see-saw.</a:t>
            </a:r>
          </a:p>
          <a:p>
            <a:r>
              <a:rPr lang="en-GB" dirty="0"/>
              <a:t>If you are doing this by yourself, it’s relatively easy to do. </a:t>
            </a:r>
          </a:p>
          <a:p>
            <a:r>
              <a:rPr lang="en-GB" dirty="0"/>
              <a:t>Now imagine you are doing this not just with a second person, but there is a screen between you, so you don’t know what the other person is doing. This becomes borderline impossible. This is basically the same as two control loops working at the same time. </a:t>
            </a:r>
          </a:p>
          <a:p>
            <a:endParaRPr lang="en-GB" dirty="0"/>
          </a:p>
          <a:p>
            <a:endParaRPr lang="en-BE" dirty="0"/>
          </a:p>
        </p:txBody>
      </p:sp>
      <p:sp>
        <p:nvSpPr>
          <p:cNvPr id="4" name="Slide Number Placeholder 3">
            <a:extLst>
              <a:ext uri="{FF2B5EF4-FFF2-40B4-BE49-F238E27FC236}">
                <a16:creationId xmlns:a16="http://schemas.microsoft.com/office/drawing/2014/main" id="{9361B6E9-ECA5-67AA-A8C5-C6E22BA23210}"/>
              </a:ext>
            </a:extLst>
          </p:cNvPr>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071242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574158" y="999307"/>
            <a:ext cx="6898939" cy="3416320"/>
          </a:xfrm>
          <a:prstGeom prst="rect">
            <a:avLst/>
          </a:prstGeom>
          <a:noFill/>
        </p:spPr>
        <p:txBody>
          <a:bodyPr wrap="square" rtlCol="0">
            <a:spAutoFit/>
          </a:bodyPr>
          <a:lstStyle/>
          <a:p>
            <a:r>
              <a:rPr lang="en-GB" sz="7200" noProof="0" dirty="0">
                <a:latin typeface="Bebas Neue" panose="020B0606020202050201" pitchFamily="34" charset="0"/>
                <a:cs typeface="Arial" panose="020B0604020202020204" pitchFamily="34" charset="0"/>
              </a:rPr>
              <a:t>Why do we need interoperability between household appliances </a:t>
            </a:r>
          </a:p>
        </p:txBody>
      </p:sp>
      <p:sp>
        <p:nvSpPr>
          <p:cNvPr id="23" name="TextBox 22">
            <a:extLst>
              <a:ext uri="{FF2B5EF4-FFF2-40B4-BE49-F238E27FC236}">
                <a16:creationId xmlns:a16="http://schemas.microsoft.com/office/drawing/2014/main" id="{82B3879C-EF23-41B7-A0B5-1258BA3FCC56}"/>
              </a:ext>
            </a:extLst>
          </p:cNvPr>
          <p:cNvSpPr txBox="1"/>
          <p:nvPr/>
        </p:nvSpPr>
        <p:spPr>
          <a:xfrm>
            <a:off x="8266061" y="5093374"/>
            <a:ext cx="3497944" cy="307777"/>
          </a:xfrm>
          <a:prstGeom prst="rect">
            <a:avLst/>
          </a:prstGeom>
          <a:noFill/>
        </p:spPr>
        <p:txBody>
          <a:bodyPr wrap="square" rtlCol="0">
            <a:spAutoFit/>
          </a:bodyPr>
          <a:lstStyle/>
          <a:p>
            <a:pPr algn="r"/>
            <a:r>
              <a:rPr lang="en-GB" sz="1400" noProof="0" dirty="0">
                <a:solidFill>
                  <a:schemeClr val="bg1"/>
                </a:solidFill>
                <a:latin typeface="Bebas Neue" panose="020B0606020202050201" pitchFamily="34" charset="0"/>
              </a:rPr>
              <a:t>Lorem</a:t>
            </a: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GB" sz="2000" noProof="0" dirty="0">
                <a:solidFill>
                  <a:schemeClr val="accent1"/>
                </a:solidFill>
                <a:latin typeface="Bebas Neue" panose="020B0606020202050201" pitchFamily="34" charset="0"/>
                <a:cs typeface="Arial" panose="020B0604020202020204" pitchFamily="34" charset="0"/>
              </a:rPr>
              <a:t>date</a:t>
            </a: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D2776-038D-3B0B-0FB7-9FC276F6BE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D15A19-6B1D-FEA2-B1D9-683D5674F03E}"/>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Interoperability</a:t>
            </a:r>
          </a:p>
        </p:txBody>
      </p:sp>
      <p:sp>
        <p:nvSpPr>
          <p:cNvPr id="9" name="Isosceles Triangle 8">
            <a:extLst>
              <a:ext uri="{FF2B5EF4-FFF2-40B4-BE49-F238E27FC236}">
                <a16:creationId xmlns:a16="http://schemas.microsoft.com/office/drawing/2014/main" id="{39CD7250-0A72-3698-C200-2AAB08947294}"/>
              </a:ext>
            </a:extLst>
          </p:cNvPr>
          <p:cNvSpPr/>
          <p:nvPr/>
        </p:nvSpPr>
        <p:spPr>
          <a:xfrm>
            <a:off x="9423991" y="3301411"/>
            <a:ext cx="978195" cy="956930"/>
          </a:xfrm>
          <a:prstGeom prst="triangl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800" noProof="0" dirty="0">
              <a:solidFill>
                <a:srgbClr val="1A1941"/>
              </a:solidFill>
              <a:latin typeface="+mj-lt"/>
            </a:endParaRPr>
          </a:p>
        </p:txBody>
      </p:sp>
      <p:cxnSp>
        <p:nvCxnSpPr>
          <p:cNvPr id="10" name="Straight Connector 9">
            <a:extLst>
              <a:ext uri="{FF2B5EF4-FFF2-40B4-BE49-F238E27FC236}">
                <a16:creationId xmlns:a16="http://schemas.microsoft.com/office/drawing/2014/main" id="{39A4D167-9FBF-BBBF-9DD9-A88DB241BA92}"/>
              </a:ext>
            </a:extLst>
          </p:cNvPr>
          <p:cNvCxnSpPr/>
          <p:nvPr/>
        </p:nvCxnSpPr>
        <p:spPr>
          <a:xfrm>
            <a:off x="8626550" y="3301411"/>
            <a:ext cx="2690037" cy="0"/>
          </a:xfrm>
          <a:prstGeom prst="line">
            <a:avLst/>
          </a:prstGeom>
        </p:spPr>
        <p:style>
          <a:lnRef idx="1">
            <a:schemeClr val="accent2"/>
          </a:lnRef>
          <a:fillRef idx="0">
            <a:schemeClr val="accent2"/>
          </a:fillRef>
          <a:effectRef idx="0">
            <a:schemeClr val="accent2"/>
          </a:effectRef>
          <a:fontRef idx="minor">
            <a:schemeClr val="tx1"/>
          </a:fontRef>
        </p:style>
      </p:cxnSp>
      <p:pic>
        <p:nvPicPr>
          <p:cNvPr id="11" name="Graphic 10" descr="Man with solid fill">
            <a:extLst>
              <a:ext uri="{FF2B5EF4-FFF2-40B4-BE49-F238E27FC236}">
                <a16:creationId xmlns:a16="http://schemas.microsoft.com/office/drawing/2014/main" id="{3959A8B6-81F8-E663-4BC0-719E010DDB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00461" y="2387010"/>
            <a:ext cx="914400" cy="914400"/>
          </a:xfrm>
          <a:prstGeom prst="rect">
            <a:avLst/>
          </a:prstGeom>
        </p:spPr>
      </p:pic>
      <p:pic>
        <p:nvPicPr>
          <p:cNvPr id="12" name="Graphic 11" descr="Man with solid fill">
            <a:extLst>
              <a:ext uri="{FF2B5EF4-FFF2-40B4-BE49-F238E27FC236}">
                <a16:creationId xmlns:a16="http://schemas.microsoft.com/office/drawing/2014/main" id="{A84BA870-FAD2-46E4-798A-3A170B804F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38391" y="2408276"/>
            <a:ext cx="914400" cy="914400"/>
          </a:xfrm>
          <a:prstGeom prst="rect">
            <a:avLst/>
          </a:prstGeom>
        </p:spPr>
      </p:pic>
      <p:sp>
        <p:nvSpPr>
          <p:cNvPr id="4" name="TextBox 3">
            <a:extLst>
              <a:ext uri="{FF2B5EF4-FFF2-40B4-BE49-F238E27FC236}">
                <a16:creationId xmlns:a16="http://schemas.microsoft.com/office/drawing/2014/main" id="{5972FB6D-A05D-5166-F08F-751632D6055D}"/>
              </a:ext>
            </a:extLst>
          </p:cNvPr>
          <p:cNvSpPr txBox="1"/>
          <p:nvPr/>
        </p:nvSpPr>
        <p:spPr>
          <a:xfrm>
            <a:off x="377482" y="2387010"/>
            <a:ext cx="8109663" cy="3816429"/>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Decentralised control</a:t>
            </a:r>
          </a:p>
          <a:p>
            <a:pPr marL="914400" lvl="1" indent="-457200" latinLnBrk="0">
              <a:buChar char="•"/>
            </a:pPr>
            <a:r>
              <a:rPr lang="en-GB" sz="2200" noProof="0" dirty="0">
                <a:solidFill>
                  <a:srgbClr val="2B2C30"/>
                </a:solidFill>
                <a:ea typeface="Public Sans"/>
                <a:cs typeface="Public Sans"/>
              </a:rPr>
              <a:t>Devices are aware of each others' goals and behaviour and can predict each other.</a:t>
            </a:r>
          </a:p>
          <a:p>
            <a:pPr marL="457200" indent="-457200" latinLnBrk="0">
              <a:buChar char="•"/>
            </a:pPr>
            <a:r>
              <a:rPr lang="en-GB" sz="2200" noProof="0" dirty="0">
                <a:solidFill>
                  <a:srgbClr val="2B2C30"/>
                </a:solidFill>
                <a:ea typeface="Public Sans"/>
                <a:cs typeface="Public Sans"/>
              </a:rPr>
              <a:t>Centralised control</a:t>
            </a:r>
          </a:p>
          <a:p>
            <a:pPr marL="914400" lvl="1" indent="-457200" latinLnBrk="0">
              <a:buChar char="•"/>
            </a:pPr>
            <a:r>
              <a:rPr lang="en-GB" sz="2200" noProof="0" dirty="0">
                <a:solidFill>
                  <a:srgbClr val="2B2C30"/>
                </a:solidFill>
                <a:ea typeface="Public Sans"/>
                <a:cs typeface="Public Sans"/>
              </a:rPr>
              <a:t>A central hub/service will decide who gets/has to use energy at which point. </a:t>
            </a:r>
          </a:p>
          <a:p>
            <a:pPr marL="457200" indent="-457200" latinLnBrk="0">
              <a:buChar char="•"/>
            </a:pPr>
            <a:endParaRPr lang="en-GB" sz="2200" dirty="0">
              <a:solidFill>
                <a:srgbClr val="2B2C30"/>
              </a:solidFill>
              <a:ea typeface="Public Sans"/>
              <a:cs typeface="Public Sans"/>
            </a:endParaRPr>
          </a:p>
          <a:p>
            <a:pPr marL="457200" indent="-457200" latinLnBrk="0">
              <a:buChar char="•"/>
            </a:pPr>
            <a:r>
              <a:rPr lang="en-GB" sz="2200" noProof="0" dirty="0">
                <a:solidFill>
                  <a:srgbClr val="2B2C30"/>
                </a:solidFill>
                <a:ea typeface="Public Sans"/>
                <a:cs typeface="Public Sans"/>
              </a:rPr>
              <a:t>Also less controllable devices can be involved</a:t>
            </a:r>
          </a:p>
          <a:p>
            <a:pPr marL="914400" lvl="1" indent="-457200" latinLnBrk="0">
              <a:buChar char="•"/>
            </a:pPr>
            <a:r>
              <a:rPr lang="en-GB" sz="2200" dirty="0">
                <a:solidFill>
                  <a:srgbClr val="2B2C30"/>
                </a:solidFill>
                <a:ea typeface="Public Sans"/>
                <a:cs typeface="Public Sans"/>
              </a:rPr>
              <a:t>Dishwashers</a:t>
            </a:r>
          </a:p>
          <a:p>
            <a:pPr marL="914400" lvl="1" indent="-457200" latinLnBrk="0">
              <a:buChar char="•"/>
            </a:pPr>
            <a:r>
              <a:rPr lang="en-GB" sz="2200" noProof="0" dirty="0">
                <a:solidFill>
                  <a:srgbClr val="2B2C30"/>
                </a:solidFill>
                <a:ea typeface="Public Sans"/>
                <a:cs typeface="Public Sans"/>
              </a:rPr>
              <a:t>Washing machine/dryer	</a:t>
            </a:r>
          </a:p>
          <a:p>
            <a:pPr marL="457200" indent="-457200" latinLnBrk="0">
              <a:buChar char="•"/>
            </a:pPr>
            <a:endParaRPr lang="en-GB" sz="2200" noProof="0" dirty="0">
              <a:solidFill>
                <a:srgbClr val="2B2C30"/>
              </a:solidFill>
              <a:ea typeface="Public Sans"/>
              <a:cs typeface="Public Sans"/>
            </a:endParaRPr>
          </a:p>
        </p:txBody>
      </p:sp>
    </p:spTree>
    <p:extLst>
      <p:ext uri="{BB962C8B-B14F-4D97-AF65-F5344CB8AC3E}">
        <p14:creationId xmlns:p14="http://schemas.microsoft.com/office/powerpoint/2010/main" val="48417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5421-909C-38F1-36AE-3ACCB24DB9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485C56-344A-CA08-6A50-C18CA25D8AC6}"/>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Beyond Local Interoperability</a:t>
            </a:r>
          </a:p>
        </p:txBody>
      </p:sp>
      <p:sp>
        <p:nvSpPr>
          <p:cNvPr id="4" name="TextBox 3">
            <a:extLst>
              <a:ext uri="{FF2B5EF4-FFF2-40B4-BE49-F238E27FC236}">
                <a16:creationId xmlns:a16="http://schemas.microsoft.com/office/drawing/2014/main" id="{F6041D29-DB1B-9229-98C4-02D0BAA08396}"/>
              </a:ext>
            </a:extLst>
          </p:cNvPr>
          <p:cNvSpPr txBox="1"/>
          <p:nvPr/>
        </p:nvSpPr>
        <p:spPr>
          <a:xfrm>
            <a:off x="377482" y="2387010"/>
            <a:ext cx="11201374" cy="2123658"/>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Communication can also go beyond the home</a:t>
            </a:r>
          </a:p>
          <a:p>
            <a:pPr marL="914400" lvl="1" indent="-457200" latinLnBrk="0">
              <a:buChar char="•"/>
            </a:pPr>
            <a:r>
              <a:rPr lang="en-GB" sz="2200" noProof="0" dirty="0">
                <a:solidFill>
                  <a:srgbClr val="2B2C30"/>
                </a:solidFill>
                <a:ea typeface="Public Sans"/>
                <a:cs typeface="Public Sans"/>
              </a:rPr>
              <a:t>Within an energy community to share energy</a:t>
            </a:r>
          </a:p>
          <a:p>
            <a:pPr marL="914400" lvl="1" indent="-457200" latinLnBrk="0">
              <a:buChar char="•"/>
            </a:pPr>
            <a:r>
              <a:rPr lang="en-GB" sz="2200" noProof="0" dirty="0">
                <a:solidFill>
                  <a:srgbClr val="2B2C30"/>
                </a:solidFill>
                <a:ea typeface="Public Sans"/>
                <a:cs typeface="Public Sans"/>
              </a:rPr>
              <a:t>Sell flexibility</a:t>
            </a:r>
          </a:p>
          <a:p>
            <a:pPr marL="1371600" lvl="2" indent="-457200" latinLnBrk="0">
              <a:buChar char="•"/>
            </a:pPr>
            <a:r>
              <a:rPr lang="en-GB" sz="2200" noProof="0" dirty="0">
                <a:solidFill>
                  <a:srgbClr val="2B2C30"/>
                </a:solidFill>
                <a:ea typeface="Public Sans"/>
                <a:cs typeface="Public Sans"/>
              </a:rPr>
              <a:t>Directly to an aggregator</a:t>
            </a:r>
          </a:p>
          <a:p>
            <a:pPr marL="1371600" lvl="2" indent="-457200" latinLnBrk="0">
              <a:buChar char="•"/>
            </a:pPr>
            <a:r>
              <a:rPr lang="en-GB" sz="2200" noProof="0" dirty="0">
                <a:solidFill>
                  <a:srgbClr val="2B2C30"/>
                </a:solidFill>
                <a:ea typeface="Public Sans"/>
                <a:cs typeface="Public Sans"/>
              </a:rPr>
              <a:t>Via an energy community to an aggregator</a:t>
            </a:r>
          </a:p>
          <a:p>
            <a:pPr marL="457200" indent="-457200" latinLnBrk="0">
              <a:buChar char="•"/>
            </a:pPr>
            <a:endParaRPr lang="en-GB" sz="2200" noProof="0" dirty="0">
              <a:solidFill>
                <a:srgbClr val="2B2C30"/>
              </a:solidFill>
              <a:ea typeface="Public Sans"/>
              <a:cs typeface="Public Sans"/>
            </a:endParaRPr>
          </a:p>
        </p:txBody>
      </p:sp>
    </p:spTree>
    <p:extLst>
      <p:ext uri="{BB962C8B-B14F-4D97-AF65-F5344CB8AC3E}">
        <p14:creationId xmlns:p14="http://schemas.microsoft.com/office/powerpoint/2010/main" val="72038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a:extLst>
              <a:ext uri="{FF2B5EF4-FFF2-40B4-BE49-F238E27FC236}">
                <a16:creationId xmlns:a16="http://schemas.microsoft.com/office/drawing/2014/main" id="{385EA75A-38E6-4912-AAE5-66CC0A878387}"/>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noProof="0" dirty="0">
                <a:solidFill>
                  <a:srgbClr val="373737"/>
                </a:solidFill>
                <a:latin typeface="Muli" panose="02000503040000020004" pitchFamily="2" charset="0"/>
              </a:rPr>
              <a:t>By using more self-produced electricity</a:t>
            </a:r>
          </a:p>
        </p:txBody>
      </p:sp>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noProof="0" dirty="0">
                <a:solidFill>
                  <a:srgbClr val="373737"/>
                </a:solidFill>
                <a:latin typeface="Muli" panose="02000503040000020004" pitchFamily="2" charset="0"/>
              </a:rPr>
              <a:t>By ensuring you tailor your consumption to production</a:t>
            </a:r>
          </a:p>
        </p:txBody>
      </p:sp>
      <p:sp>
        <p:nvSpPr>
          <p:cNvPr id="15" name="직사각형 14">
            <a:extLst>
              <a:ext uri="{FF2B5EF4-FFF2-40B4-BE49-F238E27FC236}">
                <a16:creationId xmlns:a16="http://schemas.microsoft.com/office/drawing/2014/main" id="{5FE2AFA7-6728-42F9-B7E1-C4572C04D07E}"/>
              </a:ext>
            </a:extLst>
          </p:cNvPr>
          <p:cNvSpPr/>
          <p:nvPr/>
        </p:nvSpPr>
        <p:spPr>
          <a:xfrm>
            <a:off x="7236028"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noProof="0" dirty="0">
                <a:solidFill>
                  <a:srgbClr val="373737"/>
                </a:solidFill>
                <a:latin typeface="Muli" panose="02000503040000020004" pitchFamily="2" charset="0"/>
              </a:rPr>
              <a:t>Smart devices adjust their consumption to  avoid peaks in the grid.</a:t>
            </a:r>
          </a:p>
        </p:txBody>
      </p:sp>
      <p:sp>
        <p:nvSpPr>
          <p:cNvPr id="12" name="직사각형 11">
            <a:extLst>
              <a:ext uri="{FF2B5EF4-FFF2-40B4-BE49-F238E27FC236}">
                <a16:creationId xmlns:a16="http://schemas.microsoft.com/office/drawing/2014/main" id="{9AB10E10-3AF2-46E9-A7B6-10AE93EE56D3}"/>
              </a:ext>
            </a:extLst>
          </p:cNvPr>
          <p:cNvSpPr/>
          <p:nvPr/>
        </p:nvSpPr>
        <p:spPr>
          <a:xfrm>
            <a:off x="4892504" y="2784495"/>
            <a:ext cx="2343524" cy="13284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noProof="0" dirty="0">
                <a:solidFill>
                  <a:schemeClr val="tx2"/>
                </a:solidFill>
                <a:latin typeface="+mj-lt"/>
              </a:rPr>
              <a:t>Reduce CO2 emissions</a:t>
            </a:r>
          </a:p>
        </p:txBody>
      </p:sp>
      <p:sp>
        <p:nvSpPr>
          <p:cNvPr id="14" name="직사각형 13">
            <a:extLst>
              <a:ext uri="{FF2B5EF4-FFF2-40B4-BE49-F238E27FC236}">
                <a16:creationId xmlns:a16="http://schemas.microsoft.com/office/drawing/2014/main" id="{03031393-D2AA-4DB2-9C78-3949A0DC71B8}"/>
              </a:ext>
            </a:extLst>
          </p:cNvPr>
          <p:cNvSpPr/>
          <p:nvPr/>
        </p:nvSpPr>
        <p:spPr>
          <a:xfrm>
            <a:off x="4892504" y="43592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noProof="0" dirty="0">
                <a:solidFill>
                  <a:schemeClr val="tx2"/>
                </a:solidFill>
                <a:latin typeface="+mj-lt"/>
              </a:rPr>
              <a:t>Stabilize the grid</a:t>
            </a:r>
          </a:p>
        </p:txBody>
      </p:sp>
      <p:sp>
        <p:nvSpPr>
          <p:cNvPr id="16" name="직사각형 9">
            <a:extLst>
              <a:ext uri="{FF2B5EF4-FFF2-40B4-BE49-F238E27FC236}">
                <a16:creationId xmlns:a16="http://schemas.microsoft.com/office/drawing/2014/main" id="{C284A771-0CB5-B8A2-C12A-F52B85D15836}"/>
              </a:ext>
            </a:extLst>
          </p:cNvPr>
          <p:cNvSpPr/>
          <p:nvPr/>
        </p:nvSpPr>
        <p:spPr>
          <a:xfrm>
            <a:off x="4892504" y="1209695"/>
            <a:ext cx="2343524" cy="13284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noProof="0" dirty="0">
                <a:solidFill>
                  <a:schemeClr val="tx2"/>
                </a:solidFill>
                <a:latin typeface="+mj-lt"/>
              </a:rPr>
              <a:t>Reduce costs</a:t>
            </a:r>
          </a:p>
        </p:txBody>
      </p:sp>
      <p:sp>
        <p:nvSpPr>
          <p:cNvPr id="2" name="TextBox 1">
            <a:extLst>
              <a:ext uri="{FF2B5EF4-FFF2-40B4-BE49-F238E27FC236}">
                <a16:creationId xmlns:a16="http://schemas.microsoft.com/office/drawing/2014/main" id="{38912057-A94F-C3A4-CB92-DF5E47ECC775}"/>
              </a:ext>
            </a:extLst>
          </p:cNvPr>
          <p:cNvSpPr txBox="1"/>
          <p:nvPr/>
        </p:nvSpPr>
        <p:spPr>
          <a:xfrm>
            <a:off x="512795" y="884585"/>
            <a:ext cx="3030505" cy="523220"/>
          </a:xfrm>
          <a:prstGeom prst="rect">
            <a:avLst/>
          </a:prstGeom>
          <a:noFill/>
        </p:spPr>
        <p:txBody>
          <a:bodyPr wrap="square" rtlCol="0">
            <a:spAutoFit/>
          </a:bodyPr>
          <a:lstStyle/>
          <a:p>
            <a:r>
              <a:rPr lang="en-GB" sz="2800" noProof="0" dirty="0">
                <a:solidFill>
                  <a:schemeClr val="bg1"/>
                </a:solidFill>
                <a:latin typeface="Bebas Neue" panose="020B0606020202050201" pitchFamily="34" charset="0"/>
                <a:cs typeface="Arial" panose="020B0604020202020204" pitchFamily="34" charset="0"/>
              </a:rPr>
              <a:t>Benefits in short</a:t>
            </a:r>
          </a:p>
        </p:txBody>
      </p:sp>
    </p:spTree>
    <p:extLst>
      <p:ext uri="{BB962C8B-B14F-4D97-AF65-F5344CB8AC3E}">
        <p14:creationId xmlns:p14="http://schemas.microsoft.com/office/powerpoint/2010/main" val="295014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5925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GB" sz="6000" b="0" noProof="0" dirty="0">
                <a:solidFill>
                  <a:schemeClr val="bg1"/>
                </a:solidFill>
                <a:latin typeface="Bebas Neue" panose="020B0606020202050201" pitchFamily="34" charset="0"/>
              </a:rPr>
              <a:t>Thank you!</a:t>
            </a:r>
          </a:p>
        </p:txBody>
      </p:sp>
    </p:spTree>
    <p:extLst>
      <p:ext uri="{BB962C8B-B14F-4D97-AF65-F5344CB8AC3E}">
        <p14:creationId xmlns:p14="http://schemas.microsoft.com/office/powerpoint/2010/main" val="190762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23155-E8BE-C28A-ED6C-0BBE9BBC62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1DBAA5F-95B6-C327-38DF-E8B190711C5C}"/>
              </a:ext>
            </a:extLst>
          </p:cNvPr>
          <p:cNvSpPr txBox="1"/>
          <p:nvPr/>
        </p:nvSpPr>
        <p:spPr>
          <a:xfrm>
            <a:off x="512795" y="884585"/>
            <a:ext cx="3030505" cy="523220"/>
          </a:xfrm>
          <a:prstGeom prst="rect">
            <a:avLst/>
          </a:prstGeom>
          <a:noFill/>
        </p:spPr>
        <p:txBody>
          <a:bodyPr wrap="square" rtlCol="0">
            <a:spAutoFit/>
          </a:bodyPr>
          <a:lstStyle/>
          <a:p>
            <a:r>
              <a:rPr lang="en-GB" sz="2800" noProof="0" dirty="0">
                <a:solidFill>
                  <a:schemeClr val="bg1"/>
                </a:solidFill>
                <a:latin typeface="Bebas Neue" panose="020B0606020202050201" pitchFamily="34" charset="0"/>
                <a:cs typeface="Arial" panose="020B0604020202020204" pitchFamily="34" charset="0"/>
              </a:rPr>
              <a:t>acknowledgements</a:t>
            </a:r>
          </a:p>
        </p:txBody>
      </p:sp>
      <p:sp>
        <p:nvSpPr>
          <p:cNvPr id="2" name="TextBox 1">
            <a:extLst>
              <a:ext uri="{FF2B5EF4-FFF2-40B4-BE49-F238E27FC236}">
                <a16:creationId xmlns:a16="http://schemas.microsoft.com/office/drawing/2014/main" id="{6EE220E3-55BE-FB5C-DEC4-A3A46BF59F1D}"/>
              </a:ext>
            </a:extLst>
          </p:cNvPr>
          <p:cNvSpPr txBox="1"/>
          <p:nvPr/>
        </p:nvSpPr>
        <p:spPr>
          <a:xfrm>
            <a:off x="4879237" y="884585"/>
            <a:ext cx="6687923" cy="1754326"/>
          </a:xfrm>
          <a:prstGeom prst="rect">
            <a:avLst/>
          </a:prstGeom>
          <a:noFill/>
        </p:spPr>
        <p:txBody>
          <a:bodyPr wrap="square" rtlCol="0">
            <a:spAutoFit/>
          </a:bodyPr>
          <a:lstStyle/>
          <a:p>
            <a:r>
              <a:rPr lang="en-GB" noProof="0" dirty="0">
                <a:latin typeface="Muli" panose="020B0604020202020204" charset="0"/>
              </a:rPr>
              <a:t>This slide deck was produced for by the Every1 project.</a:t>
            </a:r>
            <a:br>
              <a:rPr lang="en-GB" noProof="0" dirty="0">
                <a:latin typeface="Muli" panose="020B0604020202020204" charset="0"/>
              </a:rPr>
            </a:br>
            <a:br>
              <a:rPr lang="en-GB" noProof="0" dirty="0">
                <a:latin typeface="Muli" panose="020B0604020202020204" charset="0"/>
              </a:rPr>
            </a:br>
            <a:r>
              <a:rPr lang="en-GB" noProof="0" dirty="0">
                <a:latin typeface="Muli" panose="020B0604020202020204" charset="0"/>
              </a:rPr>
              <a:t>The images used in this presentation are as follows:</a:t>
            </a:r>
          </a:p>
          <a:p>
            <a:r>
              <a:rPr lang="en-GB" b="1" noProof="0" dirty="0">
                <a:latin typeface="Muli" panose="020B0604020202020204" charset="0"/>
              </a:rPr>
              <a:t>Slide 3:</a:t>
            </a:r>
            <a:r>
              <a:rPr lang="en-GB" noProof="0" dirty="0">
                <a:latin typeface="Muli" panose="020B0604020202020204" charset="0"/>
              </a:rPr>
              <a:t> Spain’s new government commits to massive clean energy build-out by energytransition.org </a:t>
            </a:r>
          </a:p>
          <a:p>
            <a:r>
              <a:rPr lang="en-GB" noProof="0" dirty="0">
                <a:latin typeface="Muli" panose="020B0604020202020204" charset="0"/>
              </a:rPr>
              <a:t>CC BY-SA 4.0 license</a:t>
            </a:r>
          </a:p>
        </p:txBody>
      </p:sp>
    </p:spTree>
    <p:extLst>
      <p:ext uri="{BB962C8B-B14F-4D97-AF65-F5344CB8AC3E}">
        <p14:creationId xmlns:p14="http://schemas.microsoft.com/office/powerpoint/2010/main" val="409182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44BE-B6D5-036B-76E5-91431FD60F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2BE01D0-5D8D-36E1-ECBC-83B149207FD4}"/>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dirty="0">
                <a:solidFill>
                  <a:schemeClr val="bg1"/>
                </a:solidFill>
                <a:latin typeface="+mj-lt"/>
                <a:ea typeface="Public Sans"/>
                <a:cs typeface="Public Sans"/>
                <a:sym typeface="Public Sans"/>
              </a:rPr>
              <a:t>Licencing</a:t>
            </a:r>
            <a:endParaRPr lang="en-GB" sz="2800" b="1" noProof="0" dirty="0">
              <a:solidFill>
                <a:schemeClr val="bg1"/>
              </a:solidFill>
              <a:latin typeface="+mj-lt"/>
              <a:ea typeface="Public Sans"/>
              <a:cs typeface="Public Sans"/>
              <a:sym typeface="Public Sans"/>
            </a:endParaRPr>
          </a:p>
        </p:txBody>
      </p:sp>
      <p:sp>
        <p:nvSpPr>
          <p:cNvPr id="4" name="TextBox 3">
            <a:extLst>
              <a:ext uri="{FF2B5EF4-FFF2-40B4-BE49-F238E27FC236}">
                <a16:creationId xmlns:a16="http://schemas.microsoft.com/office/drawing/2014/main" id="{27A15EAD-F3D3-E36D-5C68-64D8882C2FC1}"/>
              </a:ext>
            </a:extLst>
          </p:cNvPr>
          <p:cNvSpPr txBox="1"/>
          <p:nvPr/>
        </p:nvSpPr>
        <p:spPr>
          <a:xfrm>
            <a:off x="377482" y="2387010"/>
            <a:ext cx="11201374" cy="1785104"/>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CC 4.0 SA BY</a:t>
            </a:r>
          </a:p>
          <a:p>
            <a:pPr marL="914400" lvl="1" indent="-457200" latinLnBrk="0">
              <a:buChar char="•"/>
            </a:pPr>
            <a:r>
              <a:rPr lang="en-GB" sz="2200" dirty="0">
                <a:solidFill>
                  <a:srgbClr val="2B2C30"/>
                </a:solidFill>
                <a:ea typeface="Public Sans"/>
                <a:cs typeface="Public Sans"/>
              </a:rPr>
              <a:t>You can use it commercially</a:t>
            </a:r>
          </a:p>
          <a:p>
            <a:pPr marL="914400" lvl="1" indent="-457200" latinLnBrk="0">
              <a:buChar char="•"/>
            </a:pPr>
            <a:r>
              <a:rPr lang="en-GB" sz="2200" noProof="0" dirty="0">
                <a:solidFill>
                  <a:srgbClr val="2B2C30"/>
                </a:solidFill>
                <a:ea typeface="Public Sans"/>
                <a:cs typeface="Public Sans"/>
              </a:rPr>
              <a:t>Attribute the Every1 project</a:t>
            </a:r>
          </a:p>
          <a:p>
            <a:pPr marL="914400" lvl="1" indent="-457200" latinLnBrk="0">
              <a:buChar char="•"/>
            </a:pPr>
            <a:r>
              <a:rPr lang="en-GB" sz="2200" dirty="0">
                <a:solidFill>
                  <a:srgbClr val="2B2C30"/>
                </a:solidFill>
                <a:ea typeface="Public Sans"/>
                <a:cs typeface="Public Sans"/>
              </a:rPr>
              <a:t>Make slide deck available</a:t>
            </a:r>
            <a:endParaRPr lang="en-GB" sz="2200" noProof="0" dirty="0">
              <a:solidFill>
                <a:srgbClr val="2B2C30"/>
              </a:solidFill>
              <a:ea typeface="Public Sans"/>
              <a:cs typeface="Public Sans"/>
            </a:endParaRPr>
          </a:p>
          <a:p>
            <a:pPr marL="457200" indent="-457200" latinLnBrk="0">
              <a:buChar char="•"/>
            </a:pPr>
            <a:endParaRPr lang="en-GB" sz="2200" noProof="0" dirty="0">
              <a:solidFill>
                <a:srgbClr val="2B2C30"/>
              </a:solidFill>
              <a:ea typeface="Public Sans"/>
              <a:cs typeface="Public Sans"/>
            </a:endParaRPr>
          </a:p>
        </p:txBody>
      </p:sp>
    </p:spTree>
    <p:extLst>
      <p:ext uri="{BB962C8B-B14F-4D97-AF65-F5344CB8AC3E}">
        <p14:creationId xmlns:p14="http://schemas.microsoft.com/office/powerpoint/2010/main" val="129663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B2954-2B11-17CA-E539-6CA4F893BB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785C13-22E6-A889-42B7-25AD113ABF48}"/>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dirty="0">
                <a:solidFill>
                  <a:schemeClr val="bg1"/>
                </a:solidFill>
                <a:latin typeface="+mj-lt"/>
                <a:ea typeface="Public Sans"/>
                <a:cs typeface="Public Sans"/>
                <a:sym typeface="Public Sans"/>
              </a:rPr>
              <a:t>Other Topics</a:t>
            </a:r>
            <a:endParaRPr lang="en-GB" sz="2800" b="1" noProof="0" dirty="0">
              <a:solidFill>
                <a:schemeClr val="bg1"/>
              </a:solidFill>
              <a:latin typeface="+mj-lt"/>
              <a:ea typeface="Public Sans"/>
              <a:cs typeface="Public Sans"/>
              <a:sym typeface="Public Sans"/>
            </a:endParaRPr>
          </a:p>
        </p:txBody>
      </p:sp>
      <p:sp>
        <p:nvSpPr>
          <p:cNvPr id="4" name="TextBox 3">
            <a:extLst>
              <a:ext uri="{FF2B5EF4-FFF2-40B4-BE49-F238E27FC236}">
                <a16:creationId xmlns:a16="http://schemas.microsoft.com/office/drawing/2014/main" id="{C4884E75-65D1-2C01-D78D-4E57C1D32A1B}"/>
              </a:ext>
            </a:extLst>
          </p:cNvPr>
          <p:cNvSpPr txBox="1"/>
          <p:nvPr/>
        </p:nvSpPr>
        <p:spPr>
          <a:xfrm>
            <a:off x="377482" y="2376378"/>
            <a:ext cx="11201374" cy="4308872"/>
          </a:xfrm>
          <a:prstGeom prst="rect">
            <a:avLst/>
          </a:prstGeom>
          <a:noFill/>
        </p:spPr>
        <p:txBody>
          <a:bodyPr wrap="square" rtlCol="0">
            <a:spAutoFit/>
          </a:bodyPr>
          <a:lstStyle/>
          <a:p>
            <a:pPr marL="285750" indent="-285750">
              <a:buFont typeface="Arial" panose="020B0604020202020204" pitchFamily="34" charset="0"/>
              <a:buChar char="•"/>
            </a:pPr>
            <a:r>
              <a:rPr lang="en-GB" dirty="0"/>
              <a:t>Energy Digitalisation for SMEs</a:t>
            </a:r>
          </a:p>
          <a:p>
            <a:pPr marL="285750" indent="-285750">
              <a:buFont typeface="Arial" panose="020B0604020202020204" pitchFamily="34" charset="0"/>
              <a:buChar char="•"/>
            </a:pPr>
            <a:r>
              <a:rPr lang="en-GB" dirty="0"/>
              <a:t>An energy community is more than just energy sharing</a:t>
            </a:r>
          </a:p>
          <a:p>
            <a:pPr marL="285750" indent="-285750">
              <a:buFont typeface="Arial" panose="020B0604020202020204" pitchFamily="34" charset="0"/>
              <a:buChar char="•"/>
            </a:pPr>
            <a:r>
              <a:rPr lang="en-GB" dirty="0"/>
              <a:t>How does flexibility help the grid</a:t>
            </a:r>
          </a:p>
          <a:p>
            <a:pPr marL="285750" indent="-285750">
              <a:buFont typeface="Arial" panose="020B0604020202020204" pitchFamily="34" charset="0"/>
              <a:buChar char="•"/>
            </a:pPr>
            <a:r>
              <a:rPr lang="en-GB" dirty="0"/>
              <a:t>Do renewables make the grid unstable</a:t>
            </a:r>
          </a:p>
          <a:p>
            <a:pPr marL="285750" indent="-285750">
              <a:buFont typeface="Arial" panose="020B0604020202020204" pitchFamily="34" charset="0"/>
              <a:buChar char="•"/>
            </a:pPr>
            <a:r>
              <a:rPr lang="en-GB" dirty="0"/>
              <a:t>Avoiding the Mattheus effect</a:t>
            </a:r>
          </a:p>
          <a:p>
            <a:pPr marL="285750" indent="-285750">
              <a:buFont typeface="Arial" panose="020B0604020202020204" pitchFamily="34" charset="0"/>
              <a:buChar char="•"/>
            </a:pPr>
            <a:r>
              <a:rPr lang="en-GB" dirty="0"/>
              <a:t>The changing role of citizens in the energy transition</a:t>
            </a:r>
          </a:p>
          <a:p>
            <a:pPr marL="285750" indent="-285750">
              <a:buFont typeface="Arial" panose="020B0604020202020204" pitchFamily="34" charset="0"/>
              <a:buChar char="•"/>
            </a:pPr>
            <a:r>
              <a:rPr lang="en-GB" dirty="0"/>
              <a:t>Is going off grid a good idea</a:t>
            </a:r>
          </a:p>
          <a:p>
            <a:pPr marL="285750" indent="-285750">
              <a:buFont typeface="Arial" panose="020B0604020202020204" pitchFamily="34" charset="0"/>
              <a:buChar char="•"/>
            </a:pPr>
            <a:r>
              <a:rPr lang="en-GB" dirty="0">
                <a:highlight>
                  <a:srgbClr val="FFFF00"/>
                </a:highlight>
              </a:rPr>
              <a:t>What is bidirectional charging (French)</a:t>
            </a:r>
          </a:p>
          <a:p>
            <a:pPr marL="285750" indent="-285750">
              <a:buFont typeface="Arial" panose="020B0604020202020204" pitchFamily="34" charset="0"/>
              <a:buChar char="•"/>
            </a:pPr>
            <a:r>
              <a:rPr lang="en-GB" dirty="0">
                <a:highlight>
                  <a:srgbClr val="FFFF00"/>
                </a:highlight>
              </a:rPr>
              <a:t>What can we learn from the Spanish and Portuguese Black-out? (Portuguese)</a:t>
            </a:r>
          </a:p>
          <a:p>
            <a:pPr marL="285750" indent="-285750">
              <a:buFont typeface="Arial" panose="020B0604020202020204" pitchFamily="34" charset="0"/>
              <a:buChar char="•"/>
            </a:pPr>
            <a:r>
              <a:rPr lang="en-GB" dirty="0">
                <a:highlight>
                  <a:srgbClr val="FFFF00"/>
                </a:highlight>
              </a:rPr>
              <a:t>What is a digital twin of the grid (Spanish)</a:t>
            </a:r>
          </a:p>
          <a:p>
            <a:pPr marL="285750" indent="-285750">
              <a:buFont typeface="Arial" panose="020B0604020202020204" pitchFamily="34" charset="0"/>
              <a:buChar char="•"/>
            </a:pPr>
            <a:r>
              <a:rPr lang="en-GB" dirty="0"/>
              <a:t>Why cybersecurity matters</a:t>
            </a:r>
          </a:p>
          <a:p>
            <a:pPr marL="285750" indent="-285750">
              <a:buFont typeface="Arial" panose="020B0604020202020204" pitchFamily="34" charset="0"/>
              <a:buChar char="•"/>
            </a:pPr>
            <a:r>
              <a:rPr lang="en-GB" dirty="0"/>
              <a:t>How to make our grid cheaper</a:t>
            </a:r>
          </a:p>
          <a:p>
            <a:pPr marL="285750" indent="-285750">
              <a:buFont typeface="Arial" panose="020B0604020202020204" pitchFamily="34" charset="0"/>
              <a:buChar char="•"/>
            </a:pPr>
            <a:r>
              <a:rPr lang="en-GB" dirty="0">
                <a:highlight>
                  <a:srgbClr val="FFFF00"/>
                </a:highlight>
              </a:rPr>
              <a:t>The energy market explained (Dutch)</a:t>
            </a:r>
          </a:p>
          <a:p>
            <a:pPr marL="285750" indent="-285750">
              <a:buFont typeface="Arial" panose="020B0604020202020204" pitchFamily="34" charset="0"/>
              <a:buChar char="•"/>
            </a:pPr>
            <a:r>
              <a:rPr lang="en-GB" dirty="0"/>
              <a:t>Why is my solar energy worth nothing anymore </a:t>
            </a:r>
          </a:p>
          <a:p>
            <a:pPr marL="457200" indent="-457200" latinLnBrk="0">
              <a:buChar char="•"/>
            </a:pPr>
            <a:endParaRPr lang="en-GB" sz="2200" noProof="0" dirty="0">
              <a:solidFill>
                <a:srgbClr val="2B2C30"/>
              </a:solidFill>
              <a:ea typeface="Public Sans"/>
              <a:cs typeface="Public Sans"/>
            </a:endParaRPr>
          </a:p>
        </p:txBody>
      </p:sp>
    </p:spTree>
    <p:extLst>
      <p:ext uri="{BB962C8B-B14F-4D97-AF65-F5344CB8AC3E}">
        <p14:creationId xmlns:p14="http://schemas.microsoft.com/office/powerpoint/2010/main" val="130479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A33E-1E83-FBF9-3FE2-77AE0DE14B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47EE17-011F-0A3B-695E-ADA6380952FE}"/>
              </a:ext>
            </a:extLst>
          </p:cNvPr>
          <p:cNvSpPr txBox="1"/>
          <p:nvPr/>
        </p:nvSpPr>
        <p:spPr>
          <a:xfrm>
            <a:off x="377482" y="646590"/>
            <a:ext cx="11437035" cy="639534"/>
          </a:xfrm>
          <a:prstGeom prst="rect">
            <a:avLst/>
          </a:prstGeom>
          <a:noFill/>
        </p:spPr>
        <p:txBody>
          <a:bodyPr wrap="square" lIns="91440" tIns="45720" rIns="91440" bIns="45720" rtlCol="0" anchor="t">
            <a:spAutoFit/>
          </a:bodyPr>
          <a:lstStyle/>
          <a:p>
            <a:pPr>
              <a:lnSpc>
                <a:spcPct val="140010"/>
              </a:lnSpc>
            </a:pPr>
            <a:r>
              <a:rPr lang="en-GB" sz="2800" b="1">
                <a:solidFill>
                  <a:schemeClr val="bg1"/>
                </a:solidFill>
                <a:latin typeface="+mj-lt"/>
                <a:cs typeface="Public Sans"/>
                <a:sym typeface="Public Sans"/>
              </a:rPr>
              <a:t>How to use this slide deck</a:t>
            </a:r>
            <a:endParaRPr lang="en-US"/>
          </a:p>
        </p:txBody>
      </p:sp>
      <p:sp>
        <p:nvSpPr>
          <p:cNvPr id="4" name="TextBox 3">
            <a:extLst>
              <a:ext uri="{FF2B5EF4-FFF2-40B4-BE49-F238E27FC236}">
                <a16:creationId xmlns:a16="http://schemas.microsoft.com/office/drawing/2014/main" id="{D1DE0965-3BD3-6236-E113-544C82E9AC42}"/>
              </a:ext>
            </a:extLst>
          </p:cNvPr>
          <p:cNvSpPr txBox="1"/>
          <p:nvPr/>
        </p:nvSpPr>
        <p:spPr>
          <a:xfrm>
            <a:off x="549965" y="2392471"/>
            <a:ext cx="11264552" cy="212365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solidFill>
                  <a:srgbClr val="2B2C30"/>
                </a:solidFill>
                <a:cs typeface="Public Sans"/>
              </a:rPr>
              <a:t>This Slide deck is meant as a guide and easy starting point for a person that will explain the topic to an audience that isn't familiar with the topic yet.</a:t>
            </a:r>
            <a:endParaRPr lang="en-US" sz="2200" dirty="0">
              <a:solidFill>
                <a:srgbClr val="2B2C30"/>
              </a:solidFill>
              <a:ea typeface="Calibri"/>
              <a:cs typeface="Public Sans"/>
            </a:endParaRPr>
          </a:p>
          <a:p>
            <a:pPr marL="457200" indent="-457200">
              <a:buFont typeface="Arial"/>
              <a:buChar char="•"/>
            </a:pPr>
            <a:r>
              <a:rPr lang="en-US" sz="2200">
                <a:solidFill>
                  <a:srgbClr val="2B2C30"/>
                </a:solidFill>
                <a:ea typeface="Calibri"/>
                <a:cs typeface="Public Sans"/>
              </a:rPr>
              <a:t>Feel free to adapt and expand to your own need. </a:t>
            </a:r>
            <a:endParaRPr lang="en-US" sz="2200" dirty="0">
              <a:solidFill>
                <a:srgbClr val="2B2C30"/>
              </a:solidFill>
              <a:ea typeface="Calibri"/>
              <a:cs typeface="Public Sans"/>
            </a:endParaRPr>
          </a:p>
          <a:p>
            <a:pPr marL="914400" lvl="1" indent="-457200">
              <a:buFont typeface="Arial"/>
              <a:buChar char="•"/>
            </a:pPr>
            <a:r>
              <a:rPr lang="en-US" sz="2200" dirty="0">
                <a:solidFill>
                  <a:srgbClr val="2B2C30"/>
                </a:solidFill>
                <a:ea typeface="Calibri"/>
                <a:cs typeface="Public Sans"/>
              </a:rPr>
              <a:t>The material is </a:t>
            </a:r>
            <a:r>
              <a:rPr lang="en-US" sz="2200">
                <a:solidFill>
                  <a:srgbClr val="2B2C30"/>
                </a:solidFill>
                <a:ea typeface="Calibri"/>
                <a:cs typeface="Public Sans"/>
              </a:rPr>
              <a:t>licensed under CC4.0 SA BY</a:t>
            </a:r>
            <a:endParaRPr lang="en-US" sz="2200" dirty="0">
              <a:solidFill>
                <a:srgbClr val="2B2C30"/>
              </a:solidFill>
              <a:ea typeface="Calibri"/>
              <a:cs typeface="Public Sans"/>
            </a:endParaRPr>
          </a:p>
          <a:p>
            <a:pPr marL="457200" indent="-457200">
              <a:buFont typeface="Arial"/>
              <a:buChar char="•"/>
            </a:pPr>
            <a:r>
              <a:rPr lang="en-US" sz="2200" dirty="0">
                <a:solidFill>
                  <a:srgbClr val="2B2C30"/>
                </a:solidFill>
                <a:ea typeface="Calibri"/>
                <a:cs typeface="Public Sans"/>
              </a:rPr>
              <a:t>You can find guidance text in the notes of </a:t>
            </a:r>
            <a:r>
              <a:rPr lang="en-US" sz="2200">
                <a:solidFill>
                  <a:srgbClr val="2B2C30"/>
                </a:solidFill>
                <a:ea typeface="Calibri"/>
                <a:cs typeface="Public Sans"/>
              </a:rPr>
              <a:t>each slide</a:t>
            </a:r>
            <a:endParaRPr lang="en-US" sz="2200" dirty="0">
              <a:solidFill>
                <a:srgbClr val="2B2C30"/>
              </a:solidFill>
              <a:ea typeface="Calibri"/>
              <a:cs typeface="Public Sans"/>
            </a:endParaRPr>
          </a:p>
          <a:p>
            <a:pPr marL="457200" indent="-457200" latinLnBrk="0">
              <a:buChar char="•"/>
            </a:pPr>
            <a:endParaRPr lang="en-US" sz="2200">
              <a:solidFill>
                <a:srgbClr val="2B2C30"/>
              </a:solidFill>
              <a:ea typeface="Public Sans"/>
              <a:cs typeface="Public Sans"/>
            </a:endParaRPr>
          </a:p>
        </p:txBody>
      </p:sp>
    </p:spTree>
    <p:extLst>
      <p:ext uri="{BB962C8B-B14F-4D97-AF65-F5344CB8AC3E}">
        <p14:creationId xmlns:p14="http://schemas.microsoft.com/office/powerpoint/2010/main" val="8930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GB" b="0" noProof="0" dirty="0">
                <a:solidFill>
                  <a:schemeClr val="bg1"/>
                </a:solidFill>
                <a:latin typeface="Bebas" panose="020B0606020202050201" pitchFamily="34" charset="0"/>
              </a:rPr>
              <a:t>Agenda</a:t>
            </a: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en-GB" noProof="0" dirty="0">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en-GB" noProof="0" dirty="0">
              <a:solidFill>
                <a:srgbClr val="4E55FE"/>
              </a:solidFill>
            </a:endParaRPr>
          </a:p>
        </p:txBody>
      </p:sp>
      <p:sp>
        <p:nvSpPr>
          <p:cNvPr id="31" name="TextBox 30">
            <a:extLst>
              <a:ext uri="{FF2B5EF4-FFF2-40B4-BE49-F238E27FC236}">
                <a16:creationId xmlns:a16="http://schemas.microsoft.com/office/drawing/2014/main" id="{F203FABA-0642-4F58-A1F6-EE6B72FD7593}"/>
              </a:ext>
            </a:extLst>
          </p:cNvPr>
          <p:cNvSpPr txBox="1"/>
          <p:nvPr/>
        </p:nvSpPr>
        <p:spPr>
          <a:xfrm>
            <a:off x="2944035" y="3249990"/>
            <a:ext cx="3399100" cy="738664"/>
          </a:xfrm>
          <a:prstGeom prst="rect">
            <a:avLst/>
          </a:prstGeom>
        </p:spPr>
        <p:txBody>
          <a:bodyPr wrap="square">
            <a:spAutoFit/>
          </a:bodyPr>
          <a:lstStyle>
            <a:defPPr>
              <a:defRPr lang="ko-KR"/>
            </a:defPPr>
            <a:lvl1pPr algn="ctr">
              <a:defRPr sz="1200">
                <a:solidFill>
                  <a:srgbClr val="212761"/>
                </a:solidFill>
              </a:defRPr>
            </a:lvl1pPr>
          </a:lstStyle>
          <a:p>
            <a:pPr algn="l"/>
            <a:r>
              <a:rPr lang="en-GB" sz="1400" noProof="0" dirty="0">
                <a:solidFill>
                  <a:schemeClr val="tx1"/>
                </a:solidFill>
                <a:latin typeface="Muli" panose="02000503040000020004" pitchFamily="2" charset="0"/>
              </a:rPr>
              <a:t>Smart communication helps to make better use of renewable energy and   keep the electricity grid balanced.</a:t>
            </a:r>
          </a:p>
        </p:txBody>
      </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400110"/>
          </a:xfrm>
          <a:prstGeom prst="rect">
            <a:avLst/>
          </a:prstGeom>
        </p:spPr>
        <p:txBody>
          <a:bodyPr wrap="square">
            <a:spAutoFit/>
          </a:bodyPr>
          <a:lstStyle/>
          <a:p>
            <a:r>
              <a:rPr lang="en-GB" sz="2000" noProof="0" dirty="0">
                <a:latin typeface="Bebas Neue" panose="020B0606020202050201" pitchFamily="34" charset="0"/>
              </a:rPr>
              <a:t>Why devices need to communicate</a:t>
            </a:r>
          </a:p>
        </p:txBody>
      </p:sp>
      <p:sp>
        <p:nvSpPr>
          <p:cNvPr id="34" name="TextBox 33">
            <a:extLst>
              <a:ext uri="{FF2B5EF4-FFF2-40B4-BE49-F238E27FC236}">
                <a16:creationId xmlns:a16="http://schemas.microsoft.com/office/drawing/2014/main" id="{36D84F3C-EF34-49C7-A954-4E900106C1E2}"/>
              </a:ext>
            </a:extLst>
          </p:cNvPr>
          <p:cNvSpPr txBox="1"/>
          <p:nvPr/>
        </p:nvSpPr>
        <p:spPr>
          <a:xfrm>
            <a:off x="7374391" y="3249990"/>
            <a:ext cx="3524268" cy="738664"/>
          </a:xfrm>
          <a:prstGeom prst="rect">
            <a:avLst/>
          </a:prstGeom>
        </p:spPr>
        <p:txBody>
          <a:bodyPr wrap="square">
            <a:spAutoFit/>
          </a:bodyPr>
          <a:lstStyle>
            <a:defPPr>
              <a:defRPr lang="ko-KR"/>
            </a:defPPr>
            <a:lvl1pPr algn="ctr">
              <a:defRPr sz="1200">
                <a:solidFill>
                  <a:srgbClr val="212761"/>
                </a:solidFill>
              </a:defRPr>
            </a:lvl1pPr>
          </a:lstStyle>
          <a:p>
            <a:pPr algn="l"/>
            <a:r>
              <a:rPr lang="en-GB" sz="1400" noProof="0" dirty="0">
                <a:solidFill>
                  <a:schemeClr val="tx1"/>
                </a:solidFill>
                <a:latin typeface="Muli" panose="02000503040000020004" pitchFamily="2" charset="0"/>
              </a:rPr>
              <a:t>Smart devices adjust their consumption to energy supply, prices and each other via open standards.</a:t>
            </a:r>
          </a:p>
        </p:txBody>
      </p:sp>
      <p:sp>
        <p:nvSpPr>
          <p:cNvPr id="42" name="직사각형 41">
            <a:extLst>
              <a:ext uri="{FF2B5EF4-FFF2-40B4-BE49-F238E27FC236}">
                <a16:creationId xmlns:a16="http://schemas.microsoft.com/office/drawing/2014/main" id="{CE825410-2A2C-4241-B5A1-8669C4124772}"/>
              </a:ext>
            </a:extLst>
          </p:cNvPr>
          <p:cNvSpPr/>
          <p:nvPr/>
        </p:nvSpPr>
        <p:spPr>
          <a:xfrm>
            <a:off x="7354759" y="2856654"/>
            <a:ext cx="3922841" cy="400110"/>
          </a:xfrm>
          <a:prstGeom prst="rect">
            <a:avLst/>
          </a:prstGeom>
        </p:spPr>
        <p:txBody>
          <a:bodyPr wrap="square">
            <a:spAutoFit/>
          </a:bodyPr>
          <a:lstStyle/>
          <a:p>
            <a:r>
              <a:rPr lang="en-GB" sz="2000" noProof="0" dirty="0">
                <a:latin typeface="Bebas Neue" panose="020B0606020202050201" pitchFamily="34" charset="0"/>
              </a:rPr>
              <a:t>How devices work together to save energy</a:t>
            </a:r>
          </a:p>
        </p:txBody>
      </p:sp>
      <p:sp>
        <p:nvSpPr>
          <p:cNvPr id="51" name="직사각형 50">
            <a:extLst>
              <a:ext uri="{FF2B5EF4-FFF2-40B4-BE49-F238E27FC236}">
                <a16:creationId xmlns:a16="http://schemas.microsoft.com/office/drawing/2014/main" id="{1A1FB396-88B8-4C7E-8D85-BA0F0238FD41}"/>
              </a:ext>
            </a:extLst>
          </p:cNvPr>
          <p:cNvSpPr/>
          <p:nvPr/>
        </p:nvSpPr>
        <p:spPr>
          <a:xfrm>
            <a:off x="1809145" y="4966894"/>
            <a:ext cx="1030658" cy="1030656"/>
          </a:xfrm>
          <a:prstGeom prst="rect">
            <a:avLst/>
          </a:prstGeom>
          <a:solidFill>
            <a:schemeClr val="accent1"/>
          </a:solidFill>
          <a:ln w="57150" cap="flat">
            <a:noFill/>
            <a:prstDash val="solid"/>
            <a:miter/>
          </a:ln>
        </p:spPr>
        <p:txBody>
          <a:bodyPr rtlCol="0" anchor="ctr"/>
          <a:lstStyle/>
          <a:p>
            <a:pPr algn="l"/>
            <a:endParaRPr lang="en-GB" noProof="0" dirty="0">
              <a:solidFill>
                <a:srgbClr val="4E55FE"/>
              </a:solidFill>
            </a:endParaRPr>
          </a:p>
        </p:txBody>
      </p:sp>
      <p:sp>
        <p:nvSpPr>
          <p:cNvPr id="57" name="TextBox 56">
            <a:extLst>
              <a:ext uri="{FF2B5EF4-FFF2-40B4-BE49-F238E27FC236}">
                <a16:creationId xmlns:a16="http://schemas.microsoft.com/office/drawing/2014/main" id="{B3D290B2-D5BA-4A23-9399-D998DA6278FF}"/>
              </a:ext>
            </a:extLst>
          </p:cNvPr>
          <p:cNvSpPr txBox="1"/>
          <p:nvPr/>
        </p:nvSpPr>
        <p:spPr>
          <a:xfrm>
            <a:off x="2944035" y="5319733"/>
            <a:ext cx="4008700" cy="738664"/>
          </a:xfrm>
          <a:prstGeom prst="rect">
            <a:avLst/>
          </a:prstGeom>
        </p:spPr>
        <p:txBody>
          <a:bodyPr wrap="square">
            <a:spAutoFit/>
          </a:bodyPr>
          <a:lstStyle>
            <a:defPPr>
              <a:defRPr lang="ko-KR"/>
            </a:defPPr>
            <a:lvl1pPr algn="ctr">
              <a:defRPr sz="1200">
                <a:solidFill>
                  <a:srgbClr val="212761"/>
                </a:solidFill>
              </a:defRPr>
            </a:lvl1pPr>
          </a:lstStyle>
          <a:p>
            <a:pPr algn="l"/>
            <a:r>
              <a:rPr lang="en-GB" sz="1400" noProof="0" dirty="0">
                <a:solidFill>
                  <a:schemeClr val="tx1"/>
                </a:solidFill>
                <a:latin typeface="Muli" panose="02000503040000020004" pitchFamily="2" charset="0"/>
              </a:rPr>
              <a:t>Smart communication between devices will make energy consumption more sustainable, efficient and user-friendly in the future.</a:t>
            </a:r>
          </a:p>
        </p:txBody>
      </p:sp>
      <p:sp>
        <p:nvSpPr>
          <p:cNvPr id="58" name="직사각형 57">
            <a:extLst>
              <a:ext uri="{FF2B5EF4-FFF2-40B4-BE49-F238E27FC236}">
                <a16:creationId xmlns:a16="http://schemas.microsoft.com/office/drawing/2014/main" id="{7316BF0A-C85D-4724-B8D2-D0DD10A81CCA}"/>
              </a:ext>
            </a:extLst>
          </p:cNvPr>
          <p:cNvSpPr/>
          <p:nvPr/>
        </p:nvSpPr>
        <p:spPr>
          <a:xfrm>
            <a:off x="2924404" y="4942908"/>
            <a:ext cx="3797672" cy="400110"/>
          </a:xfrm>
          <a:prstGeom prst="rect">
            <a:avLst/>
          </a:prstGeom>
        </p:spPr>
        <p:txBody>
          <a:bodyPr wrap="square">
            <a:spAutoFit/>
          </a:bodyPr>
          <a:lstStyle/>
          <a:p>
            <a:r>
              <a:rPr lang="en-GB" sz="2000" noProof="0" dirty="0">
                <a:latin typeface="Bebas Neue" panose="020B0606020202050201" pitchFamily="34" charset="0"/>
              </a:rPr>
              <a:t>Benefits of interoperability</a:t>
            </a:r>
          </a:p>
        </p:txBody>
      </p:sp>
      <p:pic>
        <p:nvPicPr>
          <p:cNvPr id="7" name="Graphic 6" descr="Electric Tower with solid fill">
            <a:extLst>
              <a:ext uri="{FF2B5EF4-FFF2-40B4-BE49-F238E27FC236}">
                <a16:creationId xmlns:a16="http://schemas.microsoft.com/office/drawing/2014/main" id="{2B700BC1-30FF-F2E1-F3FA-B1080A6F30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1481" y="2943366"/>
            <a:ext cx="914400" cy="914400"/>
          </a:xfrm>
          <a:prstGeom prst="rect">
            <a:avLst/>
          </a:prstGeom>
        </p:spPr>
      </p:pic>
      <p:pic>
        <p:nvPicPr>
          <p:cNvPr id="9" name="Graphic 8" descr="Lights On with solid fill">
            <a:extLst>
              <a:ext uri="{FF2B5EF4-FFF2-40B4-BE49-F238E27FC236}">
                <a16:creationId xmlns:a16="http://schemas.microsoft.com/office/drawing/2014/main" id="{F71D3A13-7A88-0AB5-0C49-6E394356B2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0183" y="5025022"/>
            <a:ext cx="914400" cy="914400"/>
          </a:xfrm>
          <a:prstGeom prst="rect">
            <a:avLst/>
          </a:prstGeom>
        </p:spPr>
      </p:pic>
      <p:pic>
        <p:nvPicPr>
          <p:cNvPr id="11" name="Graphic 10" descr="Wind Turbines with solid fill">
            <a:extLst>
              <a:ext uri="{FF2B5EF4-FFF2-40B4-BE49-F238E27FC236}">
                <a16:creationId xmlns:a16="http://schemas.microsoft.com/office/drawing/2014/main" id="{4D6DC2D4-A487-7C03-0220-E87059F90A7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7274" y="2971800"/>
            <a:ext cx="914400" cy="914400"/>
          </a:xfrm>
          <a:prstGeom prst="rect">
            <a:avLst/>
          </a:prstGeom>
        </p:spPr>
      </p:pic>
    </p:spTree>
    <p:extLst>
      <p:ext uri="{BB962C8B-B14F-4D97-AF65-F5344CB8AC3E}">
        <p14:creationId xmlns:p14="http://schemas.microsoft.com/office/powerpoint/2010/main" val="28152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en-GB" sz="2800" noProof="0" dirty="0">
                <a:latin typeface="Bebas Neue" panose="020B0606020202050201" pitchFamily="34" charset="0"/>
              </a:rPr>
              <a:t>Why devices need to </a:t>
            </a:r>
            <a:r>
              <a:rPr lang="en-GB" sz="2800" noProof="0" dirty="0">
                <a:solidFill>
                  <a:schemeClr val="tx2"/>
                </a:solidFill>
                <a:latin typeface="Bebas Neue" panose="020B0606020202050201" pitchFamily="34" charset="0"/>
              </a:rPr>
              <a:t>communicate</a:t>
            </a:r>
          </a:p>
        </p:txBody>
      </p:sp>
      <p:pic>
        <p:nvPicPr>
          <p:cNvPr id="4" name="Picture Placeholder 3">
            <a:extLst>
              <a:ext uri="{FF2B5EF4-FFF2-40B4-BE49-F238E27FC236}">
                <a16:creationId xmlns:a16="http://schemas.microsoft.com/office/drawing/2014/main" id="{57833141-5C77-EE28-F750-08D2C811F6B0}"/>
              </a:ext>
            </a:extLst>
          </p:cNvPr>
          <p:cNvPicPr>
            <a:picLocks noGrp="1" noChangeAspect="1"/>
          </p:cNvPicPr>
          <p:nvPr>
            <p:ph type="pic" sz="quarter" idx="10"/>
          </p:nvPr>
        </p:nvPicPr>
        <p:blipFill>
          <a:blip r:embed="rId3"/>
          <a:srcRect l="35021" r="35021"/>
          <a:stretch>
            <a:fillRect/>
          </a:stretch>
        </p:blipFill>
        <p:spPr>
          <a:prstGeom prst="rect">
            <a:avLst/>
          </a:prstGeom>
        </p:spPr>
      </p:pic>
      <p:sp>
        <p:nvSpPr>
          <p:cNvPr id="6" name="직사각형 21">
            <a:extLst>
              <a:ext uri="{FF2B5EF4-FFF2-40B4-BE49-F238E27FC236}">
                <a16:creationId xmlns:a16="http://schemas.microsoft.com/office/drawing/2014/main" id="{D5A310AC-053D-79BE-D52F-43F506854F98}"/>
              </a:ext>
            </a:extLst>
          </p:cNvPr>
          <p:cNvSpPr/>
          <p:nvPr/>
        </p:nvSpPr>
        <p:spPr>
          <a:xfrm>
            <a:off x="817595" y="1671864"/>
            <a:ext cx="4227741" cy="3539430"/>
          </a:xfrm>
          <a:prstGeom prst="rect">
            <a:avLst/>
          </a:prstGeom>
        </p:spPr>
        <p:txBody>
          <a:bodyPr wrap="square" anchor="t" anchorCtr="0">
            <a:spAutoFit/>
          </a:bodyPr>
          <a:lstStyle/>
          <a:p>
            <a:pPr marL="285750" indent="-285750">
              <a:buFont typeface="Arial" panose="020B0604020202020204" pitchFamily="34" charset="0"/>
              <a:buChar char="•"/>
            </a:pPr>
            <a:r>
              <a:rPr lang="en-GB" sz="2800" noProof="0" dirty="0">
                <a:solidFill>
                  <a:srgbClr val="373737"/>
                </a:solidFill>
                <a:latin typeface="Bebas Neue" panose="020B0606020202050201" pitchFamily="34" charset="0"/>
              </a:rPr>
              <a:t>Energy transition: sun and wind are variable supply</a:t>
            </a:r>
          </a:p>
          <a:p>
            <a:pPr marL="285750" indent="-285750">
              <a:buFont typeface="Arial" panose="020B0604020202020204" pitchFamily="34" charset="0"/>
              <a:buChar char="•"/>
            </a:pPr>
            <a:endParaRPr lang="en-GB" sz="2800" noProof="0" dirty="0">
              <a:solidFill>
                <a:srgbClr val="373737"/>
              </a:solidFill>
              <a:latin typeface="Bebas Neue" panose="020B0606020202050201" pitchFamily="34" charset="0"/>
            </a:endParaRPr>
          </a:p>
          <a:p>
            <a:pPr marL="285750" indent="-285750">
              <a:buFont typeface="Arial" panose="020B0604020202020204" pitchFamily="34" charset="0"/>
              <a:buChar char="•"/>
            </a:pPr>
            <a:r>
              <a:rPr lang="en-GB" sz="2800" noProof="0" dirty="0">
                <a:solidFill>
                  <a:srgbClr val="373737"/>
                </a:solidFill>
                <a:latin typeface="Bebas Neue" panose="020B0606020202050201" pitchFamily="34" charset="0"/>
              </a:rPr>
              <a:t>We want to optimize for profit and CO2 reductions</a:t>
            </a:r>
          </a:p>
          <a:p>
            <a:endParaRPr lang="en-GB" sz="2800" noProof="0" dirty="0">
              <a:solidFill>
                <a:srgbClr val="373737"/>
              </a:solidFill>
              <a:latin typeface="Bebas Neue" panose="020B0606020202050201" pitchFamily="34" charset="0"/>
            </a:endParaRPr>
          </a:p>
          <a:p>
            <a:pPr marL="285750" indent="-285750">
              <a:buFont typeface="Arial" panose="020B0604020202020204" pitchFamily="34" charset="0"/>
              <a:buChar char="•"/>
            </a:pPr>
            <a:r>
              <a:rPr lang="en-GB" sz="2800" noProof="0" dirty="0">
                <a:solidFill>
                  <a:srgbClr val="373737"/>
                </a:solidFill>
                <a:latin typeface="Bebas Neue" panose="020B0606020202050201" pitchFamily="34" charset="0"/>
              </a:rPr>
              <a:t>We want to do more with the same grid</a:t>
            </a:r>
          </a:p>
        </p:txBody>
      </p:sp>
    </p:spTree>
    <p:extLst>
      <p:ext uri="{BB962C8B-B14F-4D97-AF65-F5344CB8AC3E}">
        <p14:creationId xmlns:p14="http://schemas.microsoft.com/office/powerpoint/2010/main" val="124133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0B172D-E0EB-B6D3-E4F4-ED6A3AAC1903}"/>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Local Control</a:t>
            </a:r>
          </a:p>
        </p:txBody>
      </p:sp>
      <p:sp>
        <p:nvSpPr>
          <p:cNvPr id="4" name="TextBox 3">
            <a:extLst>
              <a:ext uri="{FF2B5EF4-FFF2-40B4-BE49-F238E27FC236}">
                <a16:creationId xmlns:a16="http://schemas.microsoft.com/office/drawing/2014/main" id="{CB33C395-3CC3-4B54-6421-D833B99114A3}"/>
              </a:ext>
            </a:extLst>
          </p:cNvPr>
          <p:cNvSpPr txBox="1"/>
          <p:nvPr/>
        </p:nvSpPr>
        <p:spPr>
          <a:xfrm>
            <a:off x="549965" y="2392471"/>
            <a:ext cx="11264552" cy="2123658"/>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On the device itself</a:t>
            </a:r>
          </a:p>
          <a:p>
            <a:pPr marL="457200" indent="-457200" latinLnBrk="0">
              <a:buChar char="•"/>
            </a:pPr>
            <a:r>
              <a:rPr lang="en-GB" sz="2200" noProof="0" dirty="0">
                <a:solidFill>
                  <a:srgbClr val="2B2C30"/>
                </a:solidFill>
                <a:ea typeface="Public Sans"/>
                <a:cs typeface="Public Sans"/>
              </a:rPr>
              <a:t>Own measurements</a:t>
            </a:r>
          </a:p>
          <a:p>
            <a:pPr marL="457200" indent="-457200" latinLnBrk="0">
              <a:buChar char="•"/>
            </a:pPr>
            <a:endParaRPr lang="en-GB" sz="2200" noProof="0" dirty="0">
              <a:solidFill>
                <a:srgbClr val="2B2C30"/>
              </a:solidFill>
              <a:ea typeface="Public Sans"/>
              <a:cs typeface="Public Sans"/>
            </a:endParaRPr>
          </a:p>
          <a:p>
            <a:pPr marL="457200" indent="-457200" latinLnBrk="0">
              <a:buChar char="•"/>
            </a:pPr>
            <a:r>
              <a:rPr lang="en-GB" sz="2200" noProof="0" dirty="0">
                <a:solidFill>
                  <a:srgbClr val="2B2C30"/>
                </a:solidFill>
                <a:ea typeface="Public Sans"/>
                <a:cs typeface="Public Sans"/>
              </a:rPr>
              <a:t>Example:</a:t>
            </a:r>
          </a:p>
          <a:p>
            <a:pPr marL="914400" lvl="1" indent="-457200" latinLnBrk="0">
              <a:buChar char="•"/>
            </a:pPr>
            <a:r>
              <a:rPr lang="en-GB" sz="2200" noProof="0" dirty="0">
                <a:solidFill>
                  <a:srgbClr val="2B2C30"/>
                </a:solidFill>
                <a:ea typeface="Public Sans"/>
                <a:cs typeface="Public Sans"/>
              </a:rPr>
              <a:t>Curtailment of PV installations</a:t>
            </a:r>
          </a:p>
          <a:p>
            <a:pPr marL="457200" indent="-457200" latinLnBrk="0">
              <a:buChar char="•"/>
            </a:pPr>
            <a:endParaRPr lang="en-GB" sz="2200" noProof="0" dirty="0">
              <a:solidFill>
                <a:srgbClr val="2B2C30"/>
              </a:solidFill>
              <a:ea typeface="Public Sans"/>
              <a:cs typeface="Public Sans"/>
            </a:endParaRPr>
          </a:p>
        </p:txBody>
      </p:sp>
      <p:cxnSp>
        <p:nvCxnSpPr>
          <p:cNvPr id="5" name="Straight Arrow Connector 4">
            <a:extLst>
              <a:ext uri="{FF2B5EF4-FFF2-40B4-BE49-F238E27FC236}">
                <a16:creationId xmlns:a16="http://schemas.microsoft.com/office/drawing/2014/main" id="{287B7672-41D2-F274-9FCF-94938FC6538C}"/>
              </a:ext>
            </a:extLst>
          </p:cNvPr>
          <p:cNvCxnSpPr/>
          <p:nvPr/>
        </p:nvCxnSpPr>
        <p:spPr>
          <a:xfrm flipV="1">
            <a:off x="6889898" y="3787055"/>
            <a:ext cx="0" cy="16507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B2EE91D-00C3-F323-4BA0-DDE0869A5AFB}"/>
              </a:ext>
            </a:extLst>
          </p:cNvPr>
          <p:cNvCxnSpPr>
            <a:cxnSpLocks/>
          </p:cNvCxnSpPr>
          <p:nvPr/>
        </p:nvCxnSpPr>
        <p:spPr>
          <a:xfrm>
            <a:off x="6889898" y="5437810"/>
            <a:ext cx="193158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A3013E35-75D2-B6DE-DAC2-C5E2806F9059}"/>
              </a:ext>
            </a:extLst>
          </p:cNvPr>
          <p:cNvSpPr txBox="1"/>
          <p:nvPr/>
        </p:nvSpPr>
        <p:spPr>
          <a:xfrm>
            <a:off x="6607252" y="3602389"/>
            <a:ext cx="180751" cy="369332"/>
          </a:xfrm>
          <a:prstGeom prst="rect">
            <a:avLst/>
          </a:prstGeom>
          <a:noFill/>
        </p:spPr>
        <p:txBody>
          <a:bodyPr wrap="square" rtlCol="0">
            <a:spAutoFit/>
          </a:bodyPr>
          <a:lstStyle/>
          <a:p>
            <a:r>
              <a:rPr lang="en-GB" noProof="0" dirty="0"/>
              <a:t>V</a:t>
            </a:r>
          </a:p>
        </p:txBody>
      </p:sp>
      <p:sp>
        <p:nvSpPr>
          <p:cNvPr id="12" name="TextBox 11">
            <a:extLst>
              <a:ext uri="{FF2B5EF4-FFF2-40B4-BE49-F238E27FC236}">
                <a16:creationId xmlns:a16="http://schemas.microsoft.com/office/drawing/2014/main" id="{8C1E3EB1-98F1-13BD-CDAD-B4A2FF427C42}"/>
              </a:ext>
            </a:extLst>
          </p:cNvPr>
          <p:cNvSpPr txBox="1"/>
          <p:nvPr/>
        </p:nvSpPr>
        <p:spPr>
          <a:xfrm>
            <a:off x="8821479" y="5253144"/>
            <a:ext cx="180751" cy="369332"/>
          </a:xfrm>
          <a:prstGeom prst="rect">
            <a:avLst/>
          </a:prstGeom>
          <a:noFill/>
        </p:spPr>
        <p:txBody>
          <a:bodyPr wrap="square" rtlCol="0">
            <a:spAutoFit/>
          </a:bodyPr>
          <a:lstStyle/>
          <a:p>
            <a:r>
              <a:rPr lang="en-GB" noProof="0" dirty="0"/>
              <a:t>t</a:t>
            </a:r>
          </a:p>
        </p:txBody>
      </p:sp>
      <p:cxnSp>
        <p:nvCxnSpPr>
          <p:cNvPr id="14" name="Straight Connector 13">
            <a:extLst>
              <a:ext uri="{FF2B5EF4-FFF2-40B4-BE49-F238E27FC236}">
                <a16:creationId xmlns:a16="http://schemas.microsoft.com/office/drawing/2014/main" id="{1C7CC9DD-706E-78F5-9AFD-83C38C77CAC5}"/>
              </a:ext>
            </a:extLst>
          </p:cNvPr>
          <p:cNvCxnSpPr/>
          <p:nvPr/>
        </p:nvCxnSpPr>
        <p:spPr>
          <a:xfrm flipV="1">
            <a:off x="6889898" y="4353289"/>
            <a:ext cx="818707" cy="1084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FA5D72-22D0-5F57-8F29-89D284948397}"/>
              </a:ext>
            </a:extLst>
          </p:cNvPr>
          <p:cNvCxnSpPr>
            <a:cxnSpLocks/>
          </p:cNvCxnSpPr>
          <p:nvPr/>
        </p:nvCxnSpPr>
        <p:spPr>
          <a:xfrm>
            <a:off x="7708605" y="4353288"/>
            <a:ext cx="1203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44FDF0-4BF6-0BDC-D778-E62352304E77}"/>
              </a:ext>
            </a:extLst>
          </p:cNvPr>
          <p:cNvCxnSpPr>
            <a:cxnSpLocks/>
          </p:cNvCxnSpPr>
          <p:nvPr/>
        </p:nvCxnSpPr>
        <p:spPr>
          <a:xfrm>
            <a:off x="6505356" y="4353288"/>
            <a:ext cx="1203249"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A0F72C82-A5C8-9D5D-9BF2-999E28524A05}"/>
              </a:ext>
            </a:extLst>
          </p:cNvPr>
          <p:cNvSpPr txBox="1"/>
          <p:nvPr/>
        </p:nvSpPr>
        <p:spPr>
          <a:xfrm>
            <a:off x="6006458" y="4168622"/>
            <a:ext cx="587009" cy="369332"/>
          </a:xfrm>
          <a:prstGeom prst="rect">
            <a:avLst/>
          </a:prstGeom>
          <a:noFill/>
        </p:spPr>
        <p:txBody>
          <a:bodyPr wrap="square" rtlCol="0">
            <a:spAutoFit/>
          </a:bodyPr>
          <a:lstStyle/>
          <a:p>
            <a:r>
              <a:rPr lang="en-GB" noProof="0" dirty="0"/>
              <a:t>253</a:t>
            </a:r>
          </a:p>
        </p:txBody>
      </p:sp>
    </p:spTree>
    <p:extLst>
      <p:ext uri="{BB962C8B-B14F-4D97-AF65-F5344CB8AC3E}">
        <p14:creationId xmlns:p14="http://schemas.microsoft.com/office/powerpoint/2010/main" val="321022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FC33-9838-216B-324C-5427AA4ADA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151359-7A0D-6942-84CB-213D275A699A}"/>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Local Control with external measurements</a:t>
            </a:r>
          </a:p>
        </p:txBody>
      </p:sp>
      <p:sp>
        <p:nvSpPr>
          <p:cNvPr id="4" name="TextBox 3">
            <a:extLst>
              <a:ext uri="{FF2B5EF4-FFF2-40B4-BE49-F238E27FC236}">
                <a16:creationId xmlns:a16="http://schemas.microsoft.com/office/drawing/2014/main" id="{02854971-7032-6138-22CB-BC22D2694EDE}"/>
              </a:ext>
            </a:extLst>
          </p:cNvPr>
          <p:cNvSpPr txBox="1"/>
          <p:nvPr/>
        </p:nvSpPr>
        <p:spPr>
          <a:xfrm>
            <a:off x="463723" y="2367171"/>
            <a:ext cx="11264552" cy="2123658"/>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Car Chargers</a:t>
            </a:r>
          </a:p>
          <a:p>
            <a:pPr marL="457200" indent="-457200" latinLnBrk="0">
              <a:buChar char="•"/>
            </a:pPr>
            <a:r>
              <a:rPr lang="en-GB" sz="2200" noProof="0" dirty="0">
                <a:solidFill>
                  <a:srgbClr val="2B2C30"/>
                </a:solidFill>
                <a:ea typeface="Public Sans"/>
                <a:cs typeface="Public Sans"/>
              </a:rPr>
              <a:t>Electric Boilers</a:t>
            </a:r>
          </a:p>
          <a:p>
            <a:pPr marL="457200" indent="-457200" latinLnBrk="0">
              <a:buChar char="•"/>
            </a:pPr>
            <a:r>
              <a:rPr lang="en-GB" sz="2200" noProof="0" dirty="0">
                <a:solidFill>
                  <a:srgbClr val="2B2C30"/>
                </a:solidFill>
                <a:ea typeface="Public Sans"/>
                <a:cs typeface="Public Sans"/>
              </a:rPr>
              <a:t>Heat pumps</a:t>
            </a:r>
          </a:p>
          <a:p>
            <a:pPr marL="457200" indent="-457200" latinLnBrk="0">
              <a:buChar char="•"/>
            </a:pPr>
            <a:r>
              <a:rPr lang="en-GB" sz="2200" noProof="0" dirty="0">
                <a:solidFill>
                  <a:srgbClr val="2B2C30"/>
                </a:solidFill>
                <a:ea typeface="Public Sans"/>
                <a:cs typeface="Public Sans"/>
              </a:rPr>
              <a:t>Batteries</a:t>
            </a:r>
          </a:p>
          <a:p>
            <a:pPr marL="457200" indent="-457200" latinLnBrk="0">
              <a:buChar char="•"/>
            </a:pPr>
            <a:r>
              <a:rPr lang="en-GB" sz="2200" noProof="0" dirty="0">
                <a:solidFill>
                  <a:srgbClr val="2B2C30"/>
                </a:solidFill>
                <a:ea typeface="Public Sans"/>
                <a:cs typeface="Public Sans"/>
              </a:rPr>
              <a:t>…</a:t>
            </a:r>
          </a:p>
          <a:p>
            <a:pPr marL="457200" indent="-457200" latinLnBrk="0">
              <a:buChar char="•"/>
            </a:pPr>
            <a:endParaRPr lang="en-GB" sz="2200" noProof="0" dirty="0">
              <a:solidFill>
                <a:srgbClr val="2B2C30"/>
              </a:solidFill>
              <a:ea typeface="Public Sans"/>
              <a:cs typeface="Public Sans"/>
            </a:endParaRPr>
          </a:p>
        </p:txBody>
      </p:sp>
    </p:spTree>
    <p:extLst>
      <p:ext uri="{BB962C8B-B14F-4D97-AF65-F5344CB8AC3E}">
        <p14:creationId xmlns:p14="http://schemas.microsoft.com/office/powerpoint/2010/main" val="1864385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93E81-1CD1-C7FB-9EED-023EE4039C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81FAE4-21A9-98A2-CAAD-07CDF829CD05}"/>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Local Control with external measurements</a:t>
            </a:r>
          </a:p>
        </p:txBody>
      </p:sp>
      <p:sp>
        <p:nvSpPr>
          <p:cNvPr id="4" name="TextBox 3">
            <a:extLst>
              <a:ext uri="{FF2B5EF4-FFF2-40B4-BE49-F238E27FC236}">
                <a16:creationId xmlns:a16="http://schemas.microsoft.com/office/drawing/2014/main" id="{CFD858DF-3FE2-EAC3-68BD-7D63A7CBA33C}"/>
              </a:ext>
            </a:extLst>
          </p:cNvPr>
          <p:cNvSpPr txBox="1"/>
          <p:nvPr/>
        </p:nvSpPr>
        <p:spPr>
          <a:xfrm>
            <a:off x="463723" y="2367171"/>
            <a:ext cx="11264552" cy="2123658"/>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Local Control on the device itself</a:t>
            </a:r>
          </a:p>
          <a:p>
            <a:pPr marL="457200" indent="-457200" latinLnBrk="0">
              <a:buChar char="•"/>
            </a:pPr>
            <a:r>
              <a:rPr lang="en-GB" sz="2200" noProof="0" dirty="0">
                <a:solidFill>
                  <a:srgbClr val="2B2C30"/>
                </a:solidFill>
                <a:ea typeface="Public Sans"/>
                <a:cs typeface="Public Sans"/>
              </a:rPr>
              <a:t>Measurements through other devices</a:t>
            </a:r>
          </a:p>
          <a:p>
            <a:pPr marL="914400" lvl="1" indent="-457200" latinLnBrk="0">
              <a:buChar char="•"/>
            </a:pPr>
            <a:r>
              <a:rPr lang="en-GB" sz="2200" noProof="0" dirty="0">
                <a:solidFill>
                  <a:srgbClr val="2B2C30"/>
                </a:solidFill>
                <a:ea typeface="Public Sans"/>
                <a:cs typeface="Public Sans"/>
              </a:rPr>
              <a:t>E.g.: Digital meter, PV Invertors</a:t>
            </a:r>
          </a:p>
          <a:p>
            <a:pPr marL="457200" indent="-457200" latinLnBrk="0">
              <a:buChar char="•"/>
            </a:pPr>
            <a:endParaRPr lang="en-GB" sz="2200" noProof="0" dirty="0">
              <a:solidFill>
                <a:srgbClr val="2B2C30"/>
              </a:solidFill>
              <a:ea typeface="Public Sans"/>
              <a:cs typeface="Public Sans"/>
            </a:endParaRPr>
          </a:p>
          <a:p>
            <a:pPr marL="457200" indent="-457200" latinLnBrk="0">
              <a:buChar char="•"/>
            </a:pPr>
            <a:r>
              <a:rPr lang="en-GB" sz="2200" noProof="0" dirty="0">
                <a:solidFill>
                  <a:srgbClr val="2B2C30"/>
                </a:solidFill>
                <a:ea typeface="Public Sans"/>
                <a:cs typeface="Public Sans"/>
              </a:rPr>
              <a:t>Example a car charger could look at the readings from the digital meter and set its charging current to ensure all produced solar energy is put into the car.</a:t>
            </a:r>
          </a:p>
        </p:txBody>
      </p:sp>
    </p:spTree>
    <p:extLst>
      <p:ext uri="{BB962C8B-B14F-4D97-AF65-F5344CB8AC3E}">
        <p14:creationId xmlns:p14="http://schemas.microsoft.com/office/powerpoint/2010/main" val="3087302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8A6E-C418-E0D7-2BD2-BF687E7763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90A317-B9D1-E84D-3506-F92E718697A4}"/>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Local Control with external measurements</a:t>
            </a:r>
          </a:p>
        </p:txBody>
      </p:sp>
      <p:sp>
        <p:nvSpPr>
          <p:cNvPr id="4" name="TextBox 3">
            <a:extLst>
              <a:ext uri="{FF2B5EF4-FFF2-40B4-BE49-F238E27FC236}">
                <a16:creationId xmlns:a16="http://schemas.microsoft.com/office/drawing/2014/main" id="{1B3B721F-7807-5D42-135A-E22E91B1B7E0}"/>
              </a:ext>
            </a:extLst>
          </p:cNvPr>
          <p:cNvSpPr txBox="1"/>
          <p:nvPr/>
        </p:nvSpPr>
        <p:spPr>
          <a:xfrm>
            <a:off x="463723" y="2367171"/>
            <a:ext cx="11264552" cy="3139321"/>
          </a:xfrm>
          <a:prstGeom prst="rect">
            <a:avLst/>
          </a:prstGeom>
          <a:noFill/>
        </p:spPr>
        <p:txBody>
          <a:bodyPr wrap="square" rtlCol="0">
            <a:spAutoFit/>
          </a:bodyPr>
          <a:lstStyle/>
          <a:p>
            <a:pPr marL="457200" indent="-457200" latinLnBrk="0">
              <a:buChar char="•"/>
            </a:pPr>
            <a:r>
              <a:rPr lang="en-GB" sz="2200" noProof="0" dirty="0">
                <a:solidFill>
                  <a:srgbClr val="2B2C30"/>
                </a:solidFill>
                <a:ea typeface="Public Sans"/>
                <a:cs typeface="Public Sans"/>
              </a:rPr>
              <a:t>Local Control on the device itself</a:t>
            </a:r>
          </a:p>
          <a:p>
            <a:pPr marL="457200" indent="-457200" latinLnBrk="0">
              <a:buChar char="•"/>
            </a:pPr>
            <a:r>
              <a:rPr lang="en-GB" sz="2200" noProof="0" dirty="0">
                <a:solidFill>
                  <a:srgbClr val="2B2C30"/>
                </a:solidFill>
                <a:ea typeface="Public Sans"/>
                <a:cs typeface="Public Sans"/>
              </a:rPr>
              <a:t>Measurements through other devices</a:t>
            </a:r>
          </a:p>
          <a:p>
            <a:pPr marL="914400" lvl="1" indent="-457200" latinLnBrk="0">
              <a:buChar char="•"/>
            </a:pPr>
            <a:r>
              <a:rPr lang="en-GB" sz="2200" noProof="0" dirty="0">
                <a:solidFill>
                  <a:srgbClr val="2B2C30"/>
                </a:solidFill>
                <a:ea typeface="Public Sans"/>
                <a:cs typeface="Public Sans"/>
              </a:rPr>
              <a:t>E.g.: Digital meter, PV Invertors</a:t>
            </a:r>
          </a:p>
          <a:p>
            <a:pPr marL="457200" indent="-457200" latinLnBrk="0">
              <a:buChar char="•"/>
            </a:pPr>
            <a:endParaRPr lang="en-GB" sz="2200" noProof="0" dirty="0">
              <a:solidFill>
                <a:srgbClr val="2B2C30"/>
              </a:solidFill>
              <a:ea typeface="Public Sans"/>
              <a:cs typeface="Public Sans"/>
            </a:endParaRPr>
          </a:p>
          <a:p>
            <a:pPr marL="457200" indent="-457200" latinLnBrk="0">
              <a:buChar char="•"/>
            </a:pPr>
            <a:r>
              <a:rPr lang="en-GB" sz="2200" noProof="0" dirty="0">
                <a:solidFill>
                  <a:srgbClr val="2B2C30"/>
                </a:solidFill>
                <a:ea typeface="Public Sans"/>
                <a:cs typeface="Public Sans"/>
              </a:rPr>
              <a:t>Example a car charger could look at the readings from the digital meter and set its charging current to ensure all produced solar energy is put into the car.</a:t>
            </a:r>
          </a:p>
          <a:p>
            <a:pPr marL="457200" indent="-457200" latinLnBrk="0">
              <a:buChar char="•"/>
            </a:pPr>
            <a:endParaRPr lang="en-GB" sz="2200" noProof="0" dirty="0">
              <a:solidFill>
                <a:srgbClr val="2B2C30"/>
              </a:solidFill>
              <a:ea typeface="Public Sans"/>
              <a:cs typeface="Public Sans"/>
            </a:endParaRPr>
          </a:p>
          <a:p>
            <a:pPr marL="457200" indent="-457200" latinLnBrk="0">
              <a:buChar char="•"/>
            </a:pPr>
            <a:r>
              <a:rPr lang="en-GB" sz="2200" noProof="0" dirty="0">
                <a:solidFill>
                  <a:srgbClr val="2B2C30"/>
                </a:solidFill>
                <a:ea typeface="Public Sans"/>
                <a:cs typeface="Public Sans"/>
              </a:rPr>
              <a:t>Works very well for 1 device</a:t>
            </a:r>
          </a:p>
          <a:p>
            <a:pPr marL="457200" indent="-457200" latinLnBrk="0">
              <a:buChar char="•"/>
            </a:pPr>
            <a:r>
              <a:rPr lang="en-GB" sz="2200" noProof="0" dirty="0">
                <a:solidFill>
                  <a:srgbClr val="2B2C30"/>
                </a:solidFill>
                <a:ea typeface="Public Sans"/>
                <a:cs typeface="Public Sans"/>
              </a:rPr>
              <a:t>Tricky for multiple devices.</a:t>
            </a:r>
          </a:p>
        </p:txBody>
      </p:sp>
    </p:spTree>
    <p:extLst>
      <p:ext uri="{BB962C8B-B14F-4D97-AF65-F5344CB8AC3E}">
        <p14:creationId xmlns:p14="http://schemas.microsoft.com/office/powerpoint/2010/main" val="1693162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7CF8-C08E-7B71-E217-68F5970378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3D1280-6190-DD3A-75C2-863ADC96816C}"/>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noProof="0" dirty="0">
                <a:solidFill>
                  <a:schemeClr val="bg1"/>
                </a:solidFill>
                <a:latin typeface="+mj-lt"/>
                <a:ea typeface="Public Sans"/>
                <a:cs typeface="Public Sans"/>
                <a:sym typeface="Public Sans"/>
              </a:rPr>
              <a:t>Local Control with external measurements</a:t>
            </a:r>
          </a:p>
        </p:txBody>
      </p:sp>
      <p:sp>
        <p:nvSpPr>
          <p:cNvPr id="2" name="Isosceles Triangle 1">
            <a:extLst>
              <a:ext uri="{FF2B5EF4-FFF2-40B4-BE49-F238E27FC236}">
                <a16:creationId xmlns:a16="http://schemas.microsoft.com/office/drawing/2014/main" id="{1AEA1442-0509-56F7-7578-04316DD44845}"/>
              </a:ext>
            </a:extLst>
          </p:cNvPr>
          <p:cNvSpPr/>
          <p:nvPr/>
        </p:nvSpPr>
        <p:spPr>
          <a:xfrm>
            <a:off x="1935126" y="4859079"/>
            <a:ext cx="978195" cy="956930"/>
          </a:xfrm>
          <a:prstGeom prst="triangl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800" noProof="0" dirty="0">
              <a:solidFill>
                <a:srgbClr val="1A1941"/>
              </a:solidFill>
              <a:latin typeface="+mj-lt"/>
            </a:endParaRPr>
          </a:p>
        </p:txBody>
      </p:sp>
      <p:cxnSp>
        <p:nvCxnSpPr>
          <p:cNvPr id="6" name="Straight Connector 5">
            <a:extLst>
              <a:ext uri="{FF2B5EF4-FFF2-40B4-BE49-F238E27FC236}">
                <a16:creationId xmlns:a16="http://schemas.microsoft.com/office/drawing/2014/main" id="{E8783968-B019-6FB5-B856-0FD7D5AC1BC6}"/>
              </a:ext>
            </a:extLst>
          </p:cNvPr>
          <p:cNvCxnSpPr/>
          <p:nvPr/>
        </p:nvCxnSpPr>
        <p:spPr>
          <a:xfrm>
            <a:off x="1137685" y="4859079"/>
            <a:ext cx="2690037"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Graphic 7" descr="Man with solid fill">
            <a:extLst>
              <a:ext uri="{FF2B5EF4-FFF2-40B4-BE49-F238E27FC236}">
                <a16:creationId xmlns:a16="http://schemas.microsoft.com/office/drawing/2014/main" id="{A7EBCC2B-44DC-8A6F-12FC-AE5190E13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67023" y="3896834"/>
            <a:ext cx="914400" cy="914400"/>
          </a:xfrm>
          <a:prstGeom prst="rect">
            <a:avLst/>
          </a:prstGeom>
        </p:spPr>
      </p:pic>
      <p:sp>
        <p:nvSpPr>
          <p:cNvPr id="9" name="Isosceles Triangle 8">
            <a:extLst>
              <a:ext uri="{FF2B5EF4-FFF2-40B4-BE49-F238E27FC236}">
                <a16:creationId xmlns:a16="http://schemas.microsoft.com/office/drawing/2014/main" id="{8F52D630-FCF9-F499-9ED2-2E42200B5EB0}"/>
              </a:ext>
            </a:extLst>
          </p:cNvPr>
          <p:cNvSpPr/>
          <p:nvPr/>
        </p:nvSpPr>
        <p:spPr>
          <a:xfrm>
            <a:off x="7588103" y="4981355"/>
            <a:ext cx="978195" cy="956930"/>
          </a:xfrm>
          <a:prstGeom prst="triangl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800" noProof="0" dirty="0">
              <a:solidFill>
                <a:srgbClr val="1A1941"/>
              </a:solidFill>
              <a:latin typeface="+mj-lt"/>
            </a:endParaRPr>
          </a:p>
        </p:txBody>
      </p:sp>
      <p:cxnSp>
        <p:nvCxnSpPr>
          <p:cNvPr id="10" name="Straight Connector 9">
            <a:extLst>
              <a:ext uri="{FF2B5EF4-FFF2-40B4-BE49-F238E27FC236}">
                <a16:creationId xmlns:a16="http://schemas.microsoft.com/office/drawing/2014/main" id="{59F96E16-CC72-9C81-C679-C68188781F92}"/>
              </a:ext>
            </a:extLst>
          </p:cNvPr>
          <p:cNvCxnSpPr/>
          <p:nvPr/>
        </p:nvCxnSpPr>
        <p:spPr>
          <a:xfrm>
            <a:off x="6790662" y="4981355"/>
            <a:ext cx="2690037" cy="0"/>
          </a:xfrm>
          <a:prstGeom prst="line">
            <a:avLst/>
          </a:prstGeom>
        </p:spPr>
        <p:style>
          <a:lnRef idx="1">
            <a:schemeClr val="accent2"/>
          </a:lnRef>
          <a:fillRef idx="0">
            <a:schemeClr val="accent2"/>
          </a:fillRef>
          <a:effectRef idx="0">
            <a:schemeClr val="accent2"/>
          </a:effectRef>
          <a:fontRef idx="minor">
            <a:schemeClr val="tx1"/>
          </a:fontRef>
        </p:style>
      </p:cxnSp>
      <p:pic>
        <p:nvPicPr>
          <p:cNvPr id="11" name="Graphic 10" descr="Man with solid fill">
            <a:extLst>
              <a:ext uri="{FF2B5EF4-FFF2-40B4-BE49-F238E27FC236}">
                <a16:creationId xmlns:a16="http://schemas.microsoft.com/office/drawing/2014/main" id="{53083EC7-5F5B-6670-CA4F-17BCB62384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64573" y="4066954"/>
            <a:ext cx="914400" cy="914400"/>
          </a:xfrm>
          <a:prstGeom prst="rect">
            <a:avLst/>
          </a:prstGeom>
        </p:spPr>
      </p:pic>
      <p:pic>
        <p:nvPicPr>
          <p:cNvPr id="12" name="Graphic 11" descr="Man with solid fill">
            <a:extLst>
              <a:ext uri="{FF2B5EF4-FFF2-40B4-BE49-F238E27FC236}">
                <a16:creationId xmlns:a16="http://schemas.microsoft.com/office/drawing/2014/main" id="{B1482CD6-CAE0-2B0A-E61D-E0CDEE6351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02503" y="4088220"/>
            <a:ext cx="914400" cy="914400"/>
          </a:xfrm>
          <a:prstGeom prst="rect">
            <a:avLst/>
          </a:prstGeom>
        </p:spPr>
      </p:pic>
      <p:cxnSp>
        <p:nvCxnSpPr>
          <p:cNvPr id="15" name="Straight Connector 14">
            <a:extLst>
              <a:ext uri="{FF2B5EF4-FFF2-40B4-BE49-F238E27FC236}">
                <a16:creationId xmlns:a16="http://schemas.microsoft.com/office/drawing/2014/main" id="{4BBD5C98-DBB0-4931-2A8B-BD010FB5F23B}"/>
              </a:ext>
            </a:extLst>
          </p:cNvPr>
          <p:cNvCxnSpPr>
            <a:cxnSpLocks/>
          </p:cNvCxnSpPr>
          <p:nvPr/>
        </p:nvCxnSpPr>
        <p:spPr>
          <a:xfrm>
            <a:off x="8078973" y="2955851"/>
            <a:ext cx="0" cy="1903228"/>
          </a:xfrm>
          <a:prstGeom prst="line">
            <a:avLst/>
          </a:prstGeom>
          <a:ln w="76200">
            <a:solidFill>
              <a:schemeClr val="tx1"/>
            </a:solidFill>
          </a:ln>
          <a:effectLst>
            <a:outerShdw blurRad="50800" dist="38100" algn="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4143116"/>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DAAD0C0E-8381-4339-AFDA-BCD4AB44F907}"/>
</file>

<file path=customXml/itemProps3.xml><?xml version="1.0" encoding="utf-8"?>
<ds:datastoreItem xmlns:ds="http://schemas.openxmlformats.org/officeDocument/2006/customXml" ds:itemID="{93CA0DD0-504F-4EB9-B60E-59D0E157F7B9}">
  <ds:schemaRefs>
    <ds:schemaRef ds:uri="http://schemas.microsoft.com/office/infopath/2007/PartnerControls"/>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75a85b04-3e87-4e6d-8e61-343b36998706"/>
    <ds:schemaRef ds:uri="577805d4-8e47-4788-b8ec-5b1290b6ebf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2199</Words>
  <Application>Microsoft Macintosh PowerPoint</Application>
  <PresentationFormat>Widescreen</PresentationFormat>
  <Paragraphs>151</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Public Sans</vt:lpstr>
      <vt:lpstr>Bebas</vt:lpstr>
      <vt:lpstr>Bebas Neue</vt:lpstr>
      <vt:lpstr>맑은 고딕</vt:lpstr>
      <vt:lpstr>Muli</vt: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Lorenz Van Damme</cp:lastModifiedBy>
  <cp:revision>3</cp:revision>
  <cp:lastPrinted>2025-12-01T08:16:44Z</cp:lastPrinted>
  <dcterms:created xsi:type="dcterms:W3CDTF">2019-04-06T05:20:47Z</dcterms:created>
  <dcterms:modified xsi:type="dcterms:W3CDTF">2026-05-20T06:26:12Z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