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0"/>
  </p:notesMasterIdLst>
  <p:handoutMasterIdLst>
    <p:handoutMasterId r:id="rId31"/>
  </p:handoutMasterIdLst>
  <p:sldIdLst>
    <p:sldId id="419" r:id="rId5"/>
    <p:sldId id="493" r:id="rId6"/>
    <p:sldId id="445" r:id="rId7"/>
    <p:sldId id="480" r:id="rId8"/>
    <p:sldId id="465" r:id="rId9"/>
    <p:sldId id="473" r:id="rId10"/>
    <p:sldId id="464" r:id="rId11"/>
    <p:sldId id="472" r:id="rId12"/>
    <p:sldId id="463" r:id="rId13"/>
    <p:sldId id="486" r:id="rId14"/>
    <p:sldId id="489" r:id="rId15"/>
    <p:sldId id="474" r:id="rId16"/>
    <p:sldId id="395" r:id="rId17"/>
    <p:sldId id="469" r:id="rId18"/>
    <p:sldId id="476" r:id="rId19"/>
    <p:sldId id="466" r:id="rId20"/>
    <p:sldId id="492" r:id="rId21"/>
    <p:sldId id="457" r:id="rId22"/>
    <p:sldId id="490" r:id="rId23"/>
    <p:sldId id="491" r:id="rId24"/>
    <p:sldId id="478" r:id="rId25"/>
    <p:sldId id="467" r:id="rId26"/>
    <p:sldId id="468" r:id="rId27"/>
    <p:sldId id="481" r:id="rId28"/>
    <p:sldId id="293" r:id="rId29"/>
  </p:sldIdLst>
  <p:sldSz cx="12192000" cy="6858000"/>
  <p:notesSz cx="6858000" cy="9144000"/>
  <p:embeddedFontLst>
    <p:embeddedFont>
      <p:font typeface="맑은 고딕" panose="020B0503020000020004" pitchFamily="34" charset="-127"/>
      <p:regular r:id="rId32"/>
      <p:bold r:id="rId33"/>
    </p:embeddedFont>
    <p:embeddedFont>
      <p:font typeface="Public Sans" panose="020B0604020202020204" pitchFamily="34" charset="0"/>
      <p:regular r:id="rId34"/>
      <p:bold r:id="rId35"/>
      <p:italic r:id="rId36"/>
      <p:boldItalic r:id="rId37"/>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8844C8-E68B-354C-A53E-27121C2E99A3}" v="12" dt="2026-05-20T07:25:21.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0822" autoAdjust="0"/>
  </p:normalViewPr>
  <p:slideViewPr>
    <p:cSldViewPr snapToGrid="0">
      <p:cViewPr varScale="1">
        <p:scale>
          <a:sx n="101" d="100"/>
          <a:sy n="101" d="100"/>
        </p:scale>
        <p:origin x="1584"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06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3.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4.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image" Target="../media/image9.png"/><Relationship Id="rId4"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image" Target="../media/image9.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E87001-FDA6-485A-ACEA-3A5BB33609B9}"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BE"/>
        </a:p>
      </dgm:t>
    </dgm:pt>
    <dgm:pt modelId="{F1D6746B-8D8E-4572-B8A0-278F8CD093B1}">
      <dgm:prSet phldrT="[Text]" phldr="0"/>
      <dgm:spPr/>
      <dgm:t>
        <a:bodyPr/>
        <a:lstStyle/>
        <a:p>
          <a:r>
            <a:rPr lang="en-GB" dirty="0"/>
            <a:t>Finance</a:t>
          </a:r>
        </a:p>
        <a:p>
          <a:r>
            <a:rPr lang="en-GB" dirty="0"/>
            <a:t>Enterprise Resource Planning</a:t>
          </a:r>
          <a:endParaRPr lang="en-BE" dirty="0"/>
        </a:p>
      </dgm:t>
    </dgm:pt>
    <dgm:pt modelId="{22D87660-B169-47B9-B15C-575C9D1AFBF3}" type="parTrans" cxnId="{4EDA7061-A818-41F8-8CB3-527970B6881C}">
      <dgm:prSet/>
      <dgm:spPr/>
      <dgm:t>
        <a:bodyPr/>
        <a:lstStyle/>
        <a:p>
          <a:endParaRPr lang="en-BE"/>
        </a:p>
      </dgm:t>
    </dgm:pt>
    <dgm:pt modelId="{FA0C5434-CFE8-4816-AED8-F759034ACA87}" type="sibTrans" cxnId="{4EDA7061-A818-41F8-8CB3-527970B6881C}">
      <dgm:prSet/>
      <dgm:spPr/>
      <dgm:t>
        <a:bodyPr/>
        <a:lstStyle/>
        <a:p>
          <a:endParaRPr lang="en-BE"/>
        </a:p>
      </dgm:t>
    </dgm:pt>
    <dgm:pt modelId="{E9EAD780-F853-43DF-A0CA-D9E1162E6AC3}">
      <dgm:prSet phldrT="[Text]" phldr="0"/>
      <dgm:spPr/>
      <dgm:t>
        <a:bodyPr/>
        <a:lstStyle/>
        <a:p>
          <a:r>
            <a:rPr lang="en-GB" dirty="0"/>
            <a:t>Asset</a:t>
          </a:r>
        </a:p>
        <a:p>
          <a:r>
            <a:rPr lang="en-GB" dirty="0"/>
            <a:t>Building Information Model</a:t>
          </a:r>
        </a:p>
        <a:p>
          <a:endParaRPr lang="en-BE" dirty="0"/>
        </a:p>
      </dgm:t>
    </dgm:pt>
    <dgm:pt modelId="{ADF954D5-6039-4313-9E99-D720432B1439}" type="parTrans" cxnId="{1CFC1595-604C-48CC-A7BB-14945A91CE16}">
      <dgm:prSet/>
      <dgm:spPr/>
      <dgm:t>
        <a:bodyPr/>
        <a:lstStyle/>
        <a:p>
          <a:endParaRPr lang="en-BE"/>
        </a:p>
      </dgm:t>
    </dgm:pt>
    <dgm:pt modelId="{A2EA7B42-B822-4DD2-8892-537852D68789}" type="sibTrans" cxnId="{1CFC1595-604C-48CC-A7BB-14945A91CE16}">
      <dgm:prSet/>
      <dgm:spPr/>
      <dgm:t>
        <a:bodyPr/>
        <a:lstStyle/>
        <a:p>
          <a:endParaRPr lang="en-BE"/>
        </a:p>
      </dgm:t>
    </dgm:pt>
    <dgm:pt modelId="{E01CBF83-9F7D-4321-9DAE-B5A0332F4473}">
      <dgm:prSet phldrT="[Text]" phldr="0"/>
      <dgm:spPr/>
      <dgm:t>
        <a:bodyPr/>
        <a:lstStyle/>
        <a:p>
          <a:r>
            <a:rPr lang="en-GB" dirty="0"/>
            <a:t>System</a:t>
          </a:r>
        </a:p>
        <a:p>
          <a:r>
            <a:rPr lang="en-GB" dirty="0"/>
            <a:t>Common Information Model, CGMES</a:t>
          </a:r>
          <a:endParaRPr lang="en-BE" dirty="0"/>
        </a:p>
      </dgm:t>
    </dgm:pt>
    <dgm:pt modelId="{1F64FFFC-8F39-41E7-8947-CC7AD2A66A8E}" type="parTrans" cxnId="{B42B4680-1475-4CCF-9F29-DA5CF8BAF221}">
      <dgm:prSet/>
      <dgm:spPr/>
      <dgm:t>
        <a:bodyPr/>
        <a:lstStyle/>
        <a:p>
          <a:endParaRPr lang="en-BE"/>
        </a:p>
      </dgm:t>
    </dgm:pt>
    <dgm:pt modelId="{5B64AAE3-4DEF-40D2-A194-3FB76B51CB62}" type="sibTrans" cxnId="{B42B4680-1475-4CCF-9F29-DA5CF8BAF221}">
      <dgm:prSet/>
      <dgm:spPr/>
      <dgm:t>
        <a:bodyPr/>
        <a:lstStyle/>
        <a:p>
          <a:endParaRPr lang="en-BE"/>
        </a:p>
      </dgm:t>
    </dgm:pt>
    <dgm:pt modelId="{A15C6CDA-7FA7-47CB-9863-8859BD8B6D0B}">
      <dgm:prSet phldrT="[Text]" phldr="0"/>
      <dgm:spPr/>
      <dgm:t>
        <a:bodyPr/>
        <a:lstStyle/>
        <a:p>
          <a:r>
            <a:rPr lang="en-GB" dirty="0"/>
            <a:t>Management</a:t>
          </a:r>
        </a:p>
        <a:p>
          <a:r>
            <a:rPr lang="en-GB" dirty="0"/>
            <a:t>System of Systems</a:t>
          </a:r>
          <a:endParaRPr lang="en-BE" dirty="0"/>
        </a:p>
      </dgm:t>
    </dgm:pt>
    <dgm:pt modelId="{9E173B11-A864-4356-9663-0C44F025E73A}" type="parTrans" cxnId="{CF3BDB91-6C6D-46FD-A092-13BA07B94879}">
      <dgm:prSet/>
      <dgm:spPr/>
      <dgm:t>
        <a:bodyPr/>
        <a:lstStyle/>
        <a:p>
          <a:endParaRPr lang="en-BE"/>
        </a:p>
      </dgm:t>
    </dgm:pt>
    <dgm:pt modelId="{D6CFB607-8BF7-4292-8B34-B18E40FEAAFE}" type="sibTrans" cxnId="{CF3BDB91-6C6D-46FD-A092-13BA07B94879}">
      <dgm:prSet/>
      <dgm:spPr/>
      <dgm:t>
        <a:bodyPr/>
        <a:lstStyle/>
        <a:p>
          <a:endParaRPr lang="en-BE"/>
        </a:p>
      </dgm:t>
    </dgm:pt>
    <dgm:pt modelId="{A0709B47-A877-4F98-82E2-0CC0A7146B4F}" type="pres">
      <dgm:prSet presAssocID="{57E87001-FDA6-485A-ACEA-3A5BB33609B9}" presName="Name0" presStyleCnt="0">
        <dgm:presLayoutVars>
          <dgm:dir/>
          <dgm:resizeHandles val="exact"/>
        </dgm:presLayoutVars>
      </dgm:prSet>
      <dgm:spPr/>
    </dgm:pt>
    <dgm:pt modelId="{704C9C4D-C04F-4BF6-A351-2C3A76A25422}" type="pres">
      <dgm:prSet presAssocID="{57E87001-FDA6-485A-ACEA-3A5BB33609B9}" presName="fgShape" presStyleLbl="fgShp" presStyleIdx="0" presStyleCnt="1"/>
      <dgm:spPr/>
    </dgm:pt>
    <dgm:pt modelId="{C066634C-565E-4738-AE54-1B9B6D35C566}" type="pres">
      <dgm:prSet presAssocID="{57E87001-FDA6-485A-ACEA-3A5BB33609B9}" presName="linComp" presStyleCnt="0"/>
      <dgm:spPr/>
    </dgm:pt>
    <dgm:pt modelId="{04BAD965-81C5-47ED-A4A3-B565CC257D1B}" type="pres">
      <dgm:prSet presAssocID="{F1D6746B-8D8E-4572-B8A0-278F8CD093B1}" presName="compNode" presStyleCnt="0"/>
      <dgm:spPr/>
    </dgm:pt>
    <dgm:pt modelId="{ADE441C6-5275-4DAA-8BE1-35F609AA633F}" type="pres">
      <dgm:prSet presAssocID="{F1D6746B-8D8E-4572-B8A0-278F8CD093B1}" presName="bkgdShape" presStyleLbl="node1" presStyleIdx="0" presStyleCnt="4"/>
      <dgm:spPr/>
    </dgm:pt>
    <dgm:pt modelId="{516CB1D5-50B0-4488-9842-B9C62354176F}" type="pres">
      <dgm:prSet presAssocID="{F1D6746B-8D8E-4572-B8A0-278F8CD093B1}" presName="nodeTx" presStyleLbl="node1" presStyleIdx="0" presStyleCnt="4">
        <dgm:presLayoutVars>
          <dgm:bulletEnabled val="1"/>
        </dgm:presLayoutVars>
      </dgm:prSet>
      <dgm:spPr/>
    </dgm:pt>
    <dgm:pt modelId="{AC70CE35-9795-4BA6-9A4B-B08E933EC094}" type="pres">
      <dgm:prSet presAssocID="{F1D6746B-8D8E-4572-B8A0-278F8CD093B1}" presName="invisiNode" presStyleLbl="node1" presStyleIdx="0" presStyleCnt="4"/>
      <dgm:spPr/>
    </dgm:pt>
    <dgm:pt modelId="{F10BC965-C6E2-4B45-B648-FF1DEC91B4CE}" type="pres">
      <dgm:prSet presAssocID="{F1D6746B-8D8E-4572-B8A0-278F8CD093B1}" presName="imagNode" presStyleLbl="fgImgPlace1" presStyleIdx="0" presStyleCnt="4"/>
      <dgm:spPr>
        <a:blipFill>
          <a:blip xmlns:r="http://schemas.openxmlformats.org/officeDocument/2006/relationships" r:embed="rId1"/>
          <a:srcRect/>
          <a:stretch>
            <a:fillRect l="-18000" r="-18000"/>
          </a:stretch>
        </a:blipFill>
      </dgm:spPr>
    </dgm:pt>
    <dgm:pt modelId="{9928ADB6-26B1-4C29-9BD9-0D5E9F6C2BE4}" type="pres">
      <dgm:prSet presAssocID="{FA0C5434-CFE8-4816-AED8-F759034ACA87}" presName="sibTrans" presStyleLbl="sibTrans2D1" presStyleIdx="0" presStyleCnt="0"/>
      <dgm:spPr/>
    </dgm:pt>
    <dgm:pt modelId="{06433B42-E291-4988-BF62-F425A3F1837F}" type="pres">
      <dgm:prSet presAssocID="{E9EAD780-F853-43DF-A0CA-D9E1162E6AC3}" presName="compNode" presStyleCnt="0"/>
      <dgm:spPr/>
    </dgm:pt>
    <dgm:pt modelId="{C855DB30-57AC-431B-BD9B-9FE89352BBF7}" type="pres">
      <dgm:prSet presAssocID="{E9EAD780-F853-43DF-A0CA-D9E1162E6AC3}" presName="bkgdShape" presStyleLbl="node1" presStyleIdx="1" presStyleCnt="4"/>
      <dgm:spPr/>
    </dgm:pt>
    <dgm:pt modelId="{3C0DC217-6534-4DDE-9BBA-239E5B6D2829}" type="pres">
      <dgm:prSet presAssocID="{E9EAD780-F853-43DF-A0CA-D9E1162E6AC3}" presName="nodeTx" presStyleLbl="node1" presStyleIdx="1" presStyleCnt="4">
        <dgm:presLayoutVars>
          <dgm:bulletEnabled val="1"/>
        </dgm:presLayoutVars>
      </dgm:prSet>
      <dgm:spPr/>
    </dgm:pt>
    <dgm:pt modelId="{72DA5BC1-A6DF-4320-AA09-10352C64078B}" type="pres">
      <dgm:prSet presAssocID="{E9EAD780-F853-43DF-A0CA-D9E1162E6AC3}" presName="invisiNode" presStyleLbl="node1" presStyleIdx="1" presStyleCnt="4"/>
      <dgm:spPr/>
    </dgm:pt>
    <dgm:pt modelId="{A213414C-62F6-4A4F-B058-E1D1D8855919}" type="pres">
      <dgm:prSet presAssocID="{E9EAD780-F853-43DF-A0CA-D9E1162E6AC3}" presName="imagNode" presStyleLbl="fgImgPlace1" presStyleIdx="1" presStyleCnt="4"/>
      <dgm:spPr>
        <a:blipFill>
          <a:blip xmlns:r="http://schemas.openxmlformats.org/officeDocument/2006/relationships" r:embed="rId2"/>
          <a:srcRect/>
          <a:stretch>
            <a:fillRect l="-39000" r="-39000"/>
          </a:stretch>
        </a:blipFill>
      </dgm:spPr>
    </dgm:pt>
    <dgm:pt modelId="{66CC74CC-1154-43D2-A8E1-22408372A906}" type="pres">
      <dgm:prSet presAssocID="{A2EA7B42-B822-4DD2-8892-537852D68789}" presName="sibTrans" presStyleLbl="sibTrans2D1" presStyleIdx="0" presStyleCnt="0"/>
      <dgm:spPr/>
    </dgm:pt>
    <dgm:pt modelId="{76B5358F-7510-47DD-A47B-E2699403E244}" type="pres">
      <dgm:prSet presAssocID="{E01CBF83-9F7D-4321-9DAE-B5A0332F4473}" presName="compNode" presStyleCnt="0"/>
      <dgm:spPr/>
    </dgm:pt>
    <dgm:pt modelId="{638267DA-4897-4EDF-8375-287E4ECEF072}" type="pres">
      <dgm:prSet presAssocID="{E01CBF83-9F7D-4321-9DAE-B5A0332F4473}" presName="bkgdShape" presStyleLbl="node1" presStyleIdx="2" presStyleCnt="4"/>
      <dgm:spPr/>
    </dgm:pt>
    <dgm:pt modelId="{890AB6B3-07B7-48E1-A89F-1946E3A671B9}" type="pres">
      <dgm:prSet presAssocID="{E01CBF83-9F7D-4321-9DAE-B5A0332F4473}" presName="nodeTx" presStyleLbl="node1" presStyleIdx="2" presStyleCnt="4">
        <dgm:presLayoutVars>
          <dgm:bulletEnabled val="1"/>
        </dgm:presLayoutVars>
      </dgm:prSet>
      <dgm:spPr/>
    </dgm:pt>
    <dgm:pt modelId="{883AAD00-498B-452D-8D77-1E18BFE9C05E}" type="pres">
      <dgm:prSet presAssocID="{E01CBF83-9F7D-4321-9DAE-B5A0332F4473}" presName="invisiNode" presStyleLbl="node1" presStyleIdx="2" presStyleCnt="4"/>
      <dgm:spPr/>
    </dgm:pt>
    <dgm:pt modelId="{302D374C-9402-4E15-98BF-A44066D52E20}" type="pres">
      <dgm:prSet presAssocID="{E01CBF83-9F7D-4321-9DAE-B5A0332F4473}" presName="imagNode" presStyleLbl="fgImgPlace1" presStyleIdx="2" presStyleCnt="4"/>
      <dgm:spPr>
        <a:blipFill>
          <a:blip xmlns:r="http://schemas.openxmlformats.org/officeDocument/2006/relationships" r:embed="rId3"/>
          <a:srcRect/>
          <a:stretch>
            <a:fillRect l="-41000" r="-41000"/>
          </a:stretch>
        </a:blipFill>
      </dgm:spPr>
    </dgm:pt>
    <dgm:pt modelId="{67D73291-DE2C-4B4C-B5D4-9121CECF3CFA}" type="pres">
      <dgm:prSet presAssocID="{5B64AAE3-4DEF-40D2-A194-3FB76B51CB62}" presName="sibTrans" presStyleLbl="sibTrans2D1" presStyleIdx="0" presStyleCnt="0"/>
      <dgm:spPr/>
    </dgm:pt>
    <dgm:pt modelId="{B1EE2DCF-7585-4D94-99B4-09086CCDEF1D}" type="pres">
      <dgm:prSet presAssocID="{A15C6CDA-7FA7-47CB-9863-8859BD8B6D0B}" presName="compNode" presStyleCnt="0"/>
      <dgm:spPr/>
    </dgm:pt>
    <dgm:pt modelId="{EE3A583C-8EF3-473D-9A80-F78C3669944E}" type="pres">
      <dgm:prSet presAssocID="{A15C6CDA-7FA7-47CB-9863-8859BD8B6D0B}" presName="bkgdShape" presStyleLbl="node1" presStyleIdx="3" presStyleCnt="4"/>
      <dgm:spPr/>
    </dgm:pt>
    <dgm:pt modelId="{E71412D7-1607-4B10-81EC-9E5E84F106B0}" type="pres">
      <dgm:prSet presAssocID="{A15C6CDA-7FA7-47CB-9863-8859BD8B6D0B}" presName="nodeTx" presStyleLbl="node1" presStyleIdx="3" presStyleCnt="4">
        <dgm:presLayoutVars>
          <dgm:bulletEnabled val="1"/>
        </dgm:presLayoutVars>
      </dgm:prSet>
      <dgm:spPr/>
    </dgm:pt>
    <dgm:pt modelId="{FAA79152-DECE-4E65-A9DD-BF6930C637E0}" type="pres">
      <dgm:prSet presAssocID="{A15C6CDA-7FA7-47CB-9863-8859BD8B6D0B}" presName="invisiNode" presStyleLbl="node1" presStyleIdx="3" presStyleCnt="4"/>
      <dgm:spPr/>
    </dgm:pt>
    <dgm:pt modelId="{093F420D-8D62-4B49-A4C4-1962B7348C22}" type="pres">
      <dgm:prSet presAssocID="{A15C6CDA-7FA7-47CB-9863-8859BD8B6D0B}" presName="imagNode" presStyleLbl="fgImgPlace1" presStyleIdx="3" presStyleCnt="4"/>
      <dgm:spPr>
        <a:blipFill>
          <a:blip xmlns:r="http://schemas.openxmlformats.org/officeDocument/2006/relationships" r:embed="rId4"/>
          <a:srcRect/>
          <a:stretch>
            <a:fillRect l="-2000" r="-2000"/>
          </a:stretch>
        </a:blipFill>
      </dgm:spPr>
    </dgm:pt>
  </dgm:ptLst>
  <dgm:cxnLst>
    <dgm:cxn modelId="{161E1E1E-A319-40A5-A189-94E4CF7619B5}" type="presOf" srcId="{E9EAD780-F853-43DF-A0CA-D9E1162E6AC3}" destId="{C855DB30-57AC-431B-BD9B-9FE89352BBF7}" srcOrd="0" destOrd="0" presId="urn:microsoft.com/office/officeart/2005/8/layout/hList7"/>
    <dgm:cxn modelId="{7EE89233-555C-4BB3-AED3-CC75DC222705}" type="presOf" srcId="{E9EAD780-F853-43DF-A0CA-D9E1162E6AC3}" destId="{3C0DC217-6534-4DDE-9BBA-239E5B6D2829}" srcOrd="1" destOrd="0" presId="urn:microsoft.com/office/officeart/2005/8/layout/hList7"/>
    <dgm:cxn modelId="{CBFF2B35-8E3B-4A6C-A280-D60A8BCF41B1}" type="presOf" srcId="{E01CBF83-9F7D-4321-9DAE-B5A0332F4473}" destId="{890AB6B3-07B7-48E1-A89F-1946E3A671B9}" srcOrd="1" destOrd="0" presId="urn:microsoft.com/office/officeart/2005/8/layout/hList7"/>
    <dgm:cxn modelId="{3D652936-CAB4-4317-9360-FB24015485A1}" type="presOf" srcId="{A2EA7B42-B822-4DD2-8892-537852D68789}" destId="{66CC74CC-1154-43D2-A8E1-22408372A906}" srcOrd="0" destOrd="0" presId="urn:microsoft.com/office/officeart/2005/8/layout/hList7"/>
    <dgm:cxn modelId="{3F440D3B-F685-4CFC-A357-9B1D3F8F92CD}" type="presOf" srcId="{F1D6746B-8D8E-4572-B8A0-278F8CD093B1}" destId="{516CB1D5-50B0-4488-9842-B9C62354176F}" srcOrd="1" destOrd="0" presId="urn:microsoft.com/office/officeart/2005/8/layout/hList7"/>
    <dgm:cxn modelId="{DFAF9657-5C0D-4F02-851A-EFF9F670465E}" type="presOf" srcId="{F1D6746B-8D8E-4572-B8A0-278F8CD093B1}" destId="{ADE441C6-5275-4DAA-8BE1-35F609AA633F}" srcOrd="0" destOrd="0" presId="urn:microsoft.com/office/officeart/2005/8/layout/hList7"/>
    <dgm:cxn modelId="{34893C5F-3CE6-4043-AAC2-4422E1FA4BA1}" type="presOf" srcId="{FA0C5434-CFE8-4816-AED8-F759034ACA87}" destId="{9928ADB6-26B1-4C29-9BD9-0D5E9F6C2BE4}" srcOrd="0" destOrd="0" presId="urn:microsoft.com/office/officeart/2005/8/layout/hList7"/>
    <dgm:cxn modelId="{4EDA7061-A818-41F8-8CB3-527970B6881C}" srcId="{57E87001-FDA6-485A-ACEA-3A5BB33609B9}" destId="{F1D6746B-8D8E-4572-B8A0-278F8CD093B1}" srcOrd="0" destOrd="0" parTransId="{22D87660-B169-47B9-B15C-575C9D1AFBF3}" sibTransId="{FA0C5434-CFE8-4816-AED8-F759034ACA87}"/>
    <dgm:cxn modelId="{75185465-4569-4EE4-8D96-3E73754CAB7C}" type="presOf" srcId="{57E87001-FDA6-485A-ACEA-3A5BB33609B9}" destId="{A0709B47-A877-4F98-82E2-0CC0A7146B4F}" srcOrd="0" destOrd="0" presId="urn:microsoft.com/office/officeart/2005/8/layout/hList7"/>
    <dgm:cxn modelId="{3F12F471-F467-4A7A-B34E-F86102883DC6}" type="presOf" srcId="{5B64AAE3-4DEF-40D2-A194-3FB76B51CB62}" destId="{67D73291-DE2C-4B4C-B5D4-9121CECF3CFA}" srcOrd="0" destOrd="0" presId="urn:microsoft.com/office/officeart/2005/8/layout/hList7"/>
    <dgm:cxn modelId="{B42B4680-1475-4CCF-9F29-DA5CF8BAF221}" srcId="{57E87001-FDA6-485A-ACEA-3A5BB33609B9}" destId="{E01CBF83-9F7D-4321-9DAE-B5A0332F4473}" srcOrd="2" destOrd="0" parTransId="{1F64FFFC-8F39-41E7-8947-CC7AD2A66A8E}" sibTransId="{5B64AAE3-4DEF-40D2-A194-3FB76B51CB62}"/>
    <dgm:cxn modelId="{07646984-032C-41F6-B477-8A2655AE0725}" type="presOf" srcId="{A15C6CDA-7FA7-47CB-9863-8859BD8B6D0B}" destId="{EE3A583C-8EF3-473D-9A80-F78C3669944E}" srcOrd="0" destOrd="0" presId="urn:microsoft.com/office/officeart/2005/8/layout/hList7"/>
    <dgm:cxn modelId="{CF3BDB91-6C6D-46FD-A092-13BA07B94879}" srcId="{57E87001-FDA6-485A-ACEA-3A5BB33609B9}" destId="{A15C6CDA-7FA7-47CB-9863-8859BD8B6D0B}" srcOrd="3" destOrd="0" parTransId="{9E173B11-A864-4356-9663-0C44F025E73A}" sibTransId="{D6CFB607-8BF7-4292-8B34-B18E40FEAAFE}"/>
    <dgm:cxn modelId="{336F7E93-BBB6-4C52-8A24-53B394EC661E}" type="presOf" srcId="{E01CBF83-9F7D-4321-9DAE-B5A0332F4473}" destId="{638267DA-4897-4EDF-8375-287E4ECEF072}" srcOrd="0" destOrd="0" presId="urn:microsoft.com/office/officeart/2005/8/layout/hList7"/>
    <dgm:cxn modelId="{1CFC1595-604C-48CC-A7BB-14945A91CE16}" srcId="{57E87001-FDA6-485A-ACEA-3A5BB33609B9}" destId="{E9EAD780-F853-43DF-A0CA-D9E1162E6AC3}" srcOrd="1" destOrd="0" parTransId="{ADF954D5-6039-4313-9E99-D720432B1439}" sibTransId="{A2EA7B42-B822-4DD2-8892-537852D68789}"/>
    <dgm:cxn modelId="{9EACA9C3-6C27-48EC-B4D3-D549EA3FB310}" type="presOf" srcId="{A15C6CDA-7FA7-47CB-9863-8859BD8B6D0B}" destId="{E71412D7-1607-4B10-81EC-9E5E84F106B0}" srcOrd="1" destOrd="0" presId="urn:microsoft.com/office/officeart/2005/8/layout/hList7"/>
    <dgm:cxn modelId="{9866771D-1AFA-4A20-A355-A5E85BC75F06}" type="presParOf" srcId="{A0709B47-A877-4F98-82E2-0CC0A7146B4F}" destId="{704C9C4D-C04F-4BF6-A351-2C3A76A25422}" srcOrd="0" destOrd="0" presId="urn:microsoft.com/office/officeart/2005/8/layout/hList7"/>
    <dgm:cxn modelId="{270ECCB3-59A8-448D-A8B1-41C7BB7E5C63}" type="presParOf" srcId="{A0709B47-A877-4F98-82E2-0CC0A7146B4F}" destId="{C066634C-565E-4738-AE54-1B9B6D35C566}" srcOrd="1" destOrd="0" presId="urn:microsoft.com/office/officeart/2005/8/layout/hList7"/>
    <dgm:cxn modelId="{9BFDDE88-08E1-4B26-ACCA-FB0452DB9814}" type="presParOf" srcId="{C066634C-565E-4738-AE54-1B9B6D35C566}" destId="{04BAD965-81C5-47ED-A4A3-B565CC257D1B}" srcOrd="0" destOrd="0" presId="urn:microsoft.com/office/officeart/2005/8/layout/hList7"/>
    <dgm:cxn modelId="{FFFDB2D4-E730-4500-9787-229AE49DF365}" type="presParOf" srcId="{04BAD965-81C5-47ED-A4A3-B565CC257D1B}" destId="{ADE441C6-5275-4DAA-8BE1-35F609AA633F}" srcOrd="0" destOrd="0" presId="urn:microsoft.com/office/officeart/2005/8/layout/hList7"/>
    <dgm:cxn modelId="{10640FFD-B665-4910-AA21-61C269CD75EE}" type="presParOf" srcId="{04BAD965-81C5-47ED-A4A3-B565CC257D1B}" destId="{516CB1D5-50B0-4488-9842-B9C62354176F}" srcOrd="1" destOrd="0" presId="urn:microsoft.com/office/officeart/2005/8/layout/hList7"/>
    <dgm:cxn modelId="{74640E08-7B19-4F89-8BD3-624D7F5C5E56}" type="presParOf" srcId="{04BAD965-81C5-47ED-A4A3-B565CC257D1B}" destId="{AC70CE35-9795-4BA6-9A4B-B08E933EC094}" srcOrd="2" destOrd="0" presId="urn:microsoft.com/office/officeart/2005/8/layout/hList7"/>
    <dgm:cxn modelId="{27FDE927-7AC4-4C64-A65D-40FA6ED2489B}" type="presParOf" srcId="{04BAD965-81C5-47ED-A4A3-B565CC257D1B}" destId="{F10BC965-C6E2-4B45-B648-FF1DEC91B4CE}" srcOrd="3" destOrd="0" presId="urn:microsoft.com/office/officeart/2005/8/layout/hList7"/>
    <dgm:cxn modelId="{2B6791BE-DE45-4A73-AFE9-217930987977}" type="presParOf" srcId="{C066634C-565E-4738-AE54-1B9B6D35C566}" destId="{9928ADB6-26B1-4C29-9BD9-0D5E9F6C2BE4}" srcOrd="1" destOrd="0" presId="urn:microsoft.com/office/officeart/2005/8/layout/hList7"/>
    <dgm:cxn modelId="{2BB67EAE-0D46-44EE-9433-E264FE65C4EA}" type="presParOf" srcId="{C066634C-565E-4738-AE54-1B9B6D35C566}" destId="{06433B42-E291-4988-BF62-F425A3F1837F}" srcOrd="2" destOrd="0" presId="urn:microsoft.com/office/officeart/2005/8/layout/hList7"/>
    <dgm:cxn modelId="{2F214354-AEDD-49F6-AEF2-8D69BA735F46}" type="presParOf" srcId="{06433B42-E291-4988-BF62-F425A3F1837F}" destId="{C855DB30-57AC-431B-BD9B-9FE89352BBF7}" srcOrd="0" destOrd="0" presId="urn:microsoft.com/office/officeart/2005/8/layout/hList7"/>
    <dgm:cxn modelId="{A57FE437-D9FC-4A7E-BD50-213917E488A4}" type="presParOf" srcId="{06433B42-E291-4988-BF62-F425A3F1837F}" destId="{3C0DC217-6534-4DDE-9BBA-239E5B6D2829}" srcOrd="1" destOrd="0" presId="urn:microsoft.com/office/officeart/2005/8/layout/hList7"/>
    <dgm:cxn modelId="{415CA230-FC3C-4724-A031-152DB5F00F20}" type="presParOf" srcId="{06433B42-E291-4988-BF62-F425A3F1837F}" destId="{72DA5BC1-A6DF-4320-AA09-10352C64078B}" srcOrd="2" destOrd="0" presId="urn:microsoft.com/office/officeart/2005/8/layout/hList7"/>
    <dgm:cxn modelId="{06DD939A-2427-47EB-96CD-84362114A40D}" type="presParOf" srcId="{06433B42-E291-4988-BF62-F425A3F1837F}" destId="{A213414C-62F6-4A4F-B058-E1D1D8855919}" srcOrd="3" destOrd="0" presId="urn:microsoft.com/office/officeart/2005/8/layout/hList7"/>
    <dgm:cxn modelId="{5B108A5D-80DC-4BC8-8FE6-28F1E4DBD209}" type="presParOf" srcId="{C066634C-565E-4738-AE54-1B9B6D35C566}" destId="{66CC74CC-1154-43D2-A8E1-22408372A906}" srcOrd="3" destOrd="0" presId="urn:microsoft.com/office/officeart/2005/8/layout/hList7"/>
    <dgm:cxn modelId="{54081A41-5372-4CDC-BB1E-FCD884A762A1}" type="presParOf" srcId="{C066634C-565E-4738-AE54-1B9B6D35C566}" destId="{76B5358F-7510-47DD-A47B-E2699403E244}" srcOrd="4" destOrd="0" presId="urn:microsoft.com/office/officeart/2005/8/layout/hList7"/>
    <dgm:cxn modelId="{1A173CCA-3BC5-44EA-9C30-52FD19158AE5}" type="presParOf" srcId="{76B5358F-7510-47DD-A47B-E2699403E244}" destId="{638267DA-4897-4EDF-8375-287E4ECEF072}" srcOrd="0" destOrd="0" presId="urn:microsoft.com/office/officeart/2005/8/layout/hList7"/>
    <dgm:cxn modelId="{E3EB20AC-F18E-483A-A87C-1843B4C809C1}" type="presParOf" srcId="{76B5358F-7510-47DD-A47B-E2699403E244}" destId="{890AB6B3-07B7-48E1-A89F-1946E3A671B9}" srcOrd="1" destOrd="0" presId="urn:microsoft.com/office/officeart/2005/8/layout/hList7"/>
    <dgm:cxn modelId="{BFF37B6B-DA85-4262-ADD0-B0A85938B478}" type="presParOf" srcId="{76B5358F-7510-47DD-A47B-E2699403E244}" destId="{883AAD00-498B-452D-8D77-1E18BFE9C05E}" srcOrd="2" destOrd="0" presId="urn:microsoft.com/office/officeart/2005/8/layout/hList7"/>
    <dgm:cxn modelId="{75B286B1-C733-45EC-8732-51DEF13A0038}" type="presParOf" srcId="{76B5358F-7510-47DD-A47B-E2699403E244}" destId="{302D374C-9402-4E15-98BF-A44066D52E20}" srcOrd="3" destOrd="0" presId="urn:microsoft.com/office/officeart/2005/8/layout/hList7"/>
    <dgm:cxn modelId="{6DE152DE-34E3-46B7-9C43-10D3F6A62B0E}" type="presParOf" srcId="{C066634C-565E-4738-AE54-1B9B6D35C566}" destId="{67D73291-DE2C-4B4C-B5D4-9121CECF3CFA}" srcOrd="5" destOrd="0" presId="urn:microsoft.com/office/officeart/2005/8/layout/hList7"/>
    <dgm:cxn modelId="{134400C8-93B1-4CF3-8058-3C03AAF51198}" type="presParOf" srcId="{C066634C-565E-4738-AE54-1B9B6D35C566}" destId="{B1EE2DCF-7585-4D94-99B4-09086CCDEF1D}" srcOrd="6" destOrd="0" presId="urn:microsoft.com/office/officeart/2005/8/layout/hList7"/>
    <dgm:cxn modelId="{48C4E6E9-E988-455A-917C-0B2EAA38D885}" type="presParOf" srcId="{B1EE2DCF-7585-4D94-99B4-09086CCDEF1D}" destId="{EE3A583C-8EF3-473D-9A80-F78C3669944E}" srcOrd="0" destOrd="0" presId="urn:microsoft.com/office/officeart/2005/8/layout/hList7"/>
    <dgm:cxn modelId="{86DEF16D-5ADC-411F-B017-C926D8331379}" type="presParOf" srcId="{B1EE2DCF-7585-4D94-99B4-09086CCDEF1D}" destId="{E71412D7-1607-4B10-81EC-9E5E84F106B0}" srcOrd="1" destOrd="0" presId="urn:microsoft.com/office/officeart/2005/8/layout/hList7"/>
    <dgm:cxn modelId="{76D0F754-AEA7-4D23-9E62-9A9D290EF953}" type="presParOf" srcId="{B1EE2DCF-7585-4D94-99B4-09086CCDEF1D}" destId="{FAA79152-DECE-4E65-A9DD-BF6930C637E0}" srcOrd="2" destOrd="0" presId="urn:microsoft.com/office/officeart/2005/8/layout/hList7"/>
    <dgm:cxn modelId="{18AD86F7-4BB7-4EFC-B308-59EDF8B52F85}" type="presParOf" srcId="{B1EE2DCF-7585-4D94-99B4-09086CCDEF1D}" destId="{093F420D-8D62-4B49-A4C4-1962B7348C2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441C6-5275-4DAA-8BE1-35F609AA633F}">
      <dsp:nvSpPr>
        <dsp:cNvPr id="0" name=""/>
        <dsp:cNvSpPr/>
      </dsp:nvSpPr>
      <dsp:spPr>
        <a:xfrm>
          <a:off x="1666" y="0"/>
          <a:ext cx="1747247" cy="462268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t>Finance</a:t>
          </a:r>
        </a:p>
        <a:p>
          <a:pPr marL="0" lvl="0" indent="0" algn="ctr" defTabSz="844550">
            <a:lnSpc>
              <a:spcPct val="90000"/>
            </a:lnSpc>
            <a:spcBef>
              <a:spcPct val="0"/>
            </a:spcBef>
            <a:spcAft>
              <a:spcPct val="35000"/>
            </a:spcAft>
            <a:buNone/>
          </a:pPr>
          <a:r>
            <a:rPr lang="en-GB" sz="1900" kern="1200" dirty="0"/>
            <a:t>Enterprise Resource Planning</a:t>
          </a:r>
          <a:endParaRPr lang="en-BE" sz="1900" kern="1200" dirty="0"/>
        </a:p>
      </dsp:txBody>
      <dsp:txXfrm>
        <a:off x="1666" y="1849073"/>
        <a:ext cx="1747247" cy="1849073"/>
      </dsp:txXfrm>
    </dsp:sp>
    <dsp:sp modelId="{F10BC965-C6E2-4B45-B648-FF1DEC91B4CE}">
      <dsp:nvSpPr>
        <dsp:cNvPr id="0" name=""/>
        <dsp:cNvSpPr/>
      </dsp:nvSpPr>
      <dsp:spPr>
        <a:xfrm>
          <a:off x="105614" y="277361"/>
          <a:ext cx="1539353" cy="1539353"/>
        </a:xfrm>
        <a:prstGeom prst="ellipse">
          <a:avLst/>
        </a:prstGeom>
        <a:blipFill>
          <a:blip xmlns:r="http://schemas.openxmlformats.org/officeDocument/2006/relationships" r:embed="rId1"/>
          <a:srcRect/>
          <a:stretch>
            <a:fillRect l="-18000" r="-18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55DB30-57AC-431B-BD9B-9FE89352BBF7}">
      <dsp:nvSpPr>
        <dsp:cNvPr id="0" name=""/>
        <dsp:cNvSpPr/>
      </dsp:nvSpPr>
      <dsp:spPr>
        <a:xfrm>
          <a:off x="1801332" y="0"/>
          <a:ext cx="1747247" cy="462268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t>Asset</a:t>
          </a:r>
        </a:p>
        <a:p>
          <a:pPr marL="0" lvl="0" indent="0" algn="ctr" defTabSz="844550">
            <a:lnSpc>
              <a:spcPct val="90000"/>
            </a:lnSpc>
            <a:spcBef>
              <a:spcPct val="0"/>
            </a:spcBef>
            <a:spcAft>
              <a:spcPct val="35000"/>
            </a:spcAft>
            <a:buNone/>
          </a:pPr>
          <a:r>
            <a:rPr lang="en-GB" sz="1900" kern="1200" dirty="0"/>
            <a:t>Building Information Model</a:t>
          </a:r>
        </a:p>
        <a:p>
          <a:pPr marL="0" lvl="0" indent="0" algn="ctr" defTabSz="844550">
            <a:lnSpc>
              <a:spcPct val="90000"/>
            </a:lnSpc>
            <a:spcBef>
              <a:spcPct val="0"/>
            </a:spcBef>
            <a:spcAft>
              <a:spcPct val="35000"/>
            </a:spcAft>
            <a:buNone/>
          </a:pPr>
          <a:endParaRPr lang="en-BE" sz="1900" kern="1200" dirty="0"/>
        </a:p>
      </dsp:txBody>
      <dsp:txXfrm>
        <a:off x="1801332" y="1849073"/>
        <a:ext cx="1747247" cy="1849073"/>
      </dsp:txXfrm>
    </dsp:sp>
    <dsp:sp modelId="{A213414C-62F6-4A4F-B058-E1D1D8855919}">
      <dsp:nvSpPr>
        <dsp:cNvPr id="0" name=""/>
        <dsp:cNvSpPr/>
      </dsp:nvSpPr>
      <dsp:spPr>
        <a:xfrm>
          <a:off x="1905279" y="277361"/>
          <a:ext cx="1539353" cy="1539353"/>
        </a:xfrm>
        <a:prstGeom prst="ellipse">
          <a:avLst/>
        </a:prstGeom>
        <a:blipFill>
          <a:blip xmlns:r="http://schemas.openxmlformats.org/officeDocument/2006/relationships" r:embed="rId2"/>
          <a:srcRect/>
          <a:stretch>
            <a:fillRect l="-39000" r="-39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8267DA-4897-4EDF-8375-287E4ECEF072}">
      <dsp:nvSpPr>
        <dsp:cNvPr id="0" name=""/>
        <dsp:cNvSpPr/>
      </dsp:nvSpPr>
      <dsp:spPr>
        <a:xfrm>
          <a:off x="3600997" y="0"/>
          <a:ext cx="1747247" cy="462268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t>System</a:t>
          </a:r>
        </a:p>
        <a:p>
          <a:pPr marL="0" lvl="0" indent="0" algn="ctr" defTabSz="844550">
            <a:lnSpc>
              <a:spcPct val="90000"/>
            </a:lnSpc>
            <a:spcBef>
              <a:spcPct val="0"/>
            </a:spcBef>
            <a:spcAft>
              <a:spcPct val="35000"/>
            </a:spcAft>
            <a:buNone/>
          </a:pPr>
          <a:r>
            <a:rPr lang="en-GB" sz="1900" kern="1200" dirty="0"/>
            <a:t>Common Information Model, CGMES</a:t>
          </a:r>
          <a:endParaRPr lang="en-BE" sz="1900" kern="1200" dirty="0"/>
        </a:p>
      </dsp:txBody>
      <dsp:txXfrm>
        <a:off x="3600997" y="1849073"/>
        <a:ext cx="1747247" cy="1849073"/>
      </dsp:txXfrm>
    </dsp:sp>
    <dsp:sp modelId="{302D374C-9402-4E15-98BF-A44066D52E20}">
      <dsp:nvSpPr>
        <dsp:cNvPr id="0" name=""/>
        <dsp:cNvSpPr/>
      </dsp:nvSpPr>
      <dsp:spPr>
        <a:xfrm>
          <a:off x="3704944" y="277361"/>
          <a:ext cx="1539353" cy="1539353"/>
        </a:xfrm>
        <a:prstGeom prst="ellipse">
          <a:avLst/>
        </a:prstGeom>
        <a:blipFill>
          <a:blip xmlns:r="http://schemas.openxmlformats.org/officeDocument/2006/relationships" r:embed="rId3"/>
          <a:srcRect/>
          <a:stretch>
            <a:fillRect l="-41000" r="-4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3A583C-8EF3-473D-9A80-F78C3669944E}">
      <dsp:nvSpPr>
        <dsp:cNvPr id="0" name=""/>
        <dsp:cNvSpPr/>
      </dsp:nvSpPr>
      <dsp:spPr>
        <a:xfrm>
          <a:off x="5400663" y="0"/>
          <a:ext cx="1747247" cy="462268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t>Management</a:t>
          </a:r>
        </a:p>
        <a:p>
          <a:pPr marL="0" lvl="0" indent="0" algn="ctr" defTabSz="844550">
            <a:lnSpc>
              <a:spcPct val="90000"/>
            </a:lnSpc>
            <a:spcBef>
              <a:spcPct val="0"/>
            </a:spcBef>
            <a:spcAft>
              <a:spcPct val="35000"/>
            </a:spcAft>
            <a:buNone/>
          </a:pPr>
          <a:r>
            <a:rPr lang="en-GB" sz="1900" kern="1200" dirty="0"/>
            <a:t>System of Systems</a:t>
          </a:r>
          <a:endParaRPr lang="en-BE" sz="1900" kern="1200" dirty="0"/>
        </a:p>
      </dsp:txBody>
      <dsp:txXfrm>
        <a:off x="5400663" y="1849073"/>
        <a:ext cx="1747247" cy="1849073"/>
      </dsp:txXfrm>
    </dsp:sp>
    <dsp:sp modelId="{093F420D-8D62-4B49-A4C4-1962B7348C22}">
      <dsp:nvSpPr>
        <dsp:cNvPr id="0" name=""/>
        <dsp:cNvSpPr/>
      </dsp:nvSpPr>
      <dsp:spPr>
        <a:xfrm>
          <a:off x="5504610" y="277361"/>
          <a:ext cx="1539353" cy="1539353"/>
        </a:xfrm>
        <a:prstGeom prst="ellipse">
          <a:avLst/>
        </a:prstGeom>
        <a:blipFill>
          <a:blip xmlns:r="http://schemas.openxmlformats.org/officeDocument/2006/relationships" r:embed="rId4"/>
          <a:srcRect/>
          <a:stretch>
            <a:fillRect l="-2000" r="-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4C9C4D-C04F-4BF6-A351-2C3A76A25422}">
      <dsp:nvSpPr>
        <dsp:cNvPr id="0" name=""/>
        <dsp:cNvSpPr/>
      </dsp:nvSpPr>
      <dsp:spPr>
        <a:xfrm>
          <a:off x="285983" y="3698147"/>
          <a:ext cx="6577611" cy="693402"/>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2026. 5. 20.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I’d like to talk about </a:t>
            </a:r>
            <a:r>
              <a:rPr lang="en-GB" b="1" dirty="0"/>
              <a:t>what a digital twin of the power grid really is</a:t>
            </a:r>
            <a:r>
              <a:rPr lang="en-GB" dirty="0"/>
              <a:t>, and then go one step further: how we can build a </a:t>
            </a:r>
            <a:r>
              <a:rPr lang="en-GB" b="1" dirty="0"/>
              <a:t>federated digital twin of the EU power system</a:t>
            </a:r>
            <a:r>
              <a:rPr lang="en-GB" dirty="0"/>
              <a:t>, moving from concept to reality.</a:t>
            </a:r>
          </a:p>
          <a:p>
            <a:endParaRPr lang="en-GB" dirty="0"/>
          </a:p>
          <a:p>
            <a:r>
              <a:rPr lang="en-GB" dirty="0"/>
              <a:t>In smart grids we often talk about the three Ds: </a:t>
            </a:r>
            <a:r>
              <a:rPr lang="en-GB" b="1" dirty="0"/>
              <a:t>decarbonisation, decentralisation and digitalisation</a:t>
            </a:r>
            <a:r>
              <a:rPr lang="en-GB" dirty="0"/>
              <a:t> – and increasingly a fourth D, </a:t>
            </a:r>
            <a:r>
              <a:rPr lang="en-GB" b="1" dirty="0"/>
              <a:t>democratisation</a:t>
            </a:r>
            <a:r>
              <a:rPr lang="en-GB" dirty="0"/>
              <a:t>, because active consumers and prosumers at the grid edge are changing how the system behaves.</a:t>
            </a:r>
          </a:p>
          <a:p>
            <a:endParaRPr lang="en-GB" dirty="0"/>
          </a:p>
          <a:p>
            <a:r>
              <a:rPr lang="en-GB" dirty="0"/>
              <a:t>The focus of my talk is the third D, </a:t>
            </a:r>
            <a:r>
              <a:rPr lang="en-GB" b="1" dirty="0"/>
              <a:t>digitalisation</a:t>
            </a:r>
            <a:r>
              <a:rPr lang="en-GB" dirty="0"/>
              <a:t>. We’ll look at how digital twins can help us operate and plan a highly decarbonised, deeply interconnected European power system, and why a </a:t>
            </a:r>
            <a:r>
              <a:rPr lang="en-GB" b="1" dirty="0"/>
              <a:t>federated approach across countries, TSOs, DSOs and market actors</a:t>
            </a:r>
            <a:r>
              <a:rPr lang="en-GB" dirty="0"/>
              <a:t> is essential for making this work in practice.</a:t>
            </a:r>
          </a:p>
          <a:p>
            <a:endParaRPr lang="en-GB" dirty="0"/>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759471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imagine a control room in 2030.</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Operators have a digital twin that performs </a:t>
            </a:r>
            <a:r>
              <a:rPr lang="en-US" sz="1200" b="1" kern="1200" dirty="0">
                <a:solidFill>
                  <a:schemeClr val="tx1"/>
                </a:solidFill>
                <a:effectLst/>
                <a:latin typeface="+mn-lt"/>
                <a:ea typeface="+mn-ea"/>
                <a:cs typeface="+mn-cs"/>
              </a:rPr>
              <a:t>multi-timescale analysis</a:t>
            </a:r>
            <a:r>
              <a:rPr lang="en-US" sz="1200" kern="1200" dirty="0">
                <a:solidFill>
                  <a:schemeClr val="tx1"/>
                </a:solidFill>
                <a:effectLst/>
                <a:latin typeface="+mn-lt"/>
                <a:ea typeface="+mn-ea"/>
                <a:cs typeface="+mn-cs"/>
              </a:rPr>
              <a:t>, from minutes to years. It combines </a:t>
            </a:r>
            <a:r>
              <a:rPr lang="en-US" sz="1200" b="1" kern="1200" dirty="0">
                <a:solidFill>
                  <a:schemeClr val="tx1"/>
                </a:solidFill>
                <a:effectLst/>
                <a:latin typeface="+mn-lt"/>
                <a:ea typeface="+mn-ea"/>
                <a:cs typeface="+mn-cs"/>
              </a:rPr>
              <a:t>physics-based simulations</a:t>
            </a:r>
            <a:r>
              <a:rPr lang="en-US" sz="1200" kern="1200" dirty="0">
                <a:solidFill>
                  <a:schemeClr val="tx1"/>
                </a:solidFill>
                <a:effectLst/>
                <a:latin typeface="+mn-lt"/>
                <a:ea typeface="+mn-ea"/>
                <a:cs typeface="+mn-cs"/>
              </a:rPr>
              <a:t> with </a:t>
            </a:r>
            <a:r>
              <a:rPr lang="en-US" sz="1200" b="1" kern="1200" dirty="0">
                <a:solidFill>
                  <a:schemeClr val="tx1"/>
                </a:solidFill>
                <a:effectLst/>
                <a:latin typeface="+mn-lt"/>
                <a:ea typeface="+mn-ea"/>
                <a:cs typeface="+mn-cs"/>
              </a:rPr>
              <a:t>machine-learning models</a:t>
            </a:r>
            <a:r>
              <a:rPr lang="en-US" sz="1200" kern="1200" dirty="0">
                <a:solidFill>
                  <a:schemeClr val="tx1"/>
                </a:solidFill>
                <a:effectLst/>
                <a:latin typeface="+mn-lt"/>
                <a:ea typeface="+mn-ea"/>
                <a:cs typeface="+mn-cs"/>
              </a:rPr>
              <a:t>, runs predictive and prescriptive analytics, and lets operators test “what-if” scenarios before committing to actions.</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Behind this are </a:t>
            </a:r>
            <a:r>
              <a:rPr lang="en-US" sz="1200" b="1" kern="1200" dirty="0">
                <a:solidFill>
                  <a:schemeClr val="tx1"/>
                </a:solidFill>
                <a:effectLst/>
                <a:latin typeface="+mn-lt"/>
                <a:ea typeface="+mn-ea"/>
                <a:cs typeface="+mn-cs"/>
              </a:rPr>
              <a:t>modular, extensible platforms</a:t>
            </a:r>
            <a:r>
              <a:rPr lang="en-US" sz="1200" kern="1200" dirty="0">
                <a:solidFill>
                  <a:schemeClr val="tx1"/>
                </a:solidFill>
                <a:effectLst/>
                <a:latin typeface="+mn-lt"/>
                <a:ea typeface="+mn-ea"/>
                <a:cs typeface="+mn-cs"/>
              </a:rPr>
              <a:t> with </a:t>
            </a:r>
            <a:r>
              <a:rPr lang="en-US" sz="1200" b="1" kern="1200" dirty="0">
                <a:solidFill>
                  <a:schemeClr val="tx1"/>
                </a:solidFill>
                <a:effectLst/>
                <a:latin typeface="+mn-lt"/>
                <a:ea typeface="+mn-ea"/>
                <a:cs typeface="+mn-cs"/>
              </a:rPr>
              <a:t>open APIs</a:t>
            </a:r>
            <a:r>
              <a:rPr lang="en-US" sz="1200" kern="1200" dirty="0">
                <a:solidFill>
                  <a:schemeClr val="tx1"/>
                </a:solidFill>
                <a:effectLst/>
                <a:latin typeface="+mn-lt"/>
                <a:ea typeface="+mn-ea"/>
                <a:cs typeface="+mn-cs"/>
              </a:rPr>
              <a:t> and built-in support for federation. They manage the </a:t>
            </a:r>
            <a:r>
              <a:rPr lang="en-US" sz="1200" b="1" kern="1200" dirty="0">
                <a:solidFill>
                  <a:schemeClr val="tx1"/>
                </a:solidFill>
                <a:effectLst/>
                <a:latin typeface="+mn-lt"/>
                <a:ea typeface="+mn-ea"/>
                <a:cs typeface="+mn-cs"/>
              </a:rPr>
              <a:t>lifecycle</a:t>
            </a:r>
            <a:r>
              <a:rPr lang="en-US" sz="1200" kern="1200" dirty="0">
                <a:solidFill>
                  <a:schemeClr val="tx1"/>
                </a:solidFill>
                <a:effectLst/>
                <a:latin typeface="+mn-lt"/>
                <a:ea typeface="+mn-ea"/>
                <a:cs typeface="+mn-cs"/>
              </a:rPr>
              <a:t> of models, data and configurations. That’s the type of environment sketched here.</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no longer science fiction. Many utilities already have pieces of this in place – the challenge is to turn islands of innovation into a consistent, interoperable whole.</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4178739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a:spcBef>
                <a:spcPts val="400"/>
              </a:spcBef>
              <a:spcAft>
                <a:spcPts val="100"/>
              </a:spcAft>
              <a:defRPr sz="1600" b="1">
                <a:solidFill>
                  <a:srgbClr val="003399"/>
                </a:solidFill>
              </a:defRPr>
            </a:pPr>
            <a:r>
              <a:rPr lang="en-GB" dirty="0"/>
              <a:t>1. Before the event – planning &amp; scheduling (Offline DTMs)</a:t>
            </a:r>
          </a:p>
          <a:p>
            <a:pPr lvl="1">
              <a:spcAft>
                <a:spcPts val="0"/>
              </a:spcAft>
              <a:defRPr sz="1100"/>
            </a:pPr>
            <a:r>
              <a:rPr lang="en-GB" dirty="0"/>
              <a:t>DT runs day-ahead and intraday scenarios and warns that the grid is fragile when Spain exports several GW with low inertia.</a:t>
            </a:r>
          </a:p>
          <a:p>
            <a:pPr>
              <a:spcBef>
                <a:spcPts val="400"/>
              </a:spcBef>
              <a:spcAft>
                <a:spcPts val="100"/>
              </a:spcAft>
              <a:defRPr sz="1600" b="1">
                <a:solidFill>
                  <a:srgbClr val="003399"/>
                </a:solidFill>
              </a:defRPr>
            </a:pPr>
            <a:r>
              <a:rPr lang="en-GB" dirty="0"/>
              <a:t>2. Minutes before – oscillation monitoring (Real‑time DTMs 1–2)</a:t>
            </a:r>
          </a:p>
          <a:p>
            <a:pPr lvl="1">
              <a:spcAft>
                <a:spcPts val="0"/>
              </a:spcAft>
              <a:defRPr sz="1100"/>
            </a:pPr>
            <a:r>
              <a:rPr lang="en-GB" dirty="0"/>
              <a:t>When the 0.63 Hz ‘wobble’ and later the 0.21 Hz swing appear, the DT turns PMU data into a clear alarm: ‘this is an inter‑area mode that is starting to grow’.</a:t>
            </a:r>
          </a:p>
          <a:p>
            <a:pPr>
              <a:spcBef>
                <a:spcPts val="400"/>
              </a:spcBef>
              <a:spcAft>
                <a:spcPts val="100"/>
              </a:spcAft>
              <a:defRPr sz="1600" b="1">
                <a:solidFill>
                  <a:srgbClr val="003399"/>
                </a:solidFill>
              </a:defRPr>
            </a:pPr>
            <a:r>
              <a:rPr lang="en-GB" dirty="0"/>
              <a:t>3. Seconds before – RES &amp; protection behaviour (Asset / RES models)</a:t>
            </a:r>
          </a:p>
          <a:p>
            <a:pPr lvl="1">
              <a:spcAft>
                <a:spcPts val="0"/>
              </a:spcAft>
              <a:defRPr sz="1100"/>
            </a:pPr>
            <a:r>
              <a:rPr lang="en-GB" dirty="0"/>
              <a:t>The DT shows which PV and wind plants are likely to trip on over‑voltage or abnormal conditions and how much reactive power and inertia will be lost if they do.</a:t>
            </a:r>
          </a:p>
          <a:p>
            <a:pPr>
              <a:spcBef>
                <a:spcPts val="400"/>
              </a:spcBef>
              <a:spcAft>
                <a:spcPts val="100"/>
              </a:spcAft>
              <a:defRPr sz="1600" b="1">
                <a:solidFill>
                  <a:srgbClr val="003399"/>
                </a:solidFill>
              </a:defRPr>
            </a:pPr>
            <a:r>
              <a:rPr lang="en-GB" dirty="0"/>
              <a:t>4. After / during – damage limitation &amp; learning (Automation &amp; self‑adaptation)</a:t>
            </a:r>
          </a:p>
          <a:p>
            <a:pPr lvl="1">
              <a:spcAft>
                <a:spcPts val="0"/>
              </a:spcAft>
              <a:defRPr sz="1100"/>
            </a:pPr>
            <a:r>
              <a:rPr lang="en-GB" dirty="0"/>
              <a:t>Once the collapse starts, the DT supports controlled islanding and smarter load shedding, and later it is used to replay the event and improve procedures.</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3333098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9F663-B25F-9949-D064-5CBDDEB81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2DAA0-C844-A391-823C-85F17425FE77}"/>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E5CBFF67-E88E-73D4-4E57-944D01D3EC3D}"/>
              </a:ext>
            </a:extLst>
          </p:cNvPr>
          <p:cNvSpPr>
            <a:spLocks noGrp="1"/>
          </p:cNvSpPr>
          <p:nvPr>
            <p:ph type="body" idx="1"/>
          </p:nvPr>
        </p:nvSpPr>
        <p:spPr/>
        <p:txBody>
          <a:bodyPr/>
          <a:lstStyle/>
          <a:p>
            <a:r>
              <a:rPr lang="et-EE" dirty="0"/>
              <a:t>The pan-European transmission system is a </a:t>
            </a:r>
            <a:r>
              <a:rPr lang="et-EE" b="1" dirty="0"/>
              <a:t>Cyber-Physical System</a:t>
            </a:r>
            <a:r>
              <a:rPr lang="et-EE" dirty="0"/>
              <a:t> already framed by IEC protocols: 60870-5-101/-104 and now IEC 61850.</a:t>
            </a:r>
          </a:p>
          <a:p>
            <a:r>
              <a:rPr lang="et-EE" dirty="0"/>
              <a:t>TSOs/DSOs operate </a:t>
            </a:r>
            <a:r>
              <a:rPr lang="et-EE" b="1" dirty="0"/>
              <a:t>multi-vendor, heterogeneous OT/IT stacks</a:t>
            </a:r>
            <a:r>
              <a:rPr lang="et-EE" dirty="0"/>
              <a:t> – SCADA, PMUs, IEDs, GIS, EMS/DMS, customer portals.</a:t>
            </a:r>
          </a:p>
          <a:p>
            <a:r>
              <a:rPr lang="et-EE" dirty="0"/>
              <a:t>Digital Twins must integrate across this CPS: from </a:t>
            </a:r>
            <a:r>
              <a:rPr lang="et-EE" b="1" dirty="0"/>
              <a:t>field sensors</a:t>
            </a:r>
            <a:r>
              <a:rPr lang="et-EE" dirty="0"/>
              <a:t> up to </a:t>
            </a:r>
            <a:r>
              <a:rPr lang="et-EE" b="1" dirty="0"/>
              <a:t>market platforms</a:t>
            </a:r>
            <a:r>
              <a:rPr lang="et-EE" dirty="0"/>
              <a:t>.</a:t>
            </a:r>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endParaRPr lang="en-GB" dirty="0"/>
          </a:p>
          <a:p>
            <a:pPr marL="914400" lvl="1" indent="-457200">
              <a:buFont typeface="Courier New" panose="02070309020205020404" pitchFamily="49" charset="0"/>
              <a:buChar char="o"/>
            </a:pPr>
            <a:r>
              <a:rPr lang="en-GB" sz="2400" dirty="0">
                <a:solidFill>
                  <a:srgbClr val="000000"/>
                </a:solidFill>
                <a:latin typeface="Roboto-Light"/>
              </a:rPr>
              <a:t>Solutions not synchronised adequately with reality. </a:t>
            </a:r>
          </a:p>
          <a:p>
            <a:pPr marL="914400" lvl="1" indent="-457200">
              <a:buFont typeface="Courier New" panose="02070309020205020404" pitchFamily="49" charset="0"/>
              <a:buChar char="o"/>
            </a:pPr>
            <a:r>
              <a:rPr lang="en-GB" sz="2400" dirty="0">
                <a:solidFill>
                  <a:srgbClr val="000000"/>
                </a:solidFill>
                <a:latin typeface="Roboto-Light"/>
              </a:rPr>
              <a:t>How should this synchronisation process be enabled? </a:t>
            </a:r>
          </a:p>
          <a:p>
            <a:pPr marL="914400" lvl="1" indent="-457200">
              <a:buFont typeface="Courier New" panose="02070309020205020404" pitchFamily="49" charset="0"/>
              <a:buChar char="o"/>
            </a:pPr>
            <a:r>
              <a:rPr lang="en-GB" sz="2400" dirty="0">
                <a:solidFill>
                  <a:srgbClr val="000000"/>
                </a:solidFill>
                <a:latin typeface="Roboto-Light"/>
              </a:rPr>
              <a:t>What is the minimum requirement to claim that a twin is really "twinning" reality? </a:t>
            </a:r>
          </a:p>
          <a:p>
            <a:endParaRPr lang="et-EE" dirty="0"/>
          </a:p>
          <a:p>
            <a:r>
              <a:rPr lang="en-GB" dirty="0"/>
              <a:t>Interoperability is the main challenge, and there is also an opportunity for DT to solve it!</a:t>
            </a: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solidFill>
                  <a:srgbClr val="000000"/>
                </a:solidFill>
                <a:latin typeface="Roboto-Light"/>
              </a:rPr>
              <a:t>Interoperability gaps: </a:t>
            </a:r>
            <a:r>
              <a:rPr lang="en-BE" sz="1200" dirty="0">
                <a:solidFill>
                  <a:srgbClr val="000000"/>
                </a:solidFill>
                <a:latin typeface="Roboto-Light"/>
              </a:rPr>
              <a:t>Limited cross-border </a:t>
            </a:r>
            <a:r>
              <a:rPr lang="en-GB" sz="1200" dirty="0">
                <a:solidFill>
                  <a:srgbClr val="000000"/>
                </a:solidFill>
                <a:latin typeface="Roboto-Light"/>
              </a:rPr>
              <a:t>modelling</a:t>
            </a:r>
            <a:r>
              <a:rPr lang="en-BE" sz="1200" dirty="0">
                <a:solidFill>
                  <a:srgbClr val="000000"/>
                </a:solidFill>
                <a:latin typeface="Roboto-Light"/>
              </a:rPr>
              <a:t> and data exchange capabilities, with operators working in isolation</a:t>
            </a:r>
            <a:endParaRPr lang="en-GB" sz="1200" dirty="0">
              <a:solidFill>
                <a:srgbClr val="000000"/>
              </a:solidFill>
              <a:latin typeface="Roboto-Light"/>
            </a:endParaRPr>
          </a:p>
          <a:p>
            <a:r>
              <a:rPr lang="en-GB" sz="1200" b="0" i="0" kern="1200" dirty="0">
                <a:solidFill>
                  <a:schemeClr val="tx1"/>
                </a:solidFill>
                <a:effectLst/>
                <a:latin typeface="+mn-lt"/>
                <a:ea typeface="+mn-ea"/>
                <a:cs typeface="+mn-cs"/>
              </a:rPr>
              <a:t>Often, there was a lack of awareness that the introduction of digital technologies and software, without sufficient coordination by management, can lead to redundancies in data models. </a:t>
            </a:r>
            <a:br>
              <a:rPr lang="en-GB" dirty="0"/>
            </a:br>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r>
              <a:rPr lang="en-GB" dirty="0"/>
              <a:t>What we have – and what we need – is an </a:t>
            </a:r>
            <a:r>
              <a:rPr lang="en-GB" i="1" dirty="0"/>
              <a:t>ecosystem of interoperable twins</a:t>
            </a:r>
            <a:r>
              <a:rPr lang="en-GB" dirty="0"/>
              <a:t>, each owned, governed and operated locally.</a:t>
            </a:r>
          </a:p>
          <a:p>
            <a:pPr marL="0" marR="0" lvl="0" indent="0" algn="l" defTabSz="914400" rtl="0" eaLnBrk="1" fontAlgn="auto" latinLnBrk="1" hangingPunct="1">
              <a:lnSpc>
                <a:spcPct val="100000"/>
              </a:lnSpc>
              <a:spcBef>
                <a:spcPts val="0"/>
              </a:spcBef>
              <a:spcAft>
                <a:spcPts val="0"/>
              </a:spcAft>
              <a:buClrTx/>
              <a:buSzTx/>
              <a:buFontTx/>
              <a:buNone/>
              <a:tabLst/>
              <a:defRPr/>
            </a:pPr>
            <a:r>
              <a:rPr lang="en-GB" dirty="0"/>
              <a:t>There are </a:t>
            </a:r>
            <a:r>
              <a:rPr lang="en-GB" i="1" dirty="0"/>
              <a:t>many</a:t>
            </a:r>
            <a:r>
              <a:rPr lang="en-GB" dirty="0"/>
              <a:t> digital twins that must learn to communicate with one another.</a:t>
            </a:r>
          </a:p>
          <a:p>
            <a:endParaRPr lang="en-BE" dirty="0"/>
          </a:p>
        </p:txBody>
      </p:sp>
      <p:sp>
        <p:nvSpPr>
          <p:cNvPr id="4" name="Slide Number Placeholder 3">
            <a:extLst>
              <a:ext uri="{FF2B5EF4-FFF2-40B4-BE49-F238E27FC236}">
                <a16:creationId xmlns:a16="http://schemas.microsoft.com/office/drawing/2014/main" id="{73A2F1CE-6E06-4A4A-6D88-C064AF66273C}"/>
              </a:ext>
            </a:extLst>
          </p:cNvPr>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1309394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is a pivot: from </a:t>
            </a:r>
            <a:r>
              <a:rPr lang="en-US" sz="1200" i="1" kern="1200" dirty="0">
                <a:solidFill>
                  <a:schemeClr val="tx1"/>
                </a:solidFill>
                <a:effectLst/>
                <a:latin typeface="+mn-lt"/>
                <a:ea typeface="+mn-ea"/>
                <a:cs typeface="+mn-cs"/>
              </a:rPr>
              <a:t>individual twins and their problems</a:t>
            </a:r>
            <a:r>
              <a:rPr lang="en-US" sz="1200" kern="1200" dirty="0">
                <a:solidFill>
                  <a:schemeClr val="tx1"/>
                </a:solidFill>
                <a:effectLst/>
                <a:latin typeface="+mn-lt"/>
                <a:ea typeface="+mn-ea"/>
                <a:cs typeface="+mn-cs"/>
              </a:rPr>
              <a:t> to </a:t>
            </a:r>
            <a:r>
              <a:rPr lang="en-US" sz="1200" b="1" kern="1200" dirty="0">
                <a:solidFill>
                  <a:schemeClr val="tx1"/>
                </a:solidFill>
                <a:effectLst/>
                <a:latin typeface="+mn-lt"/>
                <a:ea typeface="+mn-ea"/>
                <a:cs typeface="+mn-cs"/>
              </a:rPr>
              <a:t>federation</a:t>
            </a:r>
            <a:r>
              <a:rPr lang="en-US" sz="1200" kern="1200" dirty="0">
                <a:solidFill>
                  <a:schemeClr val="tx1"/>
                </a:solidFill>
                <a:effectLst/>
                <a:latin typeface="+mn-lt"/>
                <a:ea typeface="+mn-ea"/>
                <a:cs typeface="+mn-cs"/>
              </a:rPr>
              <a:t>.</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key message: there will be </a:t>
            </a:r>
            <a:r>
              <a:rPr lang="en-US" sz="1200" b="1" kern="1200" dirty="0">
                <a:solidFill>
                  <a:schemeClr val="tx1"/>
                </a:solidFill>
                <a:effectLst/>
                <a:latin typeface="+mn-lt"/>
                <a:ea typeface="+mn-ea"/>
                <a:cs typeface="+mn-cs"/>
              </a:rPr>
              <a:t>no single, monolithic “Digital Twin of the Power Grid”</a:t>
            </a:r>
            <a:r>
              <a:rPr lang="en-US" sz="1200" kern="1200" dirty="0">
                <a:solidFill>
                  <a:schemeClr val="tx1"/>
                </a:solidFill>
                <a:effectLst/>
                <a:latin typeface="+mn-lt"/>
                <a:ea typeface="+mn-ea"/>
                <a:cs typeface="+mn-cs"/>
              </a:rPr>
              <a:t>. Instead, we must learn how to </a:t>
            </a:r>
            <a:r>
              <a:rPr lang="en-US" sz="1200" b="1" kern="1200" dirty="0">
                <a:solidFill>
                  <a:schemeClr val="tx1"/>
                </a:solidFill>
                <a:effectLst/>
                <a:latin typeface="+mn-lt"/>
                <a:ea typeface="+mn-ea"/>
                <a:cs typeface="+mn-cs"/>
              </a:rPr>
              <a:t>federate</a:t>
            </a:r>
            <a:r>
              <a:rPr lang="en-US" sz="1200" kern="1200" dirty="0">
                <a:solidFill>
                  <a:schemeClr val="tx1"/>
                </a:solidFill>
                <a:effectLst/>
                <a:latin typeface="+mn-lt"/>
                <a:ea typeface="+mn-ea"/>
                <a:cs typeface="+mn-cs"/>
              </a:rPr>
              <a:t> many digital twins – horizontally across departments, vertically across asset/substation/system levels, and in a </a:t>
            </a:r>
            <a:r>
              <a:rPr lang="en-US" sz="1200" b="1" kern="1200" dirty="0">
                <a:solidFill>
                  <a:schemeClr val="tx1"/>
                </a:solidFill>
                <a:effectLst/>
                <a:latin typeface="+mn-lt"/>
                <a:ea typeface="+mn-ea"/>
                <a:cs typeface="+mn-cs"/>
              </a:rPr>
              <a:t>distributed modular</a:t>
            </a:r>
            <a:r>
              <a:rPr lang="en-US" sz="1200" kern="1200" dirty="0">
                <a:solidFill>
                  <a:schemeClr val="tx1"/>
                </a:solidFill>
                <a:effectLst/>
                <a:latin typeface="+mn-lt"/>
                <a:ea typeface="+mn-ea"/>
                <a:cs typeface="+mn-cs"/>
              </a:rPr>
              <a:t> way across Europe.</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next slides unpack what that actually looks like.</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3894948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r>
              <a:rPr lang="et-EE" b="1" dirty="0"/>
              <a:t>System Operations:</a:t>
            </a:r>
            <a:r>
              <a:rPr lang="et-EE" dirty="0"/>
              <a:t> Identifies limitations, decides to build new infrastructure </a:t>
            </a:r>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r>
              <a:rPr lang="et-EE" b="1" dirty="0"/>
              <a:t>Asset Department:</a:t>
            </a:r>
            <a:r>
              <a:rPr lang="et-EE" dirty="0"/>
              <a:t> Plans new substations/power lines using Building Information Model (BIM) digital twin </a:t>
            </a:r>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r>
              <a:rPr lang="et-EE" b="1" dirty="0"/>
              <a:t>Finance Department:</a:t>
            </a:r>
            <a:r>
              <a:rPr lang="et-EE" dirty="0"/>
              <a:t> Uses Enterprise Resource Planning (ERP) digital twin with market information, prices, supplier availability </a:t>
            </a:r>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r>
              <a:rPr lang="et-EE" b="1" dirty="0"/>
              <a:t>Management:</a:t>
            </a:r>
            <a:r>
              <a:rPr lang="et-EE" dirty="0"/>
              <a:t> Decides optimal solution based on scenarios</a:t>
            </a:r>
            <a:r>
              <a:rPr lang="en-GB" dirty="0"/>
              <a:t> (</a:t>
            </a:r>
            <a:r>
              <a:rPr lang="et-EE" b="1" dirty="0"/>
              <a:t>Scenario Analysis:</a:t>
            </a:r>
            <a:r>
              <a:rPr lang="et-EE" dirty="0"/>
              <a:t> Calculate different timing/cost scenarios </a:t>
            </a:r>
            <a:r>
              <a:rPr lang="en-GB" dirty="0"/>
              <a:t>)</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GB" dirty="0"/>
          </a:p>
          <a:p>
            <a:r>
              <a:rPr lang="en-GB" dirty="0"/>
              <a:t>Each department has individual systems and digital twins, but connecting them enables management to make best decisions—creating federated digital twin</a:t>
            </a:r>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3495929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176D8-AF51-B987-AE31-5286C5270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AC9953-904E-8864-EDCB-8585BD5D4E55}"/>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0388E69F-307B-AC45-80BE-94603162EE3D}"/>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r>
              <a:rPr lang="en-GB" dirty="0"/>
              <a:t>VDE working group on digital twins in power systems in Germany: </a:t>
            </a:r>
            <a:r>
              <a:rPr lang="en-GB" sz="1200" b="0" i="0" kern="1200" dirty="0">
                <a:solidFill>
                  <a:schemeClr val="tx1"/>
                </a:solidFill>
                <a:effectLst/>
                <a:latin typeface="+mn-lt"/>
                <a:ea typeface="+mn-ea"/>
                <a:cs typeface="+mn-cs"/>
              </a:rPr>
              <a:t>Digital Twin in the network and electricity industry (</a:t>
            </a:r>
            <a:r>
              <a:rPr lang="en-GB" sz="1200" b="0" i="0" kern="1200" dirty="0" err="1">
                <a:solidFill>
                  <a:schemeClr val="tx1"/>
                </a:solidFill>
                <a:effectLst/>
                <a:latin typeface="+mn-lt"/>
                <a:ea typeface="+mn-ea"/>
                <a:cs typeface="+mn-cs"/>
              </a:rPr>
              <a:t>DZiNE</a:t>
            </a:r>
            <a:r>
              <a:rPr lang="en-GB" sz="1200" b="0" i="0" kern="1200" dirty="0">
                <a:solidFill>
                  <a:schemeClr val="tx1"/>
                </a:solidFill>
                <a:effectLst/>
                <a:latin typeface="+mn-lt"/>
                <a:ea typeface="+mn-ea"/>
                <a:cs typeface="+mn-cs"/>
              </a:rPr>
              <a:t>)</a:t>
            </a:r>
            <a:r>
              <a:rPr lang="en-GB" dirty="0"/>
              <a:t> </a:t>
            </a:r>
            <a:br>
              <a:rPr lang="en-GB" dirty="0"/>
            </a:br>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r>
              <a:rPr lang="en-GB" dirty="0"/>
              <a:t>Individual solutions (bottom-up approaches): Single digital twins for single use cases</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GB" dirty="0"/>
          </a:p>
          <a:p>
            <a:r>
              <a:rPr lang="en-GB" b="1" dirty="0"/>
              <a:t>Future Direction: </a:t>
            </a:r>
            <a:r>
              <a:rPr lang="en-GB" dirty="0"/>
              <a:t>End-to-end processes, Federated digital twins (linked individual twins)</a:t>
            </a:r>
          </a:p>
          <a:p>
            <a:endParaRPr lang="en-GB" dirty="0"/>
          </a:p>
          <a:p>
            <a:r>
              <a:rPr lang="en-GB" dirty="0"/>
              <a:t>A top-down organisational perspective is needed: ;;;</a:t>
            </a:r>
          </a:p>
          <a:p>
            <a:endParaRPr lang="en-GB" dirty="0"/>
          </a:p>
          <a:p>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r>
              <a:rPr lang="en-GB" dirty="0"/>
              <a:t>Lets start from the bottom:</a:t>
            </a: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illustrates the </a:t>
            </a:r>
            <a:r>
              <a:rPr lang="en-GB" sz="1200" b="0" i="0" kern="1200" dirty="0" err="1">
                <a:solidFill>
                  <a:schemeClr val="tx1"/>
                </a:solidFill>
                <a:effectLst/>
                <a:latin typeface="+mn-lt"/>
                <a:ea typeface="+mn-ea"/>
                <a:cs typeface="+mn-cs"/>
              </a:rPr>
              <a:t>DZiNE</a:t>
            </a:r>
            <a:r>
              <a:rPr lang="en-GB" sz="1200" b="0" i="0" kern="1200" dirty="0">
                <a:solidFill>
                  <a:schemeClr val="tx1"/>
                </a:solidFill>
                <a:effectLst/>
                <a:latin typeface="+mn-lt"/>
                <a:ea typeface="+mn-ea"/>
                <a:cs typeface="+mn-cs"/>
              </a:rPr>
              <a:t> of Transformer A over multiple life cycle phases on a timeline. The horizontal arrows represent the general connection of the transformer’s </a:t>
            </a:r>
            <a:r>
              <a:rPr lang="en-GB" sz="1200" b="0" i="0" kern="1200" dirty="0" err="1">
                <a:solidFill>
                  <a:schemeClr val="tx1"/>
                </a:solidFill>
                <a:effectLst/>
                <a:latin typeface="+mn-lt"/>
                <a:ea typeface="+mn-ea"/>
                <a:cs typeface="+mn-cs"/>
              </a:rPr>
              <a:t>DZiNE</a:t>
            </a:r>
            <a:r>
              <a:rPr lang="en-GB" sz="1200" b="0" i="0" kern="1200" dirty="0">
                <a:solidFill>
                  <a:schemeClr val="tx1"/>
                </a:solidFill>
                <a:effectLst/>
                <a:latin typeface="+mn-lt"/>
                <a:ea typeface="+mn-ea"/>
                <a:cs typeface="+mn-cs"/>
              </a:rPr>
              <a:t> to the </a:t>
            </a:r>
            <a:r>
              <a:rPr lang="en-GB" sz="1200" b="0" i="0" kern="1200" dirty="0" err="1">
                <a:solidFill>
                  <a:schemeClr val="tx1"/>
                </a:solidFill>
                <a:effectLst/>
                <a:latin typeface="+mn-lt"/>
                <a:ea typeface="+mn-ea"/>
                <a:cs typeface="+mn-cs"/>
              </a:rPr>
              <a:t>DZiNE</a:t>
            </a:r>
            <a:r>
              <a:rPr lang="en-GB" sz="1200" b="0" i="0" kern="1200" dirty="0">
                <a:solidFill>
                  <a:schemeClr val="tx1"/>
                </a:solidFill>
                <a:effectLst/>
                <a:latin typeface="+mn-lt"/>
                <a:ea typeface="+mn-ea"/>
                <a:cs typeface="+mn-cs"/>
              </a:rPr>
              <a:t> of the “Volt City” substation and the network twin of TSO A. The life cycle of the substation and the network can be significantly longer than the life cycle of the transformer being planned. The lower part of the image shows the interfaces to other </a:t>
            </a:r>
            <a:r>
              <a:rPr lang="en-GB" sz="1200" b="0" i="0" kern="1200" dirty="0" err="1">
                <a:solidFill>
                  <a:schemeClr val="tx1"/>
                </a:solidFill>
                <a:effectLst/>
                <a:latin typeface="+mn-lt"/>
                <a:ea typeface="+mn-ea"/>
                <a:cs typeface="+mn-cs"/>
              </a:rPr>
              <a:t>DZiNEs</a:t>
            </a:r>
            <a:r>
              <a:rPr lang="en-GB" sz="1200" b="0" i="0" kern="1200" dirty="0">
                <a:solidFill>
                  <a:schemeClr val="tx1"/>
                </a:solidFill>
                <a:effectLst/>
                <a:latin typeface="+mn-lt"/>
                <a:ea typeface="+mn-ea"/>
                <a:cs typeface="+mn-cs"/>
              </a:rPr>
              <a:t> outside of TSO A. In this example, the interfaces are used to create and utilize common simulation models for different purposes</a:t>
            </a:r>
            <a:r>
              <a:rPr lang="en-GB" dirty="0"/>
              <a:t> </a:t>
            </a:r>
            <a:br>
              <a:rPr lang="en-GB" dirty="0"/>
            </a:br>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br>
              <a:rPr lang="en-GB" dirty="0"/>
            </a:br>
            <a:endParaRPr lang="en-BE" dirty="0"/>
          </a:p>
        </p:txBody>
      </p:sp>
      <p:sp>
        <p:nvSpPr>
          <p:cNvPr id="4" name="Slide Number Placeholder 3">
            <a:extLst>
              <a:ext uri="{FF2B5EF4-FFF2-40B4-BE49-F238E27FC236}">
                <a16:creationId xmlns:a16="http://schemas.microsoft.com/office/drawing/2014/main" id="{9CC35A24-009C-32F0-6039-584DB9D4B239}"/>
              </a:ext>
            </a:extLst>
          </p:cNvPr>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3877943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r>
              <a:rPr lang="en-BE" sz="1200" kern="1200" dirty="0" err="1">
                <a:solidFill>
                  <a:schemeClr val="tx1"/>
                </a:solidFill>
                <a:effectLst/>
                <a:latin typeface="+mn-lt"/>
                <a:ea typeface="+mn-ea"/>
                <a:cs typeface="+mn-cs"/>
              </a:rPr>
              <a:t>TwIN</a:t>
            </a:r>
            <a:r>
              <a:rPr lang="en-BE" sz="1200" kern="1200" dirty="0">
                <a:solidFill>
                  <a:schemeClr val="tx1"/>
                </a:solidFill>
                <a:effectLst/>
                <a:latin typeface="+mn-lt"/>
                <a:ea typeface="+mn-ea"/>
                <a:cs typeface="+mn-cs"/>
              </a:rPr>
              <a:t>-EU will leverage a unique set of competences coming from grid and market operators, technology providers and research </a:t>
            </a:r>
            <a:r>
              <a:rPr lang="en-GB" sz="1200" kern="1200" dirty="0">
                <a:solidFill>
                  <a:schemeClr val="tx1"/>
                </a:solidFill>
                <a:effectLst/>
                <a:latin typeface="+mn-lt"/>
                <a:ea typeface="+mn-ea"/>
                <a:cs typeface="+mn-cs"/>
              </a:rPr>
              <a:t>centres</a:t>
            </a:r>
            <a:r>
              <a:rPr lang="en-BE" sz="1200" kern="1200" dirty="0">
                <a:solidFill>
                  <a:schemeClr val="tx1"/>
                </a:solidFill>
                <a:effectLst/>
                <a:latin typeface="+mn-lt"/>
                <a:ea typeface="+mn-ea"/>
                <a:cs typeface="+mn-cs"/>
              </a:rPr>
              <a:t> to create a concept of pan-European digital twin based on the federation of local twins, so </a:t>
            </a:r>
            <a:r>
              <a:rPr lang="en-GB" sz="1200" kern="1200" dirty="0">
                <a:solidFill>
                  <a:schemeClr val="tx1"/>
                </a:solidFill>
                <a:effectLst/>
                <a:latin typeface="+mn-lt"/>
                <a:ea typeface="+mn-ea"/>
                <a:cs typeface="+mn-cs"/>
              </a:rPr>
              <a:t>as </a:t>
            </a:r>
            <a:r>
              <a:rPr lang="en-BE" sz="1200" kern="1200" dirty="0">
                <a:solidFill>
                  <a:schemeClr val="tx1"/>
                </a:solidFill>
                <a:effectLst/>
                <a:latin typeface="+mn-lt"/>
                <a:ea typeface="+mn-ea"/>
                <a:cs typeface="+mn-cs"/>
              </a:rPr>
              <a:t>to enable a reliable, resilient and safe operation of the infrastructure while facilitating new business models that will accelerate the deployment of renewable energy sources in Europe</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dirty="0">
                <a:solidFill>
                  <a:schemeClr val="bg1"/>
                </a:solidFill>
                <a:latin typeface="Roboto-Light"/>
              </a:rPr>
              <a:t>Integration with the European energy data space </a:t>
            </a:r>
            <a:endParaRPr lang="en-GB" dirty="0">
              <a:solidFill>
                <a:srgbClr val="000000"/>
              </a:solidFill>
              <a:latin typeface="Roboto-Ligh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Federator : </a:t>
            </a:r>
            <a:r>
              <a:rPr lang="en-GB" sz="1200" b="0" i="0" kern="1200" dirty="0">
                <a:solidFill>
                  <a:schemeClr val="tx1"/>
                </a:solidFill>
                <a:effectLst/>
                <a:latin typeface="+mn-lt"/>
                <a:ea typeface="+mn-ea"/>
                <a:cs typeface="+mn-cs"/>
              </a:rPr>
              <a:t>connecting, synchronising, and coordinating several independent digital twins</a:t>
            </a:r>
            <a:r>
              <a:rPr lang="en-GB" dirty="0"/>
              <a:t> </a:t>
            </a:r>
            <a:br>
              <a:rPr lang="en-GB" dirty="0"/>
            </a:br>
            <a:endParaRPr lang="en-GB" dirty="0"/>
          </a:p>
          <a:p>
            <a:r>
              <a:rPr lang="en-GB" dirty="0"/>
              <a:t>Focus areas: grid observability, cyber resilience, forecasting, congestion management, asset management</a:t>
            </a:r>
          </a:p>
          <a:p>
            <a:endParaRPr lang="en-GB" dirty="0"/>
          </a:p>
          <a:p>
            <a:r>
              <a:rPr lang="en-BE" sz="1200" b="1" kern="1200" dirty="0">
                <a:solidFill>
                  <a:schemeClr val="tx1"/>
                </a:solidFill>
                <a:effectLst/>
                <a:latin typeface="+mn-lt"/>
                <a:ea typeface="+mn-ea"/>
                <a:cs typeface="+mn-cs"/>
              </a:rPr>
              <a:t>Multi-Layer Federated Structure</a:t>
            </a:r>
          </a:p>
          <a:p>
            <a:r>
              <a:rPr lang="en-BE" sz="1200" kern="1200" dirty="0">
                <a:solidFill>
                  <a:schemeClr val="tx1"/>
                </a:solidFill>
                <a:effectLst/>
                <a:latin typeface="+mn-lt"/>
                <a:ea typeface="+mn-ea"/>
                <a:cs typeface="+mn-cs"/>
              </a:rPr>
              <a:t>The </a:t>
            </a:r>
            <a:r>
              <a:rPr lang="en-BE" sz="1200" kern="1200" dirty="0" err="1">
                <a:solidFill>
                  <a:schemeClr val="tx1"/>
                </a:solidFill>
                <a:effectLst/>
                <a:latin typeface="+mn-lt"/>
                <a:ea typeface="+mn-ea"/>
                <a:cs typeface="+mn-cs"/>
              </a:rPr>
              <a:t>TwIN</a:t>
            </a:r>
            <a:r>
              <a:rPr lang="en-BE" sz="1200" kern="1200" dirty="0">
                <a:solidFill>
                  <a:schemeClr val="tx1"/>
                </a:solidFill>
                <a:effectLst/>
                <a:latin typeface="+mn-lt"/>
                <a:ea typeface="+mn-ea"/>
                <a:cs typeface="+mn-cs"/>
              </a:rPr>
              <a:t>-EU architecture consists of several interconnected layers:</a:t>
            </a:r>
          </a:p>
          <a:p>
            <a:r>
              <a:rPr lang="en-BE" sz="1200" b="1" kern="1200" dirty="0">
                <a:solidFill>
                  <a:schemeClr val="tx1"/>
                </a:solidFill>
                <a:effectLst/>
                <a:latin typeface="+mn-lt"/>
                <a:ea typeface="+mn-ea"/>
                <a:cs typeface="+mn-cs"/>
              </a:rPr>
              <a:t>Foundation Layer: </a:t>
            </a:r>
            <a:r>
              <a:rPr lang="en-BE" sz="1200" kern="1200" dirty="0">
                <a:solidFill>
                  <a:schemeClr val="tx1"/>
                </a:solidFill>
                <a:effectLst/>
                <a:latin typeface="+mn-lt"/>
                <a:ea typeface="+mn-ea"/>
                <a:cs typeface="+mn-cs"/>
              </a:rPr>
              <a:t>Local digital twins operated by individual grid operators at both transmission and distribution levels. These represent existing or newly developed digital twin implementations at the national level.</a:t>
            </a:r>
          </a:p>
          <a:p>
            <a:r>
              <a:rPr lang="en-BE" sz="1200" b="1" kern="1200" dirty="0">
                <a:solidFill>
                  <a:schemeClr val="tx1"/>
                </a:solidFill>
                <a:effectLst/>
                <a:latin typeface="+mn-lt"/>
                <a:ea typeface="+mn-ea"/>
                <a:cs typeface="+mn-cs"/>
              </a:rPr>
              <a:t>National Federation Layer: </a:t>
            </a:r>
            <a:r>
              <a:rPr lang="en-BE" sz="1200" kern="1200" dirty="0">
                <a:solidFill>
                  <a:schemeClr val="tx1"/>
                </a:solidFill>
                <a:effectLst/>
                <a:latin typeface="+mn-lt"/>
                <a:ea typeface="+mn-ea"/>
                <a:cs typeface="+mn-cs"/>
              </a:rPr>
              <a:t>Tighter integration between </a:t>
            </a:r>
            <a:r>
              <a:rPr lang="en-BE" sz="1200" kern="1200" dirty="0" err="1">
                <a:solidFill>
                  <a:schemeClr val="tx1"/>
                </a:solidFill>
                <a:effectLst/>
                <a:latin typeface="+mn-lt"/>
                <a:ea typeface="+mn-ea"/>
                <a:cs typeface="+mn-cs"/>
              </a:rPr>
              <a:t>TSOs</a:t>
            </a:r>
            <a:r>
              <a:rPr lang="en-BE" sz="1200" kern="1200" dirty="0">
                <a:solidFill>
                  <a:schemeClr val="tx1"/>
                </a:solidFill>
                <a:effectLst/>
                <a:latin typeface="+mn-lt"/>
                <a:ea typeface="+mn-ea"/>
                <a:cs typeface="+mn-cs"/>
              </a:rPr>
              <a:t> and DSOs within individual countries, recognizing the existing regulatory and operational connections at the national level.</a:t>
            </a:r>
          </a:p>
          <a:p>
            <a:r>
              <a:rPr lang="en-BE" sz="1200" b="1" kern="1200" dirty="0">
                <a:solidFill>
                  <a:schemeClr val="tx1"/>
                </a:solidFill>
                <a:effectLst/>
                <a:latin typeface="+mn-lt"/>
                <a:ea typeface="+mn-ea"/>
                <a:cs typeface="+mn-cs"/>
              </a:rPr>
              <a:t>European Federation Layer: </a:t>
            </a:r>
            <a:r>
              <a:rPr lang="en-BE" sz="1200" kern="1200" dirty="0">
                <a:solidFill>
                  <a:schemeClr val="tx1"/>
                </a:solidFill>
                <a:effectLst/>
                <a:latin typeface="+mn-lt"/>
                <a:ea typeface="+mn-ea"/>
                <a:cs typeface="+mn-cs"/>
              </a:rPr>
              <a:t>Continental-level coordination enabling cross-border data and model sharing across the EU.</a:t>
            </a:r>
          </a:p>
          <a:p>
            <a:r>
              <a:rPr lang="en-BE" sz="1200" b="1" kern="1200" dirty="0">
                <a:solidFill>
                  <a:schemeClr val="tx1"/>
                </a:solidFill>
                <a:effectLst/>
                <a:latin typeface="+mn-lt"/>
                <a:ea typeface="+mn-ea"/>
                <a:cs typeface="+mn-cs"/>
              </a:rPr>
              <a:t>Data and Model Sharing Layer: </a:t>
            </a:r>
            <a:r>
              <a:rPr lang="en-BE" sz="1200" kern="1200" dirty="0">
                <a:solidFill>
                  <a:schemeClr val="tx1"/>
                </a:solidFill>
                <a:effectLst/>
                <a:latin typeface="+mn-lt"/>
                <a:ea typeface="+mn-ea"/>
                <a:cs typeface="+mn-cs"/>
              </a:rPr>
              <a:t>Infrastructure supporting data integration and homogenization, model sharing and standardization, governance frameworks, and standards implementation (CIM, SAREF, GAIA-X, FIWARE).</a:t>
            </a:r>
          </a:p>
          <a:p>
            <a:r>
              <a:rPr lang="en-BE" sz="1200" b="1" kern="1200" dirty="0">
                <a:solidFill>
                  <a:schemeClr val="tx1"/>
                </a:solidFill>
                <a:effectLst/>
                <a:latin typeface="+mn-lt"/>
                <a:ea typeface="+mn-ea"/>
                <a:cs typeface="+mn-cs"/>
              </a:rPr>
              <a:t>Service Layer: </a:t>
            </a:r>
            <a:r>
              <a:rPr lang="en-BE" sz="1200" kern="1200" dirty="0">
                <a:solidFill>
                  <a:schemeClr val="tx1"/>
                </a:solidFill>
                <a:effectLst/>
                <a:latin typeface="+mn-lt"/>
                <a:ea typeface="+mn-ea"/>
                <a:cs typeface="+mn-cs"/>
              </a:rPr>
              <a:t>Common services offered by the federated infrastructure to all participants.</a:t>
            </a:r>
          </a:p>
          <a:p>
            <a:r>
              <a:rPr lang="en-BE" sz="1200" b="1" kern="1200" dirty="0">
                <a:solidFill>
                  <a:schemeClr val="tx1"/>
                </a:solidFill>
                <a:effectLst/>
                <a:latin typeface="+mn-lt"/>
                <a:ea typeface="+mn-ea"/>
                <a:cs typeface="+mn-cs"/>
              </a:rPr>
              <a:t>Third-Party Access Layer: </a:t>
            </a:r>
            <a:r>
              <a:rPr lang="en-BE" sz="1200" kern="1200" dirty="0">
                <a:solidFill>
                  <a:schemeClr val="tx1"/>
                </a:solidFill>
                <a:effectLst/>
                <a:latin typeface="+mn-lt"/>
                <a:ea typeface="+mn-ea"/>
                <a:cs typeface="+mn-cs"/>
              </a:rPr>
              <a:t>Mechanisms enabling external parties (beyond grid operators) to access digital twin capabilities through proper data connectors, </a:t>
            </a:r>
            <a:r>
              <a:rPr lang="en-BE" sz="1200" b="1" kern="1200" dirty="0">
                <a:solidFill>
                  <a:schemeClr val="tx1"/>
                </a:solidFill>
                <a:effectLst/>
                <a:latin typeface="+mn-lt"/>
                <a:ea typeface="+mn-ea"/>
                <a:cs typeface="+mn-cs"/>
              </a:rPr>
              <a:t>supporting new business models.</a:t>
            </a:r>
          </a:p>
          <a:p>
            <a:endParaRPr lang="en-GB" dirty="0"/>
          </a:p>
          <a:p>
            <a:r>
              <a:rPr lang="en-GB" dirty="0"/>
              <a:t>Multi-layer presentation but working in a distributed way with the </a:t>
            </a:r>
            <a:r>
              <a:rPr lang="en-GB" dirty="0" err="1"/>
              <a:t>OneNet</a:t>
            </a:r>
            <a:r>
              <a:rPr lang="en-GB" dirty="0"/>
              <a:t> connectors</a:t>
            </a:r>
          </a:p>
          <a:p>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TSOs/DSOs sometimes lack incentive due to high development costs</a:t>
            </a:r>
            <a:endParaRPr lang="en-GB" sz="1200" dirty="0">
              <a:solidFill>
                <a:srgbClr val="000000"/>
              </a:solidFill>
              <a:latin typeface="Roboto-Light"/>
            </a:endParaRP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4187072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9BCD0-19AC-1ABD-39BD-B8F608EB0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ED821-2B64-CA26-ACC5-D602234D5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285873-CD7B-294F-DB41-4393327F674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slide signals another gear change: from architecture to </a:t>
            </a:r>
            <a:r>
              <a:rPr lang="en-US" sz="1200" b="1" kern="1200" dirty="0">
                <a:solidFill>
                  <a:schemeClr val="tx1"/>
                </a:solidFill>
                <a:effectLst/>
                <a:latin typeface="+mn-lt"/>
                <a:ea typeface="+mn-ea"/>
                <a:cs typeface="+mn-cs"/>
              </a:rPr>
              <a:t>use cases</a:t>
            </a:r>
            <a:r>
              <a:rPr lang="en-US" sz="1200" kern="1200" dirty="0">
                <a:solidFill>
                  <a:schemeClr val="tx1"/>
                </a:solidFill>
                <a:effectLst/>
                <a:latin typeface="+mn-lt"/>
                <a:ea typeface="+mn-ea"/>
                <a:cs typeface="+mn-cs"/>
              </a:rPr>
              <a:t>.</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message is: </a:t>
            </a:r>
            <a:r>
              <a:rPr lang="en-US" sz="1200" i="1" kern="1200" dirty="0">
                <a:solidFill>
                  <a:schemeClr val="tx1"/>
                </a:solidFill>
                <a:effectLst/>
                <a:latin typeface="+mn-lt"/>
                <a:ea typeface="+mn-ea"/>
                <a:cs typeface="+mn-cs"/>
              </a:rPr>
              <a:t>architecture and standards only make sense if they support real-world applications</a:t>
            </a:r>
            <a:r>
              <a:rPr lang="en-US" sz="1200" kern="1200" dirty="0">
                <a:solidFill>
                  <a:schemeClr val="tx1"/>
                </a:solidFill>
                <a:effectLst/>
                <a:latin typeface="+mn-lt"/>
                <a:ea typeface="+mn-ea"/>
                <a:cs typeface="+mn-cs"/>
              </a:rPr>
              <a:t>. Digital twins bring value when they sit on top of </a:t>
            </a:r>
            <a:r>
              <a:rPr lang="en-US" sz="1200" b="1" kern="1200" dirty="0">
                <a:solidFill>
                  <a:schemeClr val="tx1"/>
                </a:solidFill>
                <a:effectLst/>
                <a:latin typeface="+mn-lt"/>
                <a:ea typeface="+mn-ea"/>
                <a:cs typeface="+mn-cs"/>
              </a:rPr>
              <a:t>consistent data models</a:t>
            </a:r>
            <a:r>
              <a:rPr lang="en-US" sz="1200" kern="1200" dirty="0">
                <a:solidFill>
                  <a:schemeClr val="tx1"/>
                </a:solidFill>
                <a:effectLst/>
                <a:latin typeface="+mn-lt"/>
                <a:ea typeface="+mn-ea"/>
                <a:cs typeface="+mn-cs"/>
              </a:rPr>
              <a:t> and are used for specific operational and planning tasks.</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next slides, we first look at </a:t>
            </a:r>
            <a:r>
              <a:rPr lang="en-US" sz="1200" b="1" kern="1200" dirty="0">
                <a:solidFill>
                  <a:schemeClr val="tx1"/>
                </a:solidFill>
                <a:effectLst/>
                <a:latin typeface="+mn-lt"/>
                <a:ea typeface="+mn-ea"/>
                <a:cs typeface="+mn-cs"/>
              </a:rPr>
              <a:t>generic DT use cases in power grids</a:t>
            </a:r>
            <a:r>
              <a:rPr lang="en-US" sz="1200" kern="1200" dirty="0">
                <a:solidFill>
                  <a:schemeClr val="tx1"/>
                </a:solidFill>
                <a:effectLst/>
                <a:latin typeface="+mn-lt"/>
                <a:ea typeface="+mn-ea"/>
                <a:cs typeface="+mn-cs"/>
              </a:rPr>
              <a:t>, then at the </a:t>
            </a:r>
            <a:r>
              <a:rPr lang="en-US" sz="1200" b="1" kern="1200" dirty="0">
                <a:solidFill>
                  <a:schemeClr val="tx1"/>
                </a:solidFill>
                <a:effectLst/>
                <a:latin typeface="+mn-lt"/>
                <a:ea typeface="+mn-ea"/>
                <a:cs typeface="+mn-cs"/>
              </a:rPr>
              <a:t>use cases implemented in </a:t>
            </a:r>
            <a:r>
              <a:rPr lang="en-US" sz="1200" b="1" kern="1200" dirty="0" err="1">
                <a:solidFill>
                  <a:schemeClr val="tx1"/>
                </a:solidFill>
                <a:effectLst/>
                <a:latin typeface="+mn-lt"/>
                <a:ea typeface="+mn-ea"/>
                <a:cs typeface="+mn-cs"/>
              </a:rPr>
              <a:t>TwinEU</a:t>
            </a:r>
            <a:r>
              <a:rPr lang="en-US" sz="1200" kern="1200" dirty="0">
                <a:solidFill>
                  <a:schemeClr val="tx1"/>
                </a:solidFill>
                <a:effectLst/>
                <a:latin typeface="+mn-lt"/>
                <a:ea typeface="+mn-ea"/>
                <a:cs typeface="+mn-cs"/>
              </a:rPr>
              <a:t>, and finally at the </a:t>
            </a:r>
            <a:r>
              <a:rPr lang="en-US" sz="1200" b="1" kern="1200" dirty="0">
                <a:solidFill>
                  <a:schemeClr val="tx1"/>
                </a:solidFill>
                <a:effectLst/>
                <a:latin typeface="+mn-lt"/>
                <a:ea typeface="+mn-ea"/>
                <a:cs typeface="+mn-cs"/>
              </a:rPr>
              <a:t>data and </a:t>
            </a:r>
            <a:r>
              <a:rPr lang="en-US" sz="1200" b="1" kern="1200" dirty="0" err="1">
                <a:solidFill>
                  <a:schemeClr val="tx1"/>
                </a:solidFill>
                <a:effectLst/>
                <a:latin typeface="+mn-lt"/>
                <a:ea typeface="+mn-ea"/>
                <a:cs typeface="+mn-cs"/>
              </a:rPr>
              <a:t>standardisation</a:t>
            </a:r>
            <a:r>
              <a:rPr lang="en-US" sz="1200" b="1" kern="1200" dirty="0">
                <a:solidFill>
                  <a:schemeClr val="tx1"/>
                </a:solidFill>
                <a:effectLst/>
                <a:latin typeface="+mn-lt"/>
                <a:ea typeface="+mn-ea"/>
                <a:cs typeface="+mn-cs"/>
              </a:rPr>
              <a:t> aspects</a:t>
            </a:r>
            <a:r>
              <a:rPr lang="en-US" sz="1200" kern="1200" dirty="0">
                <a:solidFill>
                  <a:schemeClr val="tx1"/>
                </a:solidFill>
                <a:effectLst/>
                <a:latin typeface="+mn-lt"/>
                <a:ea typeface="+mn-ea"/>
                <a:cs typeface="+mn-cs"/>
              </a:rPr>
              <a:t> that underpin them.</a:t>
            </a:r>
            <a:endParaRPr lang="en-BE" sz="1200" kern="1200" dirty="0">
              <a:solidFill>
                <a:schemeClr val="tx1"/>
              </a:solidFill>
              <a:effectLst/>
              <a:latin typeface="+mn-lt"/>
              <a:ea typeface="+mn-ea"/>
              <a:cs typeface="+mn-cs"/>
            </a:endParaRPr>
          </a:p>
          <a:p>
            <a:endParaRPr lang="en-BE" dirty="0"/>
          </a:p>
        </p:txBody>
      </p:sp>
      <p:sp>
        <p:nvSpPr>
          <p:cNvPr id="4" name="Slide Number Placeholder 3">
            <a:extLst>
              <a:ext uri="{FF2B5EF4-FFF2-40B4-BE49-F238E27FC236}">
                <a16:creationId xmlns:a16="http://schemas.microsoft.com/office/drawing/2014/main" id="{F73BE0FD-4DE8-291B-48DC-7452626ABE07}"/>
              </a:ext>
            </a:extLst>
          </p:cNvPr>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1884737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we have four generic families of use cases:</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Operational control and pattern recognition</a:t>
            </a:r>
            <a:r>
              <a:rPr lang="en-US" sz="1200" kern="1200" dirty="0">
                <a:solidFill>
                  <a:schemeClr val="tx1"/>
                </a:solidFill>
                <a:effectLst/>
                <a:latin typeface="+mn-lt"/>
                <a:ea typeface="+mn-ea"/>
                <a:cs typeface="+mn-cs"/>
              </a:rPr>
              <a:t> – situational awareness, anomaly detection, oscillation monitoring, contingency analysis, and early warning for operators.</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Grid-resilient planning</a:t>
            </a:r>
            <a:r>
              <a:rPr lang="en-US" sz="1200" kern="1200" dirty="0">
                <a:solidFill>
                  <a:schemeClr val="tx1"/>
                </a:solidFill>
                <a:effectLst/>
                <a:latin typeface="+mn-lt"/>
                <a:ea typeface="+mn-ea"/>
                <a:cs typeface="+mn-cs"/>
              </a:rPr>
              <a:t> – long-term network planning, RES integration, hosting-capacity studies and climate-resilience analysis.</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Consumer engagement</a:t>
            </a:r>
            <a:r>
              <a:rPr lang="en-US" sz="1200" kern="1200" dirty="0">
                <a:solidFill>
                  <a:schemeClr val="tx1"/>
                </a:solidFill>
                <a:effectLst/>
                <a:latin typeface="+mn-lt"/>
                <a:ea typeface="+mn-ea"/>
                <a:cs typeface="+mn-cs"/>
              </a:rPr>
              <a:t> – providing better information and tools to consumers and prosumers, enabling them to offer flexibility and understand their impact.</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Market operations</a:t>
            </a:r>
            <a:r>
              <a:rPr lang="en-US" sz="1200" kern="1200" dirty="0">
                <a:solidFill>
                  <a:schemeClr val="tx1"/>
                </a:solidFill>
                <a:effectLst/>
                <a:latin typeface="+mn-lt"/>
                <a:ea typeface="+mn-ea"/>
                <a:cs typeface="+mn-cs"/>
              </a:rPr>
              <a:t> – improving capacity allocation, market coupling, reserve sizing and balancing through more accurate, model-based simulations.</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categories set the stage for the more concrete </a:t>
            </a:r>
            <a:r>
              <a:rPr lang="en-US" sz="1200" kern="1200" dirty="0" err="1">
                <a:solidFill>
                  <a:schemeClr val="tx1"/>
                </a:solidFill>
                <a:effectLst/>
                <a:latin typeface="+mn-lt"/>
                <a:ea typeface="+mn-ea"/>
                <a:cs typeface="+mn-cs"/>
              </a:rPr>
              <a:t>TwinEU</a:t>
            </a:r>
            <a:r>
              <a:rPr lang="en-US" sz="1200" kern="1200" dirty="0">
                <a:solidFill>
                  <a:schemeClr val="tx1"/>
                </a:solidFill>
                <a:effectLst/>
                <a:latin typeface="+mn-lt"/>
                <a:ea typeface="+mn-ea"/>
                <a:cs typeface="+mn-cs"/>
              </a:rPr>
              <a:t> use cases that follow.</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18</a:t>
            </a:fld>
            <a:endParaRPr lang="ko-KR" altLang="en-US"/>
          </a:p>
        </p:txBody>
      </p:sp>
    </p:spTree>
    <p:extLst>
      <p:ext uri="{BB962C8B-B14F-4D97-AF65-F5344CB8AC3E}">
        <p14:creationId xmlns:p14="http://schemas.microsoft.com/office/powerpoint/2010/main" val="736470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E88A4-7737-CA97-FD77-036E7689C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D1022-0261-A173-A913-416FC3C2E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B95542-5752-3429-0948-5DD2FDC8613D}"/>
              </a:ext>
            </a:extLst>
          </p:cNvPr>
          <p:cNvSpPr>
            <a:spLocks noGrp="1"/>
          </p:cNvSpPr>
          <p:nvPr>
            <p:ph type="body" idx="1"/>
          </p:nvPr>
        </p:nvSpPr>
        <p:spPr/>
        <p:txBody>
          <a:bodyPr/>
          <a:lstStyle/>
          <a:p>
            <a:r>
              <a:rPr lang="en-US" sz="1200" kern="1200" dirty="0" err="1">
                <a:solidFill>
                  <a:schemeClr val="tx1"/>
                </a:solidFill>
                <a:effectLst/>
                <a:latin typeface="+mn-lt"/>
                <a:ea typeface="+mn-ea"/>
                <a:cs typeface="+mn-cs"/>
              </a:rPr>
              <a:t>TwinEU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organises</a:t>
            </a:r>
            <a:r>
              <a:rPr lang="en-US" sz="1200" kern="1200" dirty="0">
                <a:solidFill>
                  <a:schemeClr val="tx1"/>
                </a:solidFill>
                <a:effectLst/>
                <a:latin typeface="+mn-lt"/>
                <a:ea typeface="+mn-ea"/>
                <a:cs typeface="+mn-cs"/>
              </a:rPr>
              <a:t> its work into four similar pillars:</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Transmission &amp; distribution operation (TSO/DSO operations)</a:t>
            </a:r>
            <a:r>
              <a:rPr lang="en-US" sz="1200" kern="1200" dirty="0">
                <a:solidFill>
                  <a:schemeClr val="tx1"/>
                </a:solidFill>
                <a:effectLst/>
                <a:latin typeface="+mn-lt"/>
                <a:ea typeface="+mn-ea"/>
                <a:cs typeface="+mn-cs"/>
              </a:rPr>
              <a:t> – real-time and near-real-time twins for operating the grid securely.</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Transmission &amp; distribution planning and expansion</a:t>
            </a:r>
            <a:r>
              <a:rPr lang="en-US" sz="1200" kern="1200" dirty="0">
                <a:solidFill>
                  <a:schemeClr val="tx1"/>
                </a:solidFill>
                <a:effectLst/>
                <a:latin typeface="+mn-lt"/>
                <a:ea typeface="+mn-ea"/>
                <a:cs typeface="+mn-cs"/>
              </a:rPr>
              <a:t> – planning reinforcements and integrating large amounts of renewables.</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Distribution + market integration (prosumer / flexibility layer)</a:t>
            </a:r>
            <a:r>
              <a:rPr lang="en-US" sz="1200" kern="1200" dirty="0">
                <a:solidFill>
                  <a:schemeClr val="tx1"/>
                </a:solidFill>
                <a:effectLst/>
                <a:latin typeface="+mn-lt"/>
                <a:ea typeface="+mn-ea"/>
                <a:cs typeface="+mn-cs"/>
              </a:rPr>
              <a:t> – enabling local markets, flexibility platforms and prosumer participation.</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Energy market + cross-sectoral applications</a:t>
            </a:r>
            <a:r>
              <a:rPr lang="en-US" sz="1200" kern="1200" dirty="0">
                <a:solidFill>
                  <a:schemeClr val="tx1"/>
                </a:solidFill>
                <a:effectLst/>
                <a:latin typeface="+mn-lt"/>
                <a:ea typeface="+mn-ea"/>
                <a:cs typeface="+mn-cs"/>
              </a:rPr>
              <a:t> – using digital twins in market design and in interactions with gas, heat, mobility and other sectors.</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key message: the federated twin is not an abstract research toy; it is built around </a:t>
            </a:r>
            <a:r>
              <a:rPr lang="en-US" sz="1200" b="1" kern="1200" dirty="0">
                <a:solidFill>
                  <a:schemeClr val="tx1"/>
                </a:solidFill>
                <a:effectLst/>
                <a:latin typeface="+mn-lt"/>
                <a:ea typeface="+mn-ea"/>
                <a:cs typeface="+mn-cs"/>
              </a:rPr>
              <a:t>very concrete operational and market needs</a:t>
            </a:r>
            <a:r>
              <a:rPr lang="en-US" sz="1200" kern="1200" dirty="0">
                <a:solidFill>
                  <a:schemeClr val="tx1"/>
                </a:solidFill>
                <a:effectLst/>
                <a:latin typeface="+mn-lt"/>
                <a:ea typeface="+mn-ea"/>
                <a:cs typeface="+mn-cs"/>
              </a:rPr>
              <a:t>.</a:t>
            </a:r>
            <a:endParaRPr lang="en-BE" sz="1200" kern="1200" dirty="0">
              <a:solidFill>
                <a:schemeClr val="tx1"/>
              </a:solidFill>
              <a:effectLst/>
              <a:latin typeface="+mn-lt"/>
              <a:ea typeface="+mn-ea"/>
              <a:cs typeface="+mn-cs"/>
            </a:endParaRPr>
          </a:p>
          <a:p>
            <a:endParaRPr lang="en-BE" dirty="0"/>
          </a:p>
        </p:txBody>
      </p:sp>
      <p:sp>
        <p:nvSpPr>
          <p:cNvPr id="4" name="Slide Number Placeholder 3">
            <a:extLst>
              <a:ext uri="{FF2B5EF4-FFF2-40B4-BE49-F238E27FC236}">
                <a16:creationId xmlns:a16="http://schemas.microsoft.com/office/drawing/2014/main" id="{28A1F46C-73A2-37DE-BE22-9471B877431A}"/>
              </a:ext>
            </a:extLst>
          </p:cNvPr>
          <p:cNvSpPr>
            <a:spLocks noGrp="1"/>
          </p:cNvSpPr>
          <p:nvPr>
            <p:ph type="sldNum" sz="quarter" idx="5"/>
          </p:nvPr>
        </p:nvSpPr>
        <p:spPr/>
        <p:txBody>
          <a:bodyPr/>
          <a:lstStyle/>
          <a:p>
            <a:fld id="{F08FC7D2-309F-4B1D-AF63-DB3D4B544859}" type="slidenum">
              <a:rPr lang="ko-KR" altLang="en-US" smtClean="0"/>
              <a:t>19</a:t>
            </a:fld>
            <a:endParaRPr lang="ko-KR" altLang="en-US"/>
          </a:p>
        </p:txBody>
      </p:sp>
    </p:spTree>
    <p:extLst>
      <p:ext uri="{BB962C8B-B14F-4D97-AF65-F5344CB8AC3E}">
        <p14:creationId xmlns:p14="http://schemas.microsoft.com/office/powerpoint/2010/main" val="1346209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10E8C-BBC7-46D4-E5C6-3B20FCA29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F0433-0BD0-F6E3-AD0D-9EEBC5375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51012E-A7E5-7D9E-8155-83DB64B2D7F8}"/>
              </a:ext>
            </a:extLst>
          </p:cNvPr>
          <p:cNvSpPr>
            <a:spLocks noGrp="1"/>
          </p:cNvSpPr>
          <p:nvPr>
            <p:ph type="body" idx="1"/>
          </p:nvPr>
        </p:nvSpPr>
        <p:spPr/>
        <p:txBody>
          <a:bodyPr/>
          <a:lstStyle/>
          <a:p>
            <a:endParaRPr lang="en-GB" dirty="0">
              <a:ea typeface="맑은 고딕"/>
            </a:endParaRPr>
          </a:p>
        </p:txBody>
      </p:sp>
      <p:sp>
        <p:nvSpPr>
          <p:cNvPr id="4" name="Slide Number Placeholder 3">
            <a:extLst>
              <a:ext uri="{FF2B5EF4-FFF2-40B4-BE49-F238E27FC236}">
                <a16:creationId xmlns:a16="http://schemas.microsoft.com/office/drawing/2014/main" id="{D5B43404-F95B-7154-A484-D4F1D3FA738C}"/>
              </a:ext>
            </a:extLst>
          </p:cNvPr>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2681031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99E87-9D27-9913-4AA4-E6A5326CC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CE5F6-BFBA-2C80-0343-72885782F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F44FE6-CE6E-0C6D-2714-5403FAA08BA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Now we go one level deeper with some examples:</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Control-</a:t>
            </a:r>
            <a:r>
              <a:rPr lang="en-US" sz="1200" b="1" kern="1200" dirty="0" err="1">
                <a:solidFill>
                  <a:schemeClr val="tx1"/>
                </a:solidFill>
                <a:effectLst/>
                <a:latin typeface="+mn-lt"/>
                <a:ea typeface="+mn-ea"/>
                <a:cs typeface="+mn-cs"/>
              </a:rPr>
              <a:t>centre</a:t>
            </a:r>
            <a:r>
              <a:rPr lang="en-US" sz="1200" b="1" kern="1200" dirty="0">
                <a:solidFill>
                  <a:schemeClr val="tx1"/>
                </a:solidFill>
                <a:effectLst/>
                <a:latin typeface="+mn-lt"/>
                <a:ea typeface="+mn-ea"/>
                <a:cs typeface="+mn-cs"/>
              </a:rPr>
              <a:t> twins</a:t>
            </a:r>
            <a:r>
              <a:rPr lang="en-US" sz="1200" kern="1200" dirty="0">
                <a:solidFill>
                  <a:schemeClr val="tx1"/>
                </a:solidFill>
                <a:effectLst/>
                <a:latin typeface="+mn-lt"/>
                <a:ea typeface="+mn-ea"/>
                <a:cs typeface="+mn-cs"/>
              </a:rPr>
              <a:t> using real-time measurements and forecasts to support operators with predictive security analysis.</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FFR and stability simulations</a:t>
            </a:r>
            <a:r>
              <a:rPr lang="en-US" sz="1200" kern="1200" dirty="0">
                <a:solidFill>
                  <a:schemeClr val="tx1"/>
                </a:solidFill>
                <a:effectLst/>
                <a:latin typeface="+mn-lt"/>
                <a:ea typeface="+mn-ea"/>
                <a:cs typeface="+mn-cs"/>
              </a:rPr>
              <a:t> to tune frequency-stability services and </a:t>
            </a:r>
            <a:r>
              <a:rPr lang="en-US" sz="1200" kern="1200" dirty="0" err="1">
                <a:solidFill>
                  <a:schemeClr val="tx1"/>
                </a:solidFill>
                <a:effectLst/>
                <a:latin typeface="+mn-lt"/>
                <a:ea typeface="+mn-ea"/>
                <a:cs typeface="+mn-cs"/>
              </a:rPr>
              <a:t>defence</a:t>
            </a:r>
            <a:r>
              <a:rPr lang="en-US" sz="1200" kern="1200" dirty="0">
                <a:solidFill>
                  <a:schemeClr val="tx1"/>
                </a:solidFill>
                <a:effectLst/>
                <a:latin typeface="+mn-lt"/>
                <a:ea typeface="+mn-ea"/>
                <a:cs typeface="+mn-cs"/>
              </a:rPr>
              <a:t> plans.</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Distribution-level twins</a:t>
            </a:r>
            <a:r>
              <a:rPr lang="en-US" sz="1200" kern="1200" dirty="0">
                <a:solidFill>
                  <a:schemeClr val="tx1"/>
                </a:solidFill>
                <a:effectLst/>
                <a:latin typeface="+mn-lt"/>
                <a:ea typeface="+mn-ea"/>
                <a:cs typeface="+mn-cs"/>
              </a:rPr>
              <a:t> for fault location, state estimation and network reconfiguration to improve reliability.</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Planning twins</a:t>
            </a:r>
            <a:r>
              <a:rPr lang="en-US" sz="1200" kern="1200" dirty="0">
                <a:solidFill>
                  <a:schemeClr val="tx1"/>
                </a:solidFill>
                <a:effectLst/>
                <a:latin typeface="+mn-lt"/>
                <a:ea typeface="+mn-ea"/>
                <a:cs typeface="+mn-cs"/>
              </a:rPr>
              <a:t> to evaluate hosting capacity, congestion, and reinforcement options under different RES and demand scenarios.</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Market-oriented twins</a:t>
            </a:r>
            <a:r>
              <a:rPr lang="en-US" sz="1200" kern="1200" dirty="0">
                <a:solidFill>
                  <a:schemeClr val="tx1"/>
                </a:solidFill>
                <a:effectLst/>
                <a:latin typeface="+mn-lt"/>
                <a:ea typeface="+mn-ea"/>
                <a:cs typeface="+mn-cs"/>
              </a:rPr>
              <a:t> to simulate day-ahead and balancing markets, capacity allocation and reserve sizing, and to evaluate the system-wide security impact of market-driven schedules.</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Together, these use cases show how a federated approach can support the entire chain, from </a:t>
            </a:r>
            <a:r>
              <a:rPr lang="en-US" sz="1200" b="1" kern="1200" dirty="0">
                <a:solidFill>
                  <a:schemeClr val="tx1"/>
                </a:solidFill>
                <a:effectLst/>
                <a:latin typeface="+mn-lt"/>
                <a:ea typeface="+mn-ea"/>
                <a:cs typeface="+mn-cs"/>
              </a:rPr>
              <a:t>assets to markets</a:t>
            </a:r>
            <a:r>
              <a:rPr lang="en-US" sz="1200" kern="1200" dirty="0">
                <a:solidFill>
                  <a:schemeClr val="tx1"/>
                </a:solidFill>
                <a:effectLst/>
                <a:latin typeface="+mn-lt"/>
                <a:ea typeface="+mn-ea"/>
                <a:cs typeface="+mn-cs"/>
              </a:rPr>
              <a:t>.</a:t>
            </a:r>
            <a:endParaRPr lang="en-BE" sz="1200" kern="1200" dirty="0">
              <a:solidFill>
                <a:schemeClr val="tx1"/>
              </a:solidFill>
              <a:effectLst/>
              <a:latin typeface="+mn-lt"/>
              <a:ea typeface="+mn-ea"/>
              <a:cs typeface="+mn-cs"/>
            </a:endParaRPr>
          </a:p>
          <a:p>
            <a:endParaRPr lang="en-BE" dirty="0"/>
          </a:p>
        </p:txBody>
      </p:sp>
      <p:sp>
        <p:nvSpPr>
          <p:cNvPr id="4" name="Slide Number Placeholder 3">
            <a:extLst>
              <a:ext uri="{FF2B5EF4-FFF2-40B4-BE49-F238E27FC236}">
                <a16:creationId xmlns:a16="http://schemas.microsoft.com/office/drawing/2014/main" id="{F1655631-1D1D-46B6-B6B1-5C38FF7F82AC}"/>
              </a:ext>
            </a:extLst>
          </p:cNvPr>
          <p:cNvSpPr>
            <a:spLocks noGrp="1"/>
          </p:cNvSpPr>
          <p:nvPr>
            <p:ph type="sldNum" sz="quarter" idx="5"/>
          </p:nvPr>
        </p:nvSpPr>
        <p:spPr/>
        <p:txBody>
          <a:bodyPr/>
          <a:lstStyle/>
          <a:p>
            <a:fld id="{F08FC7D2-309F-4B1D-AF63-DB3D4B544859}" type="slidenum">
              <a:rPr lang="ko-KR" altLang="en-US" smtClean="0"/>
              <a:t>20</a:t>
            </a:fld>
            <a:endParaRPr lang="ko-KR" altLang="en-US"/>
          </a:p>
        </p:txBody>
      </p:sp>
    </p:spTree>
    <p:extLst>
      <p:ext uri="{BB962C8B-B14F-4D97-AF65-F5344CB8AC3E}">
        <p14:creationId xmlns:p14="http://schemas.microsoft.com/office/powerpoint/2010/main" val="4150924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We’re now in the last chapter: </a:t>
            </a:r>
            <a:r>
              <a:rPr lang="en-US" sz="1200" b="1" kern="1200" dirty="0">
                <a:solidFill>
                  <a:schemeClr val="tx1"/>
                </a:solidFill>
                <a:effectLst/>
                <a:latin typeface="+mn-lt"/>
                <a:ea typeface="+mn-ea"/>
                <a:cs typeface="+mn-cs"/>
              </a:rPr>
              <a:t>interoperability, </a:t>
            </a:r>
            <a:r>
              <a:rPr lang="en-US" sz="1200" b="1" kern="1200" dirty="0" err="1">
                <a:solidFill>
                  <a:schemeClr val="tx1"/>
                </a:solidFill>
                <a:effectLst/>
                <a:latin typeface="+mn-lt"/>
                <a:ea typeface="+mn-ea"/>
                <a:cs typeface="+mn-cs"/>
              </a:rPr>
              <a:t>standardisation</a:t>
            </a:r>
            <a:r>
              <a:rPr lang="en-US" sz="1200" b="1" kern="1200" dirty="0">
                <a:solidFill>
                  <a:schemeClr val="tx1"/>
                </a:solidFill>
                <a:effectLst/>
                <a:latin typeface="+mn-lt"/>
                <a:ea typeface="+mn-ea"/>
                <a:cs typeface="+mn-cs"/>
              </a:rPr>
              <a:t> and call to action</a:t>
            </a:r>
            <a:r>
              <a:rPr lang="en-US" sz="1200" kern="1200" dirty="0">
                <a:solidFill>
                  <a:schemeClr val="tx1"/>
                </a:solidFill>
                <a:effectLst/>
                <a:latin typeface="+mn-lt"/>
                <a:ea typeface="+mn-ea"/>
                <a:cs typeface="+mn-cs"/>
              </a:rPr>
              <a:t>.</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Up to now, we have seen what digital twins are, why policy and system context matter, how federation can be </a:t>
            </a:r>
            <a:r>
              <a:rPr lang="en-US" sz="1200" kern="1200" dirty="0" err="1">
                <a:solidFill>
                  <a:schemeClr val="tx1"/>
                </a:solidFill>
                <a:effectLst/>
                <a:latin typeface="+mn-lt"/>
                <a:ea typeface="+mn-ea"/>
                <a:cs typeface="+mn-cs"/>
              </a:rPr>
              <a:t>organised</a:t>
            </a:r>
            <a:r>
              <a:rPr lang="en-US" sz="1200" kern="1200" dirty="0">
                <a:solidFill>
                  <a:schemeClr val="tx1"/>
                </a:solidFill>
                <a:effectLst/>
                <a:latin typeface="+mn-lt"/>
                <a:ea typeface="+mn-ea"/>
                <a:cs typeface="+mn-cs"/>
              </a:rPr>
              <a:t>, and what use cases exist.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remaining question is: </a:t>
            </a:r>
            <a:r>
              <a:rPr lang="en-US" sz="1200" b="1" kern="1200" dirty="0">
                <a:solidFill>
                  <a:schemeClr val="tx1"/>
                </a:solidFill>
                <a:effectLst/>
                <a:latin typeface="+mn-lt"/>
                <a:ea typeface="+mn-ea"/>
                <a:cs typeface="+mn-cs"/>
              </a:rPr>
              <a:t>what do we have to do – practically – to make this real and scalable?</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slide signals that the answer lies in </a:t>
            </a:r>
            <a:r>
              <a:rPr lang="en-US" sz="1200" b="1" kern="1200" dirty="0">
                <a:solidFill>
                  <a:schemeClr val="tx1"/>
                </a:solidFill>
                <a:effectLst/>
                <a:latin typeface="+mn-lt"/>
                <a:ea typeface="+mn-ea"/>
                <a:cs typeface="+mn-cs"/>
              </a:rPr>
              <a:t>data models, standards, governance and collaboration</a:t>
            </a:r>
            <a:r>
              <a:rPr lang="en-US" sz="1200" kern="1200" dirty="0">
                <a:solidFill>
                  <a:schemeClr val="tx1"/>
                </a:solidFill>
                <a:effectLst/>
                <a:latin typeface="+mn-lt"/>
                <a:ea typeface="+mn-ea"/>
                <a:cs typeface="+mn-cs"/>
              </a:rPr>
              <a:t>.</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21</a:t>
            </a:fld>
            <a:endParaRPr lang="ko-KR" altLang="en-US"/>
          </a:p>
        </p:txBody>
      </p:sp>
    </p:spTree>
    <p:extLst>
      <p:ext uri="{BB962C8B-B14F-4D97-AF65-F5344CB8AC3E}">
        <p14:creationId xmlns:p14="http://schemas.microsoft.com/office/powerpoint/2010/main" val="2811986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r>
              <a:rPr lang="en-GB" dirty="0"/>
              <a:t>Standardisation reduces distance between systems, but must find the right balance: Too little standardisation: Difficult integration. Too much standardisation: Reduced flexibility, risk of creating silos</a:t>
            </a:r>
          </a:p>
          <a:p>
            <a:endParaRPr lang="en-GB" dirty="0"/>
          </a:p>
          <a:p>
            <a:r>
              <a:rPr lang="en-GB" dirty="0"/>
              <a:t>The key advantage of a </a:t>
            </a:r>
            <a:r>
              <a:rPr lang="en-GB" b="1" dirty="0"/>
              <a:t>federated approach</a:t>
            </a:r>
            <a:r>
              <a:rPr lang="en-GB" dirty="0"/>
              <a:t> (rather than centralised) is that each organisation can </a:t>
            </a:r>
            <a:r>
              <a:rPr lang="en-GB" b="1" dirty="0"/>
              <a:t>maintain their own digital twin</a:t>
            </a:r>
            <a:r>
              <a:rPr lang="en-GB" dirty="0"/>
              <a:t> </a:t>
            </a:r>
            <a:r>
              <a:rPr lang="en-GB" b="1" dirty="0"/>
              <a:t>while ensuring interoperability </a:t>
            </a:r>
            <a:r>
              <a:rPr lang="en-GB" dirty="0"/>
              <a:t>through shared data standards and infrastructure - the "connect don't collect" philosophy</a:t>
            </a:r>
          </a:p>
          <a:p>
            <a:endParaRPr lang="en-GB" dirty="0"/>
          </a:p>
          <a:p>
            <a:r>
              <a:rPr lang="en-GB" b="1" dirty="0"/>
              <a:t>Recommendation:</a:t>
            </a:r>
            <a:endParaRPr lang="en-GB" dirty="0"/>
          </a:p>
          <a:p>
            <a:r>
              <a:rPr lang="en-GB" dirty="0"/>
              <a:t>Cover relevant aspects for groups of systems to interface</a:t>
            </a:r>
          </a:p>
          <a:p>
            <a:r>
              <a:rPr lang="en-GB" dirty="0"/>
              <a:t>Don't cover all individual specific differences</a:t>
            </a:r>
          </a:p>
          <a:p>
            <a:r>
              <a:rPr lang="en-GB" dirty="0"/>
              <a:t>Use plug-and-automate standards</a:t>
            </a:r>
          </a:p>
          <a:p>
            <a:r>
              <a:rPr lang="en-GB" dirty="0"/>
              <a:t>Ensure digital twins are open and free to use</a:t>
            </a:r>
          </a:p>
          <a:p>
            <a:endParaRPr lang="en-GB" dirty="0"/>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22</a:t>
            </a:fld>
            <a:endParaRPr lang="ko-KR" altLang="en-US"/>
          </a:p>
        </p:txBody>
      </p:sp>
    </p:spTree>
    <p:extLst>
      <p:ext uri="{BB962C8B-B14F-4D97-AF65-F5344CB8AC3E}">
        <p14:creationId xmlns:p14="http://schemas.microsoft.com/office/powerpoint/2010/main" val="1996832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r>
              <a:rPr lang="en-GB" b="1" dirty="0"/>
              <a:t>Top-Down View:</a:t>
            </a:r>
            <a:endParaRPr lang="en-GB" dirty="0"/>
          </a:p>
          <a:p>
            <a:r>
              <a:rPr lang="en-GB" b="1" dirty="0"/>
              <a:t>Business Layer:</a:t>
            </a:r>
            <a:r>
              <a:rPr lang="en-GB" dirty="0"/>
              <a:t> Domain knowledge level</a:t>
            </a:r>
          </a:p>
          <a:p>
            <a:r>
              <a:rPr lang="en-GB" b="1" dirty="0"/>
              <a:t>Function Layer:</a:t>
            </a:r>
            <a:r>
              <a:rPr lang="en-GB" dirty="0"/>
              <a:t> Organizational level</a:t>
            </a:r>
          </a:p>
          <a:p>
            <a:r>
              <a:rPr lang="en-GB" b="1" dirty="0"/>
              <a:t>Information Layer:</a:t>
            </a:r>
            <a:r>
              <a:rPr lang="en-GB" dirty="0"/>
              <a:t> Mid-level technical</a:t>
            </a:r>
          </a:p>
          <a:p>
            <a:r>
              <a:rPr lang="en-GB" b="1" dirty="0"/>
              <a:t>Communication Layer:</a:t>
            </a:r>
            <a:r>
              <a:rPr lang="en-GB" dirty="0"/>
              <a:t> Lower technical level</a:t>
            </a:r>
          </a:p>
          <a:p>
            <a:r>
              <a:rPr lang="en-GB" b="1" dirty="0"/>
              <a:t>Component Layer:</a:t>
            </a:r>
            <a:r>
              <a:rPr lang="en-GB" dirty="0"/>
              <a:t> Individual technical level</a:t>
            </a:r>
          </a:p>
          <a:p>
            <a:endParaRPr lang="en-GB" b="1" dirty="0"/>
          </a:p>
          <a:p>
            <a:r>
              <a:rPr lang="en-GB" b="1" dirty="0"/>
              <a:t>Knowledge Distribution:</a:t>
            </a:r>
            <a:endParaRPr lang="en-GB" dirty="0"/>
          </a:p>
          <a:p>
            <a:r>
              <a:rPr lang="en-GB" b="1" dirty="0"/>
              <a:t>Lower Levels (Component/Technical):</a:t>
            </a:r>
            <a:r>
              <a:rPr lang="en-GB" dirty="0"/>
              <a:t> Manufacturer’s technical knowledge</a:t>
            </a:r>
          </a:p>
          <a:p>
            <a:r>
              <a:rPr lang="en-GB" b="1" dirty="0"/>
              <a:t>Higher Levels (Business/Functional):</a:t>
            </a:r>
            <a:r>
              <a:rPr lang="en-GB" dirty="0"/>
              <a:t> Grid operator domain knowledge</a:t>
            </a:r>
          </a:p>
          <a:p>
            <a:endParaRPr lang="en-GB" b="1" dirty="0"/>
          </a:p>
          <a:p>
            <a:r>
              <a:rPr lang="en-GB" b="1" dirty="0"/>
              <a:t>Point:</a:t>
            </a:r>
            <a:r>
              <a:rPr lang="en-GB" dirty="0"/>
              <a:t> Grid operators must provide domain knowledge to manufacturers as constraints for products, enabling integration at business and functional levels rather than individual silos.</a:t>
            </a: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23</a:t>
            </a:fld>
            <a:endParaRPr lang="ko-KR" altLang="en-US"/>
          </a:p>
        </p:txBody>
      </p:sp>
    </p:spTree>
    <p:extLst>
      <p:ext uri="{BB962C8B-B14F-4D97-AF65-F5344CB8AC3E}">
        <p14:creationId xmlns:p14="http://schemas.microsoft.com/office/powerpoint/2010/main" val="1898486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a:t>
            </a:r>
            <a:r>
              <a:rPr lang="en-GB" baseline="30000" dirty="0"/>
              <a:t>st</a:t>
            </a:r>
            <a:r>
              <a:rPr lang="en-GB" dirty="0"/>
              <a:t>: </a:t>
            </a:r>
            <a:r>
              <a:rPr lang="en-GB" altLang="ko-KR" sz="1200" dirty="0">
                <a:solidFill>
                  <a:srgbClr val="373737"/>
                </a:solidFill>
              </a:rPr>
              <a:t>Standardised interfaces </a:t>
            </a:r>
          </a:p>
          <a:p>
            <a:r>
              <a:rPr lang="en-GB" altLang="ko-KR" sz="1200" dirty="0">
                <a:solidFill>
                  <a:srgbClr val="373737"/>
                </a:solidFill>
              </a:rPr>
              <a:t>Manufacturer-independent, modular system architectures for use case requirements </a:t>
            </a:r>
          </a:p>
          <a:p>
            <a:r>
              <a:rPr lang="en-GB" altLang="ko-KR" sz="1200" dirty="0">
                <a:solidFill>
                  <a:srgbClr val="373737"/>
                </a:solidFill>
              </a:rPr>
              <a:t>Follow the principles of the IEC 61850 and IEC 61970 standard families in terms of compatibility</a:t>
            </a:r>
            <a:endParaRPr lang="en-US" altLang="ko-KR" sz="1200" dirty="0">
              <a:solidFill>
                <a:srgbClr val="373737"/>
              </a:solidFill>
            </a:endParaRPr>
          </a:p>
          <a:p>
            <a:endParaRPr lang="en-GB" dirty="0"/>
          </a:p>
          <a:p>
            <a:r>
              <a:rPr lang="en-GB" dirty="0"/>
              <a:t>2</a:t>
            </a:r>
            <a:r>
              <a:rPr lang="en-GB" baseline="30000" dirty="0"/>
              <a:t>nd</a:t>
            </a:r>
            <a:r>
              <a:rPr lang="en-GB" dirty="0"/>
              <a:t>: </a:t>
            </a:r>
            <a:r>
              <a:rPr lang="en-US" altLang="ko-KR" sz="1200" dirty="0">
                <a:solidFill>
                  <a:srgbClr val="373737"/>
                </a:solidFill>
              </a:rPr>
              <a:t>Break down data silos and validate/consolidate data needs against each other.</a:t>
            </a:r>
          </a:p>
          <a:p>
            <a:r>
              <a:rPr lang="en-GB" altLang="ko-KR" sz="1200" dirty="0">
                <a:solidFill>
                  <a:srgbClr val="373737"/>
                </a:solidFill>
              </a:rPr>
              <a:t>Single Source of Truth (</a:t>
            </a:r>
            <a:r>
              <a:rPr lang="en-GB" altLang="ko-KR" sz="1200" dirty="0" err="1">
                <a:solidFill>
                  <a:srgbClr val="373737"/>
                </a:solidFill>
              </a:rPr>
              <a:t>SSoT</a:t>
            </a:r>
            <a:r>
              <a:rPr lang="en-GB" altLang="ko-KR" sz="1200" dirty="0">
                <a:solidFill>
                  <a:srgbClr val="373737"/>
                </a:solidFill>
              </a:rPr>
              <a:t>) principle: no uncontrolled redundancy, defined responsible party</a:t>
            </a:r>
          </a:p>
          <a:p>
            <a:r>
              <a:rPr lang="en-US" altLang="ko-KR" sz="1200" dirty="0" err="1">
                <a:solidFill>
                  <a:srgbClr val="373737"/>
                </a:solidFill>
              </a:rPr>
              <a:t>Normalise</a:t>
            </a:r>
            <a:r>
              <a:rPr lang="en-US" altLang="ko-KR" sz="1200" dirty="0">
                <a:solidFill>
                  <a:srgbClr val="373737"/>
                </a:solidFill>
              </a:rPr>
              <a:t> and structure data for algorithms</a:t>
            </a:r>
          </a:p>
          <a:p>
            <a:endParaRPr lang="en-GB" dirty="0"/>
          </a:p>
          <a:p>
            <a:r>
              <a:rPr lang="en-GB" dirty="0"/>
              <a:t>3</a:t>
            </a:r>
            <a:r>
              <a:rPr lang="en-GB" baseline="30000" dirty="0"/>
              <a:t>rd</a:t>
            </a:r>
            <a:r>
              <a:rPr lang="en-GB" dirty="0"/>
              <a:t>: </a:t>
            </a:r>
            <a:r>
              <a:rPr lang="en-GB" altLang="ko-KR" sz="1200" dirty="0">
                <a:solidFill>
                  <a:srgbClr val="373737"/>
                </a:solidFill>
              </a:rPr>
              <a:t>Precise analysis and prioritisation of use cases</a:t>
            </a:r>
          </a:p>
          <a:p>
            <a:r>
              <a:rPr lang="en-GB" altLang="ko-KR" sz="1200" dirty="0">
                <a:solidFill>
                  <a:srgbClr val="373737"/>
                </a:solidFill>
              </a:rPr>
              <a:t>Start with a limited use case and take stock of the available data</a:t>
            </a:r>
          </a:p>
          <a:p>
            <a:r>
              <a:rPr lang="en-GB" altLang="ko-KR" sz="1200" dirty="0">
                <a:solidFill>
                  <a:srgbClr val="373737"/>
                </a:solidFill>
              </a:rPr>
              <a:t>Connect the internal and external processes of the company to the digital twin </a:t>
            </a:r>
          </a:p>
          <a:p>
            <a:r>
              <a:rPr lang="en-GB" altLang="ko-KR" sz="1200" dirty="0">
                <a:solidFill>
                  <a:srgbClr val="373737"/>
                </a:solidFill>
              </a:rPr>
              <a:t>Provide appropriate training to the staff</a:t>
            </a:r>
            <a:endParaRPr lang="en-US" altLang="ko-KR" sz="1200" dirty="0">
              <a:solidFill>
                <a:srgbClr val="373737"/>
              </a:solidFill>
            </a:endParaRPr>
          </a:p>
          <a:p>
            <a:endParaRPr lang="en-GB" dirty="0"/>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24</a:t>
            </a:fld>
            <a:endParaRPr lang="ko-KR" altLang="en-US"/>
          </a:p>
        </p:txBody>
      </p:sp>
    </p:spTree>
    <p:extLst>
      <p:ext uri="{BB962C8B-B14F-4D97-AF65-F5344CB8AC3E}">
        <p14:creationId xmlns:p14="http://schemas.microsoft.com/office/powerpoint/2010/main" val="4110139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that brings us to the final slide: </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Muchas</a:t>
            </a:r>
            <a:r>
              <a:rPr lang="en-US" sz="1200" i="1" kern="1200" dirty="0">
                <a:solidFill>
                  <a:schemeClr val="tx1"/>
                </a:solidFill>
                <a:effectLst/>
                <a:latin typeface="+mn-lt"/>
                <a:ea typeface="+mn-ea"/>
                <a:cs typeface="+mn-cs"/>
              </a:rPr>
              <a:t> gracias! ¿</a:t>
            </a:r>
            <a:r>
              <a:rPr lang="en-US" sz="1200" i="1" kern="1200" dirty="0" err="1">
                <a:solidFill>
                  <a:schemeClr val="tx1"/>
                </a:solidFill>
                <a:effectLst/>
                <a:latin typeface="+mn-lt"/>
                <a:ea typeface="+mn-ea"/>
                <a:cs typeface="+mn-cs"/>
              </a:rPr>
              <a:t>Preguntas</a:t>
            </a:r>
            <a:r>
              <a:rPr lang="en-US" sz="1200" i="1" kern="1200" dirty="0">
                <a:solidFill>
                  <a:schemeClr val="tx1"/>
                </a:solidFill>
                <a:effectLst/>
                <a:latin typeface="+mn-lt"/>
                <a:ea typeface="+mn-ea"/>
                <a:cs typeface="+mn-cs"/>
              </a:rPr>
              <a:t>?”</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 me close with three short messages:</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Digital twins are a means, not an end.</a:t>
            </a:r>
            <a:r>
              <a:rPr lang="en-US" sz="1200" kern="1200" dirty="0">
                <a:solidFill>
                  <a:schemeClr val="tx1"/>
                </a:solidFill>
                <a:effectLst/>
                <a:latin typeface="+mn-lt"/>
                <a:ea typeface="+mn-ea"/>
                <a:cs typeface="+mn-cs"/>
              </a:rPr>
              <a:t> They are practical tools to run and transform an increasingly complex grid.</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Federation is the realistic path.</a:t>
            </a:r>
            <a:r>
              <a:rPr lang="en-US" sz="1200" kern="1200" dirty="0">
                <a:solidFill>
                  <a:schemeClr val="tx1"/>
                </a:solidFill>
                <a:effectLst/>
                <a:latin typeface="+mn-lt"/>
                <a:ea typeface="+mn-ea"/>
                <a:cs typeface="+mn-cs"/>
              </a:rPr>
              <a:t> We will never have a single super-twin; instead we must federate many twins horizontally, vertically and across Europe.</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Interoperability and openness are shared responsibilities.</a:t>
            </a:r>
            <a:r>
              <a:rPr lang="en-US" sz="1200" kern="1200" dirty="0">
                <a:solidFill>
                  <a:schemeClr val="tx1"/>
                </a:solidFill>
                <a:effectLst/>
                <a:latin typeface="+mn-lt"/>
                <a:ea typeface="+mn-ea"/>
                <a:cs typeface="+mn-cs"/>
              </a:rPr>
              <a:t> Through projects like </a:t>
            </a:r>
            <a:r>
              <a:rPr lang="en-US" sz="1200" b="1" kern="1200" dirty="0" err="1">
                <a:solidFill>
                  <a:schemeClr val="tx1"/>
                </a:solidFill>
                <a:effectLst/>
                <a:latin typeface="+mn-lt"/>
                <a:ea typeface="+mn-ea"/>
                <a:cs typeface="+mn-cs"/>
              </a:rPr>
              <a:t>TwinEU</a:t>
            </a:r>
            <a:r>
              <a:rPr lang="en-US" sz="1200" kern="1200" dirty="0">
                <a:solidFill>
                  <a:schemeClr val="tx1"/>
                </a:solidFill>
                <a:effectLst/>
                <a:latin typeface="+mn-lt"/>
                <a:ea typeface="+mn-ea"/>
                <a:cs typeface="+mn-cs"/>
              </a:rPr>
              <a:t> and the work of TSOs, DSOs, regulators and industry, we have the building blocks – but turning them into reality requires concrete choices in standards, data management and collaboration.</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25</a:t>
            </a:fld>
            <a:endParaRPr lang="ko-KR" altLang="en-US"/>
          </a:p>
        </p:txBody>
      </p:sp>
    </p:spTree>
    <p:extLst>
      <p:ext uri="{BB962C8B-B14F-4D97-AF65-F5344CB8AC3E}">
        <p14:creationId xmlns:p14="http://schemas.microsoft.com/office/powerpoint/2010/main" val="390448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the roadmap for the next 30 minutes.</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DT Basics</a:t>
            </a:r>
            <a:r>
              <a:rPr lang="en-US" sz="1200" kern="1200" dirty="0">
                <a:solidFill>
                  <a:schemeClr val="tx1"/>
                </a:solidFill>
                <a:effectLst/>
                <a:latin typeface="+mn-lt"/>
                <a:ea typeface="+mn-ea"/>
                <a:cs typeface="+mn-cs"/>
              </a:rPr>
              <a:t> – the concepts, main applications and some very common misconceptions around digital twins in power grids.</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Federation</a:t>
            </a:r>
            <a:r>
              <a:rPr lang="en-US" sz="1200" kern="1200" dirty="0">
                <a:solidFill>
                  <a:schemeClr val="tx1"/>
                </a:solidFill>
                <a:effectLst/>
                <a:latin typeface="+mn-lt"/>
                <a:ea typeface="+mn-ea"/>
                <a:cs typeface="+mn-cs"/>
              </a:rPr>
              <a:t> – different types of federation: horizontal, vertical, and </a:t>
            </a:r>
            <a:r>
              <a:rPr lang="en-US" sz="1200" b="1" kern="1200" dirty="0">
                <a:solidFill>
                  <a:schemeClr val="tx1"/>
                </a:solidFill>
                <a:effectLst/>
                <a:latin typeface="+mn-lt"/>
                <a:ea typeface="+mn-ea"/>
                <a:cs typeface="+mn-cs"/>
              </a:rPr>
              <a:t>distributed modular</a:t>
            </a:r>
            <a:r>
              <a:rPr lang="en-US" sz="1200" kern="1200" dirty="0">
                <a:solidFill>
                  <a:schemeClr val="tx1"/>
                </a:solidFill>
                <a:effectLst/>
                <a:latin typeface="+mn-lt"/>
                <a:ea typeface="+mn-ea"/>
                <a:cs typeface="+mn-cs"/>
              </a:rPr>
              <a:t> federation for power grids.</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DT use cases and the </a:t>
            </a:r>
            <a:r>
              <a:rPr lang="en-US" sz="1200" b="1" kern="1200" dirty="0" err="1">
                <a:solidFill>
                  <a:schemeClr val="tx1"/>
                </a:solidFill>
                <a:effectLst/>
                <a:latin typeface="+mn-lt"/>
                <a:ea typeface="+mn-ea"/>
                <a:cs typeface="+mn-cs"/>
              </a:rPr>
              <a:t>TwinEU</a:t>
            </a:r>
            <a:r>
              <a:rPr lang="en-US" sz="1200" b="1" kern="1200" dirty="0">
                <a:solidFill>
                  <a:schemeClr val="tx1"/>
                </a:solidFill>
                <a:effectLst/>
                <a:latin typeface="+mn-lt"/>
                <a:ea typeface="+mn-ea"/>
                <a:cs typeface="+mn-cs"/>
              </a:rPr>
              <a:t> project</a:t>
            </a:r>
            <a:r>
              <a:rPr lang="en-US" sz="1200" kern="1200" dirty="0">
                <a:solidFill>
                  <a:schemeClr val="tx1"/>
                </a:solidFill>
                <a:effectLst/>
                <a:latin typeface="+mn-lt"/>
                <a:ea typeface="+mn-ea"/>
                <a:cs typeface="+mn-cs"/>
              </a:rPr>
              <a:t> – where digital twins already add value today and how </a:t>
            </a:r>
            <a:r>
              <a:rPr lang="en-US" sz="1200" kern="1200" dirty="0" err="1">
                <a:solidFill>
                  <a:schemeClr val="tx1"/>
                </a:solidFill>
                <a:effectLst/>
                <a:latin typeface="+mn-lt"/>
                <a:ea typeface="+mn-ea"/>
                <a:cs typeface="+mn-cs"/>
              </a:rPr>
              <a:t>TwinEU</a:t>
            </a:r>
            <a:r>
              <a:rPr lang="en-US" sz="1200" kern="1200" dirty="0">
                <a:solidFill>
                  <a:schemeClr val="tx1"/>
                </a:solidFill>
                <a:effectLst/>
                <a:latin typeface="+mn-lt"/>
                <a:ea typeface="+mn-ea"/>
                <a:cs typeface="+mn-cs"/>
              </a:rPr>
              <a:t> is implementing a </a:t>
            </a:r>
            <a:r>
              <a:rPr lang="en-US" sz="1200" i="1" kern="1200" dirty="0">
                <a:solidFill>
                  <a:schemeClr val="tx1"/>
                </a:solidFill>
                <a:effectLst/>
                <a:latin typeface="+mn-lt"/>
                <a:ea typeface="+mn-ea"/>
                <a:cs typeface="+mn-cs"/>
              </a:rPr>
              <a:t>federated</a:t>
            </a:r>
            <a:r>
              <a:rPr lang="en-US" sz="1200" kern="1200" dirty="0">
                <a:solidFill>
                  <a:schemeClr val="tx1"/>
                </a:solidFill>
                <a:effectLst/>
                <a:latin typeface="+mn-lt"/>
                <a:ea typeface="+mn-ea"/>
                <a:cs typeface="+mn-cs"/>
              </a:rPr>
              <a:t> architecture across Europe.</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Interoperability, </a:t>
            </a:r>
            <a:r>
              <a:rPr lang="en-US" sz="1200" b="1" kern="1200" dirty="0" err="1">
                <a:solidFill>
                  <a:schemeClr val="tx1"/>
                </a:solidFill>
                <a:effectLst/>
                <a:latin typeface="+mn-lt"/>
                <a:ea typeface="+mn-ea"/>
                <a:cs typeface="+mn-cs"/>
              </a:rPr>
              <a:t>standardisation</a:t>
            </a:r>
            <a:r>
              <a:rPr lang="en-US" sz="1200" b="1" kern="1200" dirty="0">
                <a:solidFill>
                  <a:schemeClr val="tx1"/>
                </a:solidFill>
                <a:effectLst/>
                <a:latin typeface="+mn-lt"/>
                <a:ea typeface="+mn-ea"/>
                <a:cs typeface="+mn-cs"/>
              </a:rPr>
              <a:t> and call to action</a:t>
            </a:r>
            <a:r>
              <a:rPr lang="en-US" sz="1200" kern="1200" dirty="0">
                <a:solidFill>
                  <a:schemeClr val="tx1"/>
                </a:solidFill>
                <a:effectLst/>
                <a:latin typeface="+mn-lt"/>
                <a:ea typeface="+mn-ea"/>
                <a:cs typeface="+mn-cs"/>
              </a:rPr>
              <a:t> – the data models, standards, and concrete steps we all need to take.</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Think of it as a journey: first we agree on </a:t>
            </a:r>
            <a:r>
              <a:rPr lang="en-US" sz="1200" b="1" kern="1200" dirty="0">
                <a:solidFill>
                  <a:schemeClr val="tx1"/>
                </a:solidFill>
                <a:effectLst/>
                <a:latin typeface="+mn-lt"/>
                <a:ea typeface="+mn-ea"/>
                <a:cs typeface="+mn-cs"/>
              </a:rPr>
              <a:t>what</a:t>
            </a:r>
            <a:r>
              <a:rPr lang="en-US" sz="1200" kern="1200" dirty="0">
                <a:solidFill>
                  <a:schemeClr val="tx1"/>
                </a:solidFill>
                <a:effectLst/>
                <a:latin typeface="+mn-lt"/>
                <a:ea typeface="+mn-ea"/>
                <a:cs typeface="+mn-cs"/>
              </a:rPr>
              <a:t> we’re talking about, then we look at </a:t>
            </a:r>
            <a:r>
              <a:rPr lang="en-US" sz="1200" b="1" kern="1200" dirty="0">
                <a:solidFill>
                  <a:schemeClr val="tx1"/>
                </a:solidFill>
                <a:effectLst/>
                <a:latin typeface="+mn-lt"/>
                <a:ea typeface="+mn-ea"/>
                <a:cs typeface="+mn-cs"/>
              </a:rPr>
              <a:t>how to connect many twins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we can actually do with them</a:t>
            </a:r>
            <a:r>
              <a:rPr lang="en-US" sz="1200" kern="1200" dirty="0">
                <a:solidFill>
                  <a:schemeClr val="tx1"/>
                </a:solidFill>
                <a:effectLst/>
                <a:latin typeface="+mn-lt"/>
                <a:ea typeface="+mn-ea"/>
                <a:cs typeface="+mn-cs"/>
              </a:rPr>
              <a:t>, and finally </a:t>
            </a:r>
            <a:r>
              <a:rPr lang="en-US" sz="1200" b="1" kern="1200" dirty="0">
                <a:solidFill>
                  <a:schemeClr val="tx1"/>
                </a:solidFill>
                <a:effectLst/>
                <a:latin typeface="+mn-lt"/>
                <a:ea typeface="+mn-ea"/>
                <a:cs typeface="+mn-cs"/>
              </a:rPr>
              <a:t>what has to happen next</a:t>
            </a:r>
            <a:r>
              <a:rPr lang="en-US" sz="1200" kern="1200" dirty="0">
                <a:solidFill>
                  <a:schemeClr val="tx1"/>
                </a:solidFill>
                <a:effectLst/>
                <a:latin typeface="+mn-lt"/>
                <a:ea typeface="+mn-ea"/>
                <a:cs typeface="+mn-cs"/>
              </a:rPr>
              <a:t>.</a:t>
            </a:r>
            <a:endParaRPr lang="en-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3212036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start with the basics: </a:t>
            </a:r>
            <a:r>
              <a:rPr lang="en-US" sz="1200" i="1" kern="1200" dirty="0">
                <a:solidFill>
                  <a:schemeClr val="tx1"/>
                </a:solidFill>
                <a:effectLst/>
                <a:latin typeface="+mn-lt"/>
                <a:ea typeface="+mn-ea"/>
                <a:cs typeface="+mn-cs"/>
              </a:rPr>
              <a:t>what is a digital twin – and what is it not?</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Digital twins didn’t appear first in energy; they originated in </a:t>
            </a:r>
            <a:r>
              <a:rPr lang="en-US" sz="1200" b="1" kern="1200" dirty="0">
                <a:solidFill>
                  <a:schemeClr val="tx1"/>
                </a:solidFill>
                <a:effectLst/>
                <a:latin typeface="+mn-lt"/>
                <a:ea typeface="+mn-ea"/>
                <a:cs typeface="+mn-cs"/>
              </a:rPr>
              <a:t>aerospace and advanced manufacturing</a:t>
            </a:r>
            <a:r>
              <a:rPr lang="en-US" sz="1200" kern="1200" dirty="0">
                <a:solidFill>
                  <a:schemeClr val="tx1"/>
                </a:solidFill>
                <a:effectLst/>
                <a:latin typeface="+mn-lt"/>
                <a:ea typeface="+mn-ea"/>
                <a:cs typeface="+mn-cs"/>
              </a:rPr>
              <a:t>, where you can’t afford failures and systems evolve over decades. The core ingredients are always the same:</a:t>
            </a:r>
            <a:endParaRPr lang="en-B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physical entity</a:t>
            </a:r>
            <a:r>
              <a:rPr lang="en-US" sz="1200" kern="1200" dirty="0">
                <a:solidFill>
                  <a:schemeClr val="tx1"/>
                </a:solidFill>
                <a:effectLst/>
                <a:latin typeface="+mn-lt"/>
                <a:ea typeface="+mn-ea"/>
                <a:cs typeface="+mn-cs"/>
              </a:rPr>
              <a:t> (an asset, a substation, a whole grid),</a:t>
            </a:r>
            <a:endParaRPr lang="en-B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virtual model</a:t>
            </a:r>
            <a:r>
              <a:rPr lang="en-US" sz="1200" kern="1200" dirty="0">
                <a:solidFill>
                  <a:schemeClr val="tx1"/>
                </a:solidFill>
                <a:effectLst/>
                <a:latin typeface="+mn-lt"/>
                <a:ea typeface="+mn-ea"/>
                <a:cs typeface="+mn-cs"/>
              </a:rPr>
              <a:t>,</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data</a:t>
            </a:r>
            <a:r>
              <a:rPr lang="en-US" sz="1200" kern="1200" dirty="0">
                <a:solidFill>
                  <a:schemeClr val="tx1"/>
                </a:solidFill>
                <a:effectLst/>
                <a:latin typeface="+mn-lt"/>
                <a:ea typeface="+mn-ea"/>
                <a:cs typeface="+mn-cs"/>
              </a:rPr>
              <a:t> linking both,</a:t>
            </a:r>
            <a:endParaRPr lang="en-B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service interface</a:t>
            </a:r>
            <a:r>
              <a:rPr lang="en-US" sz="1200" kern="1200" dirty="0">
                <a:solidFill>
                  <a:schemeClr val="tx1"/>
                </a:solidFill>
                <a:effectLst/>
                <a:latin typeface="+mn-lt"/>
                <a:ea typeface="+mn-ea"/>
                <a:cs typeface="+mn-cs"/>
              </a:rPr>
              <a:t>, and</a:t>
            </a:r>
            <a:endParaRPr lang="en-B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continuous </a:t>
            </a:r>
            <a:r>
              <a:rPr lang="en-US" sz="1200" b="1" kern="1200" dirty="0">
                <a:solidFill>
                  <a:schemeClr val="tx1"/>
                </a:solidFill>
                <a:effectLst/>
                <a:latin typeface="+mn-lt"/>
                <a:ea typeface="+mn-ea"/>
                <a:cs typeface="+mn-cs"/>
              </a:rPr>
              <a:t>communication</a:t>
            </a:r>
            <a:r>
              <a:rPr lang="en-US" sz="1200" kern="1200" dirty="0">
                <a:solidFill>
                  <a:schemeClr val="tx1"/>
                </a:solidFill>
                <a:effectLst/>
                <a:latin typeface="+mn-lt"/>
                <a:ea typeface="+mn-ea"/>
                <a:cs typeface="+mn-cs"/>
              </a:rPr>
              <a:t> between the virtual and physical worlds.</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very common misconception is:</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I have a simulation model, I have a digital twin.”</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That’s not enough. A digital twin is a </a:t>
            </a:r>
            <a:r>
              <a:rPr lang="en-US" sz="1200" b="1" kern="1200" dirty="0">
                <a:solidFill>
                  <a:schemeClr val="tx1"/>
                </a:solidFill>
                <a:effectLst/>
                <a:latin typeface="+mn-lt"/>
                <a:ea typeface="+mn-ea"/>
                <a:cs typeface="+mn-cs"/>
              </a:rPr>
              <a:t>virtual representation that stays linked to reality through live data</a:t>
            </a:r>
            <a:r>
              <a:rPr lang="en-US" sz="1200" kern="1200" dirty="0">
                <a:solidFill>
                  <a:schemeClr val="tx1"/>
                </a:solidFill>
                <a:effectLst/>
                <a:latin typeface="+mn-lt"/>
                <a:ea typeface="+mn-ea"/>
                <a:cs typeface="+mn-cs"/>
              </a:rPr>
              <a:t> and supports decisions throughout the asset’s life cycle. Without that ongoing data connection, we just have a static model, not a twin.</a:t>
            </a:r>
            <a:endParaRPr lang="en-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2422827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r>
              <a:rPr lang="en-GB" dirty="0"/>
              <a:t>The Commission's action plan addresses:</a:t>
            </a:r>
          </a:p>
          <a:p>
            <a:r>
              <a:rPr lang="en-GB" b="1" dirty="0"/>
              <a:t>Opportunities:</a:t>
            </a:r>
            <a:r>
              <a:rPr lang="en-GB" dirty="0"/>
              <a:t> New ways of facilitating data exchange, promoting investments, bringing consumer benefits</a:t>
            </a:r>
          </a:p>
          <a:p>
            <a:r>
              <a:rPr lang="en-GB" b="1" dirty="0"/>
              <a:t>Challenges:</a:t>
            </a:r>
            <a:r>
              <a:rPr lang="en-GB" dirty="0"/>
              <a:t> Cybersecurity and increased energy consumption</a:t>
            </a:r>
          </a:p>
          <a:p>
            <a:r>
              <a:rPr lang="en-GB" b="1" dirty="0"/>
              <a:t>Key Focus:</a:t>
            </a:r>
            <a:r>
              <a:rPr lang="en-GB" dirty="0"/>
              <a:t> Promoting investments in digital infrastructure</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GB" sz="1200" dirty="0">
              <a:solidFill>
                <a:srgbClr val="000000"/>
              </a:solidFill>
              <a:latin typeface="Roboto-Light"/>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t-EE" sz="1200" dirty="0">
                <a:solidFill>
                  <a:srgbClr val="000000"/>
                </a:solidFill>
                <a:latin typeface="Roboto-Light"/>
              </a:rPr>
              <a:t>ENTSO-E’s RDI Roadmap 2024–2034 sets missions on DTs for monitoring, control, flexibility and asset optimisation.</a:t>
            </a:r>
            <a:endParaRPr lang="en-GB" sz="1200" dirty="0">
              <a:solidFill>
                <a:srgbClr val="000000"/>
              </a:solidFill>
              <a:latin typeface="Roboto-Light"/>
            </a:endParaRPr>
          </a:p>
          <a:p>
            <a:endParaRPr lang="en-GB" b="1" dirty="0"/>
          </a:p>
          <a:p>
            <a:r>
              <a:rPr lang="et-EE" b="1" dirty="0"/>
              <a:t>Alignment with ENTSO-E RDI Roadmap 2024-2034:</a:t>
            </a:r>
            <a:endParaRPr lang="et-EE" dirty="0"/>
          </a:p>
          <a:p>
            <a:r>
              <a:rPr lang="et-EE" dirty="0"/>
              <a:t>Mission 1: Advanced network reconfiguration, DT for asset maintenance optimization</a:t>
            </a:r>
          </a:p>
          <a:p>
            <a:r>
              <a:rPr lang="et-EE" dirty="0"/>
              <a:t>Mission 4: DT for monitoring, enhanced grid representation, grid control</a:t>
            </a:r>
          </a:p>
          <a:p>
            <a:r>
              <a:rPr lang="et-EE" dirty="0"/>
              <a:t>Mission 5: DT for enhanced grid flexibility</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GB" sz="1200" dirty="0">
              <a:solidFill>
                <a:srgbClr val="000000"/>
              </a:solidFill>
              <a:latin typeface="Roboto-Light"/>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t-EE" sz="1200" dirty="0">
                <a:solidFill>
                  <a:srgbClr val="000000"/>
                </a:solidFill>
                <a:latin typeface="Roboto-Light"/>
              </a:rPr>
              <a:t>TwinEU aligns with these by demonstrating federated DTs across eight pilots and defining pan-EU scenarios.</a:t>
            </a:r>
            <a:endParaRPr lang="en-GB" sz="1200" dirty="0">
              <a:solidFill>
                <a:srgbClr val="000000"/>
              </a:solidFill>
              <a:latin typeface="Roboto-Light"/>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GB" sz="1200" dirty="0">
              <a:solidFill>
                <a:srgbClr val="000000"/>
              </a:solidFill>
              <a:latin typeface="Roboto-Light"/>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GB" sz="1200" dirty="0">
              <a:solidFill>
                <a:srgbClr val="000000"/>
              </a:solidFill>
              <a:latin typeface="Roboto-Light"/>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t-EE" sz="1200" dirty="0">
                <a:solidFill>
                  <a:srgbClr val="000000"/>
                </a:solidFill>
                <a:latin typeface="Roboto-Light"/>
              </a:rPr>
              <a:t>Speaker note: connect climate targets, RES growth, electrification</a:t>
            </a:r>
            <a:r>
              <a:rPr lang="en-GB" sz="1200" dirty="0">
                <a:solidFill>
                  <a:srgbClr val="000000"/>
                </a:solidFill>
                <a:latin typeface="Roboto-Light"/>
              </a:rPr>
              <a:t>,</a:t>
            </a:r>
            <a:r>
              <a:rPr lang="et-EE" sz="1200" dirty="0">
                <a:solidFill>
                  <a:srgbClr val="000000"/>
                </a:solidFill>
                <a:latin typeface="Roboto-Light"/>
              </a:rPr>
              <a:t> and </a:t>
            </a:r>
            <a:r>
              <a:rPr lang="en-GB" sz="1200" dirty="0">
                <a:solidFill>
                  <a:srgbClr val="000000"/>
                </a:solidFill>
                <a:latin typeface="Roboto-Light"/>
              </a:rPr>
              <a:t>the </a:t>
            </a:r>
            <a:r>
              <a:rPr lang="et-EE" sz="1200" dirty="0">
                <a:solidFill>
                  <a:srgbClr val="000000"/>
                </a:solidFill>
                <a:latin typeface="Roboto-Light"/>
              </a:rPr>
              <a:t>need for data-driven operation.</a:t>
            </a:r>
            <a:endParaRPr lang="en-BE" sz="1200" dirty="0">
              <a:solidFill>
                <a:srgbClr val="000000"/>
              </a:solidFill>
              <a:latin typeface="Roboto-Light"/>
            </a:endParaRP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1717768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where do digital twins come from, what are they, why do we need them, and how do they work?</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Where?</a:t>
            </a:r>
            <a:r>
              <a:rPr lang="en-US" sz="1200" kern="1200" dirty="0">
                <a:solidFill>
                  <a:schemeClr val="tx1"/>
                </a:solidFill>
                <a:effectLst/>
                <a:latin typeface="+mn-lt"/>
                <a:ea typeface="+mn-ea"/>
                <a:cs typeface="+mn-cs"/>
              </a:rPr>
              <a:t> They originate in aerospace and manufacturing, where complex, expensive systems are modelled and monitored over decades.</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What?</a:t>
            </a:r>
            <a:r>
              <a:rPr lang="en-US" sz="1200" kern="1200" dirty="0">
                <a:solidFill>
                  <a:schemeClr val="tx1"/>
                </a:solidFill>
                <a:effectLst/>
                <a:latin typeface="+mn-lt"/>
                <a:ea typeface="+mn-ea"/>
                <a:cs typeface="+mn-cs"/>
              </a:rPr>
              <a:t> In our context, a digital twin is a combination of a </a:t>
            </a:r>
            <a:r>
              <a:rPr lang="en-US" sz="1200" b="1" kern="1200" dirty="0">
                <a:solidFill>
                  <a:schemeClr val="tx1"/>
                </a:solidFill>
                <a:effectLst/>
                <a:latin typeface="+mn-lt"/>
                <a:ea typeface="+mn-ea"/>
                <a:cs typeface="+mn-cs"/>
              </a:rPr>
              <a:t>physical entity</a:t>
            </a:r>
            <a:r>
              <a:rPr lang="en-US" sz="1200" kern="1200" dirty="0">
                <a:solidFill>
                  <a:schemeClr val="tx1"/>
                </a:solidFill>
                <a:effectLst/>
                <a:latin typeface="+mn-lt"/>
                <a:ea typeface="+mn-ea"/>
                <a:cs typeface="+mn-cs"/>
              </a:rPr>
              <a:t>, a </a:t>
            </a:r>
            <a:r>
              <a:rPr lang="en-US" sz="1200" b="1" kern="1200" dirty="0">
                <a:solidFill>
                  <a:schemeClr val="tx1"/>
                </a:solidFill>
                <a:effectLst/>
                <a:latin typeface="+mn-lt"/>
                <a:ea typeface="+mn-ea"/>
                <a:cs typeface="+mn-cs"/>
              </a:rPr>
              <a:t>virtual model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data</a:t>
            </a:r>
            <a:r>
              <a:rPr lang="en-US" sz="1200" kern="1200" dirty="0">
                <a:solidFill>
                  <a:schemeClr val="tx1"/>
                </a:solidFill>
                <a:effectLst/>
                <a:latin typeface="+mn-lt"/>
                <a:ea typeface="+mn-ea"/>
                <a:cs typeface="+mn-cs"/>
              </a:rPr>
              <a:t>, a </a:t>
            </a:r>
            <a:r>
              <a:rPr lang="en-US" sz="1200" b="1" kern="1200" dirty="0">
                <a:solidFill>
                  <a:schemeClr val="tx1"/>
                </a:solidFill>
                <a:effectLst/>
                <a:latin typeface="+mn-lt"/>
                <a:ea typeface="+mn-ea"/>
                <a:cs typeface="+mn-cs"/>
              </a:rPr>
              <a:t>service interface</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communication</a:t>
            </a:r>
            <a:r>
              <a:rPr lang="en-US" sz="1200" kern="1200" dirty="0">
                <a:solidFill>
                  <a:schemeClr val="tx1"/>
                </a:solidFill>
                <a:effectLst/>
                <a:latin typeface="+mn-lt"/>
                <a:ea typeface="+mn-ea"/>
                <a:cs typeface="+mn-cs"/>
              </a:rPr>
              <a:t> between them.</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Because power grids must stay robust while enabling the energy transition – continuous monitoring, predictive analysis and decision support become essential.</a:t>
            </a:r>
            <a:endParaRPr lang="en-BE"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By combining physics-based models, measurement data, and operational interfaces in a </a:t>
            </a:r>
            <a:r>
              <a:rPr lang="en-US" sz="1200" b="1" kern="1200" dirty="0">
                <a:solidFill>
                  <a:schemeClr val="tx1"/>
                </a:solidFill>
                <a:effectLst/>
                <a:latin typeface="+mn-lt"/>
                <a:ea typeface="+mn-ea"/>
                <a:cs typeface="+mn-cs"/>
              </a:rPr>
              <a:t>modular, extensible architecture</a:t>
            </a:r>
            <a:r>
              <a:rPr lang="en-US" sz="1200" kern="1200" dirty="0">
                <a:solidFill>
                  <a:schemeClr val="tx1"/>
                </a:solidFill>
                <a:effectLst/>
                <a:latin typeface="+mn-lt"/>
                <a:ea typeface="+mn-ea"/>
                <a:cs typeface="+mn-cs"/>
              </a:rPr>
              <a:t>.</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big idea is that instead of reacting to problems, we can </a:t>
            </a:r>
            <a:r>
              <a:rPr lang="en-US" sz="1200" b="1" kern="1200" dirty="0">
                <a:solidFill>
                  <a:schemeClr val="tx1"/>
                </a:solidFill>
                <a:effectLst/>
                <a:latin typeface="+mn-lt"/>
                <a:ea typeface="+mn-ea"/>
                <a:cs typeface="+mn-cs"/>
              </a:rPr>
              <a:t>anticipate</a:t>
            </a:r>
            <a:r>
              <a:rPr lang="en-US" sz="1200" kern="1200" dirty="0">
                <a:solidFill>
                  <a:schemeClr val="tx1"/>
                </a:solidFill>
                <a:effectLst/>
                <a:latin typeface="+mn-lt"/>
                <a:ea typeface="+mn-ea"/>
                <a:cs typeface="+mn-cs"/>
              </a:rPr>
              <a:t> them and explore “what-if” scenarios before touching the real system.</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551673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r>
              <a:rPr lang="en-GB" b="1" dirty="0">
                <a:solidFill>
                  <a:srgbClr val="000000"/>
                </a:solidFill>
                <a:latin typeface="Roboto-Light"/>
              </a:rPr>
              <a:t>Data connection =&gt; </a:t>
            </a:r>
            <a:r>
              <a:rPr lang="en-GB" b="1" dirty="0" err="1">
                <a:solidFill>
                  <a:srgbClr val="000000"/>
                </a:solidFill>
                <a:latin typeface="Roboto-Light"/>
              </a:rPr>
              <a:t>DT:live</a:t>
            </a:r>
            <a:r>
              <a:rPr lang="en-GB" b="1" dirty="0">
                <a:solidFill>
                  <a:srgbClr val="000000"/>
                </a:solidFill>
                <a:latin typeface="Roboto-Light"/>
              </a:rPr>
              <a:t> and bi-directional) </a:t>
            </a:r>
          </a:p>
          <a:p>
            <a:r>
              <a:rPr lang="en-GB" dirty="0"/>
              <a:t>The fundamental challenge remains in obtaining, cleaning, understanding, and doing something with data!</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GB" dirty="0"/>
          </a:p>
          <a:p>
            <a:pPr marL="1200150" lvl="2" indent="-285750">
              <a:buFontTx/>
              <a:buChar char="-"/>
            </a:pPr>
            <a:r>
              <a:rPr lang="en-GB" dirty="0"/>
              <a:t>A presumed open data approach to data: An unintentionally clever first step to let SMEs open advanced business models and technologies.</a:t>
            </a:r>
          </a:p>
          <a:p>
            <a:pPr marL="1200150" lvl="2" indent="-285750">
              <a:buFontTx/>
              <a:buChar char="-"/>
            </a:pPr>
            <a:r>
              <a:rPr lang="en-GB" dirty="0"/>
              <a:t>What is not open? Prioritising how to share in a more scalable way!</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GB" dirty="0">
              <a:solidFill>
                <a:srgbClr val="000000"/>
              </a:solidFill>
              <a:latin typeface="Roboto-Light"/>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dirty="0">
                <a:solidFill>
                  <a:srgbClr val="000000"/>
                </a:solidFill>
                <a:latin typeface="Roboto-Light"/>
              </a:rPr>
              <a:t>Data and standards: if we are solving to get from A to B, can we also solve for how we describe and format our data? It is about governance, policy, and regulation. </a:t>
            </a: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3614760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C5675-FDEA-E9CF-4E13-BD002EA93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87253-F8ED-21E1-5273-F121C4A20429}"/>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D608EA85-B9BE-4466-3209-029ADC784931}"/>
              </a:ext>
            </a:extLst>
          </p:cNvPr>
          <p:cNvSpPr>
            <a:spLocks noGrp="1"/>
          </p:cNvSpPr>
          <p:nvPr>
            <p:ph type="body" idx="1"/>
          </p:nvPr>
        </p:nvSpPr>
        <p:spPr/>
        <p:txBody>
          <a:bodyPr/>
          <a:lstStyle/>
          <a:p>
            <a:r>
              <a:rPr lang="en-BE" sz="1200" b="1" kern="1200" dirty="0">
                <a:solidFill>
                  <a:schemeClr val="tx1"/>
                </a:solidFill>
                <a:effectLst/>
                <a:latin typeface="+mn-lt"/>
                <a:ea typeface="+mn-ea"/>
                <a:cs typeface="+mn-cs"/>
              </a:rPr>
              <a:t>Lack of Consensus on Digital Twin Definition:</a:t>
            </a:r>
            <a:r>
              <a:rPr lang="en-BE" sz="1200" kern="1200" dirty="0">
                <a:solidFill>
                  <a:schemeClr val="tx1"/>
                </a:solidFill>
                <a:effectLst/>
                <a:latin typeface="+mn-lt"/>
                <a:ea typeface="+mn-ea"/>
                <a:cs typeface="+mn-cs"/>
              </a:rPr>
              <a:t> Working with distribution system operators and transmission system operators, it became very clear that there is a lack of consensus and definition about what is really meant by "digital twin" in the context of electrical grids. What </a:t>
            </a:r>
            <a:r>
              <a:rPr lang="en-GB" sz="1200" kern="1200" dirty="0">
                <a:solidFill>
                  <a:schemeClr val="tx1"/>
                </a:solidFill>
                <a:effectLst/>
                <a:latin typeface="+mn-lt"/>
                <a:ea typeface="+mn-ea"/>
                <a:cs typeface="+mn-cs"/>
              </a:rPr>
              <a:t>is</a:t>
            </a:r>
            <a:r>
              <a:rPr lang="en-BE" sz="1200" kern="1200" dirty="0">
                <a:solidFill>
                  <a:schemeClr val="tx1"/>
                </a:solidFill>
                <a:effectLst/>
                <a:latin typeface="+mn-lt"/>
                <a:ea typeface="+mn-ea"/>
                <a:cs typeface="+mn-cs"/>
              </a:rPr>
              <a:t> the minimum set of functionalities to claim that a grid is equipped with a digital twin</a:t>
            </a:r>
            <a:r>
              <a:rPr lang="en-GB" sz="1200" kern="1200" dirty="0">
                <a:solidFill>
                  <a:schemeClr val="tx1"/>
                </a:solidFill>
                <a:effectLst/>
                <a:latin typeface="+mn-lt"/>
                <a:ea typeface="+mn-ea"/>
                <a:cs typeface="+mn-cs"/>
              </a:rPr>
              <a:t>?</a:t>
            </a:r>
            <a:endParaRPr lang="en-BE" dirty="0"/>
          </a:p>
        </p:txBody>
      </p:sp>
      <p:sp>
        <p:nvSpPr>
          <p:cNvPr id="4" name="Slide Number Placeholder 3">
            <a:extLst>
              <a:ext uri="{FF2B5EF4-FFF2-40B4-BE49-F238E27FC236}">
                <a16:creationId xmlns:a16="http://schemas.microsoft.com/office/drawing/2014/main" id="{227E89D1-917E-4FD2-C9F4-D9B740019FFA}"/>
              </a:ext>
            </a:extLst>
          </p:cNvPr>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3703612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en-GB" dirty="0"/>
          </a:p>
          <a:p>
            <a:r>
              <a:rPr lang="en-GB" b="1" dirty="0"/>
              <a:t>The Virtual Energy System</a:t>
            </a:r>
            <a:r>
              <a:rPr lang="en-GB" dirty="0"/>
              <a:t> is looking at the particular challenge around digital twinning - how can you connect those disparate providers?</a:t>
            </a:r>
          </a:p>
          <a:p>
            <a:r>
              <a:rPr lang="en-GB" dirty="0"/>
              <a:t>This includes:</a:t>
            </a:r>
          </a:p>
          <a:p>
            <a:r>
              <a:rPr lang="en-GB" dirty="0"/>
              <a:t>Network operators</a:t>
            </a:r>
          </a:p>
          <a:p>
            <a:r>
              <a:rPr lang="en-GB" dirty="0"/>
              <a:t>Power station operators</a:t>
            </a:r>
          </a:p>
          <a:p>
            <a:r>
              <a:rPr lang="en-GB" dirty="0"/>
              <a:t>Electrolyzers</a:t>
            </a:r>
          </a:p>
          <a:p>
            <a:r>
              <a:rPr lang="en-GB" dirty="0"/>
              <a:t>System operators</a:t>
            </a:r>
          </a:p>
          <a:p>
            <a:r>
              <a:rPr lang="en-GB" dirty="0"/>
              <a:t>The whole value chain</a:t>
            </a:r>
          </a:p>
          <a:p>
            <a:r>
              <a:rPr lang="en-GB" dirty="0"/>
              <a:t>They're all going to want to build their own digital twins for whatever purpose (whether they be shadows or true twins - kind of doesn't matter).</a:t>
            </a:r>
          </a:p>
          <a:p>
            <a:r>
              <a:rPr lang="en-GB" b="1" dirty="0"/>
              <a:t>The key questions are:</a:t>
            </a:r>
            <a:endParaRPr lang="en-GB" dirty="0"/>
          </a:p>
          <a:p>
            <a:r>
              <a:rPr lang="en-GB" dirty="0"/>
              <a:t>How can you ensure that the data passes to them effectively?</a:t>
            </a:r>
          </a:p>
          <a:p>
            <a:r>
              <a:rPr lang="en-GB" dirty="0"/>
              <a:t>How can you ensure that these systems are at least minimally interoperable with each other?</a:t>
            </a:r>
          </a:p>
          <a:p>
            <a:r>
              <a:rPr lang="en-GB" dirty="0"/>
              <a:t>How can you take insight from one and apply it in another context?</a:t>
            </a:r>
          </a:p>
          <a:p>
            <a:r>
              <a:rPr lang="en-GB" dirty="0"/>
              <a:t>How does this all knit together?</a:t>
            </a: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44976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3186952"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2187902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8"/>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700"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687" r:id="rId15"/>
    <p:sldLayoutId id="2147483664" r:id="rId16"/>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8F916B2-4F4A-4B46-84C5-9F10E8117ACA}"/>
              </a:ext>
            </a:extLst>
          </p:cNvPr>
          <p:cNvSpPr txBox="1"/>
          <p:nvPr/>
        </p:nvSpPr>
        <p:spPr>
          <a:xfrm>
            <a:off x="764321" y="1241413"/>
            <a:ext cx="6657976" cy="2862322"/>
          </a:xfrm>
          <a:prstGeom prst="rect">
            <a:avLst/>
          </a:prstGeom>
          <a:noFill/>
        </p:spPr>
        <p:txBody>
          <a:bodyPr wrap="square" rtlCol="0">
            <a:spAutoFit/>
          </a:bodyPr>
          <a:lstStyle/>
          <a:p>
            <a:r>
              <a:rPr lang="es-ES" sz="6000" dirty="0" err="1"/>
              <a:t>What</a:t>
            </a:r>
            <a:r>
              <a:rPr lang="es-ES" sz="6000" dirty="0"/>
              <a:t> </a:t>
            </a:r>
            <a:r>
              <a:rPr lang="es-ES" sz="6000" dirty="0" err="1"/>
              <a:t>is</a:t>
            </a:r>
            <a:r>
              <a:rPr lang="es-ES" sz="6000" dirty="0"/>
              <a:t> a Digital</a:t>
            </a:r>
            <a:br>
              <a:rPr lang="es-ES" sz="6000" dirty="0"/>
            </a:br>
            <a:r>
              <a:rPr lang="es-ES" sz="6000" dirty="0"/>
              <a:t>Twin </a:t>
            </a:r>
            <a:r>
              <a:rPr lang="es-ES" sz="6000" dirty="0" err="1"/>
              <a:t>of</a:t>
            </a:r>
            <a:r>
              <a:rPr lang="es-ES" sz="6000" dirty="0"/>
              <a:t> </a:t>
            </a:r>
            <a:r>
              <a:rPr lang="es-ES" sz="6000" dirty="0" err="1"/>
              <a:t>the</a:t>
            </a:r>
            <a:br>
              <a:rPr lang="es-ES" sz="6000" dirty="0"/>
            </a:br>
            <a:r>
              <a:rPr lang="es-ES" sz="6000" dirty="0" err="1"/>
              <a:t>Electricity</a:t>
            </a:r>
            <a:r>
              <a:rPr lang="es-ES" sz="6000" dirty="0"/>
              <a:t> </a:t>
            </a:r>
            <a:r>
              <a:rPr lang="es-ES" sz="6000" dirty="0" err="1"/>
              <a:t>grid</a:t>
            </a:r>
            <a:endParaRPr lang="en-US" altLang="ko-KR" sz="6000" dirty="0">
              <a:latin typeface="+mj-lt"/>
              <a:cs typeface="Arial" panose="020B0604020202020204" pitchFamily="34" charset="0"/>
            </a:endParaRPr>
          </a:p>
        </p:txBody>
      </p:sp>
      <p:sp>
        <p:nvSpPr>
          <p:cNvPr id="23" name="TextBox 22">
            <a:extLst>
              <a:ext uri="{FF2B5EF4-FFF2-40B4-BE49-F238E27FC236}">
                <a16:creationId xmlns:a16="http://schemas.microsoft.com/office/drawing/2014/main" id="{82B3879C-EF23-41B7-A0B5-1258BA3FCC56}"/>
              </a:ext>
            </a:extLst>
          </p:cNvPr>
          <p:cNvSpPr txBox="1"/>
          <p:nvPr/>
        </p:nvSpPr>
        <p:spPr>
          <a:xfrm>
            <a:off x="8266061" y="5093374"/>
            <a:ext cx="3497944" cy="307777"/>
          </a:xfrm>
          <a:prstGeom prst="rect">
            <a:avLst/>
          </a:prstGeom>
          <a:noFill/>
        </p:spPr>
        <p:txBody>
          <a:bodyPr wrap="square" rtlCol="0">
            <a:spAutoFit/>
          </a:bodyPr>
          <a:lstStyle/>
          <a:p>
            <a:pPr algn="r"/>
            <a:r>
              <a:rPr lang="en-US" altLang="ko-KR" sz="1400" dirty="0">
                <a:solidFill>
                  <a:schemeClr val="bg1"/>
                </a:solidFill>
              </a:rPr>
              <a:t>09-12-2025</a:t>
            </a:r>
            <a:endParaRPr lang="ko-KR" altLang="en-US" sz="1400" dirty="0">
              <a:solidFill>
                <a:schemeClr val="bg1"/>
              </a:solidFill>
            </a:endParaRPr>
          </a:p>
        </p:txBody>
      </p:sp>
      <p:sp>
        <p:nvSpPr>
          <p:cNvPr id="11" name="TextBox 10">
            <a:extLst>
              <a:ext uri="{FF2B5EF4-FFF2-40B4-BE49-F238E27FC236}">
                <a16:creationId xmlns:a16="http://schemas.microsoft.com/office/drawing/2014/main" id="{19186EE0-7E59-4523-B09E-94E592EC2AD3}"/>
              </a:ext>
            </a:extLst>
          </p:cNvPr>
          <p:cNvSpPr txBox="1"/>
          <p:nvPr/>
        </p:nvSpPr>
        <p:spPr>
          <a:xfrm>
            <a:off x="8266061" y="4601797"/>
            <a:ext cx="3497944" cy="400110"/>
          </a:xfrm>
          <a:prstGeom prst="rect">
            <a:avLst/>
          </a:prstGeom>
          <a:noFill/>
          <a:effectLst/>
        </p:spPr>
        <p:txBody>
          <a:bodyPr wrap="square" rtlCol="0">
            <a:spAutoFit/>
          </a:bodyPr>
          <a:lstStyle/>
          <a:p>
            <a:pPr algn="r"/>
            <a:r>
              <a:rPr lang="en-US" altLang="ko-KR" sz="2000" dirty="0" err="1">
                <a:solidFill>
                  <a:schemeClr val="accent1"/>
                </a:solidFill>
                <a:latin typeface="+mj-lt"/>
                <a:cs typeface="Arial" panose="020B0604020202020204" pitchFamily="34" charset="0"/>
              </a:rPr>
              <a:t>fecha</a:t>
            </a:r>
            <a:endParaRPr lang="en-US" altLang="ko-KR" sz="2000" dirty="0">
              <a:solidFill>
                <a:schemeClr val="accent1"/>
              </a:solidFill>
              <a:cs typeface="Arial" panose="020B0604020202020204" pitchFamily="34" charset="0"/>
            </a:endParaRPr>
          </a:p>
        </p:txBody>
      </p:sp>
      <p:sp>
        <p:nvSpPr>
          <p:cNvPr id="4" name="직사각형 3">
            <a:extLst>
              <a:ext uri="{FF2B5EF4-FFF2-40B4-BE49-F238E27FC236}">
                <a16:creationId xmlns:a16="http://schemas.microsoft.com/office/drawing/2014/main" id="{15F8899D-CC18-4BEC-A7F9-8BA9784DD4B7}"/>
              </a:ext>
            </a:extLst>
          </p:cNvPr>
          <p:cNvSpPr/>
          <p:nvPr/>
        </p:nvSpPr>
        <p:spPr>
          <a:xfrm>
            <a:off x="815121" y="689980"/>
            <a:ext cx="815120" cy="297543"/>
          </a:xfrm>
          <a:prstGeom prst="rect">
            <a:avLst/>
          </a:prstGeom>
          <a:solidFill>
            <a:schemeClr val="accent1"/>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solidFill>
              <a:latin typeface="+mj-lt"/>
            </a:endParaRPr>
          </a:p>
        </p:txBody>
      </p:sp>
      <p:pic>
        <p:nvPicPr>
          <p:cNvPr id="3" name="Picture 2" descr="A black background with white letters&#10;&#10;Description automatically generated">
            <a:extLst>
              <a:ext uri="{FF2B5EF4-FFF2-40B4-BE49-F238E27FC236}">
                <a16:creationId xmlns:a16="http://schemas.microsoft.com/office/drawing/2014/main" id="{59EE2B6D-35E4-4C91-CC80-BAA946F2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01501-F271-1BC7-C44E-09E332D90F9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34F5DD-6ED7-42AE-A982-C3D5D6643B84}"/>
              </a:ext>
            </a:extLst>
          </p:cNvPr>
          <p:cNvSpPr txBox="1"/>
          <p:nvPr/>
        </p:nvSpPr>
        <p:spPr>
          <a:xfrm>
            <a:off x="1084217" y="532453"/>
            <a:ext cx="11107783" cy="584775"/>
          </a:xfrm>
          <a:prstGeom prst="rect">
            <a:avLst/>
          </a:prstGeom>
          <a:noFill/>
        </p:spPr>
        <p:txBody>
          <a:bodyPr wrap="square">
            <a:spAutoFit/>
          </a:bodyPr>
          <a:lstStyle/>
          <a:p>
            <a:r>
              <a:rPr lang="en-GB" sz="3200" b="1" dirty="0">
                <a:solidFill>
                  <a:schemeClr val="bg1"/>
                </a:solidFill>
                <a:latin typeface="Roboto-Light"/>
              </a:rPr>
              <a:t>Digital Twins in the Future Utilities and Control Rooms</a:t>
            </a:r>
            <a:r>
              <a:rPr lang="et-EE" sz="3200" b="1" dirty="0">
                <a:solidFill>
                  <a:schemeClr val="bg1"/>
                </a:solidFill>
                <a:latin typeface="Roboto-Light"/>
              </a:rPr>
              <a:t> </a:t>
            </a:r>
            <a:endParaRPr lang="en-BE" dirty="0"/>
          </a:p>
        </p:txBody>
      </p:sp>
      <p:pic>
        <p:nvPicPr>
          <p:cNvPr id="7" name="Picture 6" descr="A diagram of a data processing process&#10;&#10;AI-generated content may be incorrect.">
            <a:extLst>
              <a:ext uri="{FF2B5EF4-FFF2-40B4-BE49-F238E27FC236}">
                <a16:creationId xmlns:a16="http://schemas.microsoft.com/office/drawing/2014/main" id="{FF9AD844-045C-99B3-8353-B92CE71B866F}"/>
              </a:ext>
            </a:extLst>
          </p:cNvPr>
          <p:cNvPicPr>
            <a:picLocks noChangeAspect="1"/>
          </p:cNvPicPr>
          <p:nvPr/>
        </p:nvPicPr>
        <p:blipFill>
          <a:blip r:embed="rId3"/>
          <a:stretch>
            <a:fillRect/>
          </a:stretch>
        </p:blipFill>
        <p:spPr>
          <a:xfrm>
            <a:off x="6048104" y="2283871"/>
            <a:ext cx="6035042" cy="3489912"/>
          </a:xfrm>
          <a:prstGeom prst="rect">
            <a:avLst/>
          </a:prstGeom>
        </p:spPr>
      </p:pic>
      <p:sp>
        <p:nvSpPr>
          <p:cNvPr id="8" name="TextBox 7">
            <a:extLst>
              <a:ext uri="{FF2B5EF4-FFF2-40B4-BE49-F238E27FC236}">
                <a16:creationId xmlns:a16="http://schemas.microsoft.com/office/drawing/2014/main" id="{327F26F5-1843-4168-C3AB-8FFCC748110E}"/>
              </a:ext>
            </a:extLst>
          </p:cNvPr>
          <p:cNvSpPr txBox="1"/>
          <p:nvPr/>
        </p:nvSpPr>
        <p:spPr>
          <a:xfrm>
            <a:off x="367237" y="2311505"/>
            <a:ext cx="5511050" cy="3508653"/>
          </a:xfrm>
          <a:prstGeom prst="rect">
            <a:avLst/>
          </a:prstGeom>
          <a:noFill/>
        </p:spPr>
        <p:txBody>
          <a:bodyPr wrap="square">
            <a:spAutoFit/>
          </a:bodyPr>
          <a:lstStyle/>
          <a:p>
            <a:pPr>
              <a:spcBef>
                <a:spcPts val="600"/>
              </a:spcBef>
              <a:defRPr sz="1400"/>
            </a:pPr>
            <a:r>
              <a:rPr lang="en-GB" sz="2400" dirty="0">
                <a:latin typeface="Roboto-Light"/>
              </a:rPr>
              <a:t>Multi-timescale analysis (minutes to years)</a:t>
            </a:r>
          </a:p>
          <a:p>
            <a:pPr>
              <a:spcBef>
                <a:spcPts val="600"/>
              </a:spcBef>
              <a:defRPr sz="1400"/>
            </a:pPr>
            <a:r>
              <a:rPr lang="en-GB" sz="2400" dirty="0">
                <a:latin typeface="Roboto-Light"/>
              </a:rPr>
              <a:t>Physics-based simulation &amp; ML models</a:t>
            </a:r>
          </a:p>
          <a:p>
            <a:pPr>
              <a:spcBef>
                <a:spcPts val="600"/>
              </a:spcBef>
              <a:defRPr sz="1400"/>
            </a:pPr>
            <a:r>
              <a:rPr lang="en-GB" sz="2400" dirty="0">
                <a:latin typeface="Roboto-Light"/>
              </a:rPr>
              <a:t>Predictive &amp; prescriptive analytics</a:t>
            </a:r>
          </a:p>
          <a:p>
            <a:pPr>
              <a:spcBef>
                <a:spcPts val="600"/>
              </a:spcBef>
              <a:defRPr sz="1400"/>
            </a:pPr>
            <a:r>
              <a:rPr lang="en-GB" sz="2400" dirty="0">
                <a:latin typeface="Roboto-Light"/>
              </a:rPr>
              <a:t>Modular, extensible platforms</a:t>
            </a:r>
          </a:p>
          <a:p>
            <a:pPr>
              <a:spcBef>
                <a:spcPts val="600"/>
              </a:spcBef>
              <a:defRPr sz="1400"/>
            </a:pPr>
            <a:r>
              <a:rPr lang="en-GB" sz="2400" dirty="0">
                <a:latin typeface="Roboto-Light"/>
              </a:rPr>
              <a:t>What-if scenario testing</a:t>
            </a:r>
          </a:p>
          <a:p>
            <a:pPr>
              <a:spcBef>
                <a:spcPts val="600"/>
              </a:spcBef>
              <a:defRPr sz="1400"/>
            </a:pPr>
            <a:r>
              <a:rPr lang="en-GB" sz="2400" dirty="0">
                <a:latin typeface="Roboto-Light"/>
              </a:rPr>
              <a:t>Open APIs and federation support</a:t>
            </a:r>
          </a:p>
          <a:p>
            <a:pPr>
              <a:spcBef>
                <a:spcPts val="600"/>
              </a:spcBef>
              <a:defRPr sz="1400"/>
            </a:pPr>
            <a:r>
              <a:rPr lang="en-GB" sz="2400" dirty="0">
                <a:latin typeface="Roboto-Light"/>
              </a:rPr>
              <a:t>Lifecycle management</a:t>
            </a:r>
          </a:p>
        </p:txBody>
      </p:sp>
      <p:sp>
        <p:nvSpPr>
          <p:cNvPr id="9" name="TextBox 8">
            <a:extLst>
              <a:ext uri="{FF2B5EF4-FFF2-40B4-BE49-F238E27FC236}">
                <a16:creationId xmlns:a16="http://schemas.microsoft.com/office/drawing/2014/main" id="{0475F632-07E5-1EF8-0AAE-F360FF1FD564}"/>
              </a:ext>
            </a:extLst>
          </p:cNvPr>
          <p:cNvSpPr txBox="1"/>
          <p:nvPr/>
        </p:nvSpPr>
        <p:spPr>
          <a:xfrm>
            <a:off x="7546429" y="5324279"/>
            <a:ext cx="4088524" cy="276999"/>
          </a:xfrm>
          <a:prstGeom prst="rect">
            <a:avLst/>
          </a:prstGeom>
          <a:noFill/>
        </p:spPr>
        <p:txBody>
          <a:bodyPr wrap="square">
            <a:spAutoFit/>
          </a:bodyPr>
          <a:lstStyle/>
          <a:p>
            <a:r>
              <a:rPr lang="en-GB" sz="1200" b="0" i="0" dirty="0">
                <a:solidFill>
                  <a:srgbClr val="000000"/>
                </a:solidFill>
                <a:effectLst/>
                <a:latin typeface="NimbusSanL-Regu"/>
              </a:rPr>
              <a:t>* By </a:t>
            </a:r>
            <a:r>
              <a:rPr lang="et-EE" sz="1200" b="0" i="0" dirty="0">
                <a:solidFill>
                  <a:srgbClr val="000000"/>
                </a:solidFill>
                <a:effectLst/>
                <a:latin typeface="NimbusSanL-Regu"/>
              </a:rPr>
              <a:t>F</a:t>
            </a:r>
            <a:r>
              <a:rPr lang="en-GB" sz="1200" b="0" i="0" dirty="0">
                <a:solidFill>
                  <a:srgbClr val="000000"/>
                </a:solidFill>
                <a:effectLst/>
                <a:latin typeface="NimbusSanL-Regu"/>
              </a:rPr>
              <a:t>.</a:t>
            </a:r>
            <a:r>
              <a:rPr lang="et-EE" sz="1200" b="0" i="0" dirty="0">
                <a:solidFill>
                  <a:srgbClr val="000000"/>
                </a:solidFill>
                <a:effectLst/>
                <a:latin typeface="NimbusSanL-Regu"/>
              </a:rPr>
              <a:t> Arrano-Vargas</a:t>
            </a:r>
            <a:endParaRPr lang="en-BE" sz="1200" dirty="0"/>
          </a:p>
        </p:txBody>
      </p:sp>
    </p:spTree>
    <p:extLst>
      <p:ext uri="{BB962C8B-B14F-4D97-AF65-F5344CB8AC3E}">
        <p14:creationId xmlns:p14="http://schemas.microsoft.com/office/powerpoint/2010/main" val="2267833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FA7D7-51B1-F13A-183B-3923E8B4E0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884CD92-3E4E-8270-DF3A-7368524AFE80}"/>
              </a:ext>
            </a:extLst>
          </p:cNvPr>
          <p:cNvSpPr txBox="1"/>
          <p:nvPr/>
        </p:nvSpPr>
        <p:spPr>
          <a:xfrm>
            <a:off x="901338" y="636955"/>
            <a:ext cx="5120640" cy="1077218"/>
          </a:xfrm>
          <a:prstGeom prst="rect">
            <a:avLst/>
          </a:prstGeom>
          <a:noFill/>
        </p:spPr>
        <p:txBody>
          <a:bodyPr wrap="square">
            <a:spAutoFit/>
          </a:bodyPr>
          <a:lstStyle/>
          <a:p>
            <a:r>
              <a:rPr lang="en-GB" sz="3200" b="1" dirty="0">
                <a:solidFill>
                  <a:schemeClr val="bg1"/>
                </a:solidFill>
                <a:latin typeface="Roboto-Light"/>
              </a:rPr>
              <a:t>Digital Twins Functions</a:t>
            </a:r>
          </a:p>
          <a:p>
            <a:r>
              <a:rPr lang="en-GB" sz="3200" b="1" dirty="0">
                <a:solidFill>
                  <a:schemeClr val="bg1"/>
                </a:solidFill>
                <a:latin typeface="Roboto-Light"/>
              </a:rPr>
              <a:t>in the 28 April Blackout</a:t>
            </a:r>
            <a:endParaRPr lang="en-BE" dirty="0"/>
          </a:p>
        </p:txBody>
      </p:sp>
      <p:pic>
        <p:nvPicPr>
          <p:cNvPr id="7" name="Picture 6" descr="A diagram of a data processing process&#10;&#10;AI-generated content may be incorrect.">
            <a:extLst>
              <a:ext uri="{FF2B5EF4-FFF2-40B4-BE49-F238E27FC236}">
                <a16:creationId xmlns:a16="http://schemas.microsoft.com/office/drawing/2014/main" id="{9E4DBE5E-22A8-F753-4626-AD448324FD13}"/>
              </a:ext>
            </a:extLst>
          </p:cNvPr>
          <p:cNvPicPr>
            <a:picLocks noChangeAspect="1"/>
          </p:cNvPicPr>
          <p:nvPr/>
        </p:nvPicPr>
        <p:blipFill>
          <a:blip r:embed="rId3"/>
          <a:stretch>
            <a:fillRect/>
          </a:stretch>
        </p:blipFill>
        <p:spPr>
          <a:xfrm>
            <a:off x="3004458" y="2141766"/>
            <a:ext cx="6348548" cy="3671205"/>
          </a:xfrm>
          <a:prstGeom prst="rect">
            <a:avLst/>
          </a:prstGeom>
        </p:spPr>
      </p:pic>
      <p:sp>
        <p:nvSpPr>
          <p:cNvPr id="2" name="Call-out: Line 1">
            <a:extLst>
              <a:ext uri="{FF2B5EF4-FFF2-40B4-BE49-F238E27FC236}">
                <a16:creationId xmlns:a16="http://schemas.microsoft.com/office/drawing/2014/main" id="{E2E200EE-28E1-F5F0-A482-CED97FF672BD}"/>
              </a:ext>
            </a:extLst>
          </p:cNvPr>
          <p:cNvSpPr/>
          <p:nvPr/>
        </p:nvSpPr>
        <p:spPr>
          <a:xfrm>
            <a:off x="9405258" y="4807131"/>
            <a:ext cx="2573382" cy="1240972"/>
          </a:xfrm>
          <a:prstGeom prst="borderCallout1">
            <a:avLst>
              <a:gd name="adj1" fmla="val 24857"/>
              <a:gd name="adj2" fmla="val 296"/>
              <a:gd name="adj3" fmla="val 2052"/>
              <a:gd name="adj4" fmla="val -63667"/>
            </a:avLst>
          </a:prstGeom>
          <a:ln w="57150">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lIns="0" tIns="0" rIns="0" bIns="0" rtlCol="0" anchor="ctr"/>
          <a:lstStyle/>
          <a:p>
            <a:r>
              <a:rPr lang="en-GB" sz="2400" dirty="0"/>
              <a:t>Before the event – </a:t>
            </a:r>
          </a:p>
          <a:p>
            <a:r>
              <a:rPr lang="en-GB" sz="2400" dirty="0"/>
              <a:t>planning &amp; scheduling </a:t>
            </a:r>
            <a:endParaRPr lang="en-BE" sz="2400" dirty="0"/>
          </a:p>
        </p:txBody>
      </p:sp>
      <p:sp>
        <p:nvSpPr>
          <p:cNvPr id="6" name="Call-out: Line 5">
            <a:extLst>
              <a:ext uri="{FF2B5EF4-FFF2-40B4-BE49-F238E27FC236}">
                <a16:creationId xmlns:a16="http://schemas.microsoft.com/office/drawing/2014/main" id="{3F2D64FB-F81B-5189-7D1E-62A99A2F8948}"/>
              </a:ext>
            </a:extLst>
          </p:cNvPr>
          <p:cNvSpPr/>
          <p:nvPr/>
        </p:nvSpPr>
        <p:spPr>
          <a:xfrm>
            <a:off x="9466218" y="2307769"/>
            <a:ext cx="2573382" cy="1240972"/>
          </a:xfrm>
          <a:prstGeom prst="borderCallout1">
            <a:avLst>
              <a:gd name="adj1" fmla="val 24857"/>
              <a:gd name="adj2" fmla="val 296"/>
              <a:gd name="adj3" fmla="val 143106"/>
              <a:gd name="adj4" fmla="val -67220"/>
            </a:avLst>
          </a:prstGeom>
          <a:ln w="57150">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lIns="0" tIns="0" rIns="0" bIns="0" rtlCol="0" anchor="ctr"/>
          <a:lstStyle/>
          <a:p>
            <a:r>
              <a:rPr lang="en-GB" sz="2400" dirty="0"/>
              <a:t>After / during – damage limitation &amp; learning</a:t>
            </a:r>
            <a:endParaRPr lang="en-BE" sz="2400" dirty="0"/>
          </a:p>
        </p:txBody>
      </p:sp>
      <p:sp>
        <p:nvSpPr>
          <p:cNvPr id="9" name="Call-out: Line 8">
            <a:extLst>
              <a:ext uri="{FF2B5EF4-FFF2-40B4-BE49-F238E27FC236}">
                <a16:creationId xmlns:a16="http://schemas.microsoft.com/office/drawing/2014/main" id="{7B5109A0-5DB1-3612-CD80-AC4B800A6B93}"/>
              </a:ext>
            </a:extLst>
          </p:cNvPr>
          <p:cNvSpPr/>
          <p:nvPr/>
        </p:nvSpPr>
        <p:spPr>
          <a:xfrm>
            <a:off x="635726" y="2621279"/>
            <a:ext cx="2573382" cy="1240972"/>
          </a:xfrm>
          <a:prstGeom prst="borderCallout1">
            <a:avLst>
              <a:gd name="adj1" fmla="val 42752"/>
              <a:gd name="adj2" fmla="val 100296"/>
              <a:gd name="adj3" fmla="val 94684"/>
              <a:gd name="adj4" fmla="val 245978"/>
            </a:avLst>
          </a:prstGeom>
          <a:ln w="57150">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lIns="0" tIns="0" rIns="0" bIns="0" rtlCol="0" anchor="ctr"/>
          <a:lstStyle/>
          <a:p>
            <a:r>
              <a:rPr lang="et-EE" sz="2400" dirty="0"/>
              <a:t>Minutes before – oscillation monitoring</a:t>
            </a:r>
            <a:endParaRPr lang="en-BE" sz="2400" dirty="0"/>
          </a:p>
        </p:txBody>
      </p:sp>
      <p:sp>
        <p:nvSpPr>
          <p:cNvPr id="10" name="Call-out: Line 9">
            <a:extLst>
              <a:ext uri="{FF2B5EF4-FFF2-40B4-BE49-F238E27FC236}">
                <a16:creationId xmlns:a16="http://schemas.microsoft.com/office/drawing/2014/main" id="{D0DC16A1-9BF2-FA5A-FB2C-25AD514BC7F1}"/>
              </a:ext>
            </a:extLst>
          </p:cNvPr>
          <p:cNvSpPr/>
          <p:nvPr/>
        </p:nvSpPr>
        <p:spPr>
          <a:xfrm>
            <a:off x="8194767" y="213357"/>
            <a:ext cx="2573382" cy="1240972"/>
          </a:xfrm>
          <a:prstGeom prst="borderCallout1">
            <a:avLst>
              <a:gd name="adj1" fmla="val 24857"/>
              <a:gd name="adj2" fmla="val 296"/>
              <a:gd name="adj3" fmla="val 247316"/>
              <a:gd name="adj4" fmla="val -27626"/>
            </a:avLst>
          </a:prstGeom>
          <a:ln w="57150">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lIns="0" tIns="0" rIns="0" bIns="0" rtlCol="0" anchor="ctr"/>
          <a:lstStyle/>
          <a:p>
            <a:r>
              <a:rPr lang="en-GB" sz="2400" dirty="0"/>
              <a:t>Seconds before – RES &amp; protection behaviour</a:t>
            </a:r>
            <a:endParaRPr lang="en-BE" sz="2400" dirty="0"/>
          </a:p>
        </p:txBody>
      </p:sp>
      <p:sp>
        <p:nvSpPr>
          <p:cNvPr id="12" name="TextBox 11">
            <a:extLst>
              <a:ext uri="{FF2B5EF4-FFF2-40B4-BE49-F238E27FC236}">
                <a16:creationId xmlns:a16="http://schemas.microsoft.com/office/drawing/2014/main" id="{6DE92F53-B558-2FCA-3C6B-F26AA6A40EDD}"/>
              </a:ext>
            </a:extLst>
          </p:cNvPr>
          <p:cNvSpPr txBox="1"/>
          <p:nvPr/>
        </p:nvSpPr>
        <p:spPr>
          <a:xfrm>
            <a:off x="210207" y="6228168"/>
            <a:ext cx="4088524" cy="369332"/>
          </a:xfrm>
          <a:prstGeom prst="rect">
            <a:avLst/>
          </a:prstGeom>
          <a:noFill/>
        </p:spPr>
        <p:txBody>
          <a:bodyPr wrap="square">
            <a:spAutoFit/>
          </a:bodyPr>
          <a:lstStyle/>
          <a:p>
            <a:r>
              <a:rPr lang="en-GB" sz="1800" b="0" i="0" dirty="0">
                <a:solidFill>
                  <a:srgbClr val="000000"/>
                </a:solidFill>
                <a:effectLst/>
                <a:latin typeface="NimbusSanL-Regu"/>
              </a:rPr>
              <a:t>* By </a:t>
            </a:r>
            <a:r>
              <a:rPr lang="et-EE" sz="1800" b="0" i="0" dirty="0">
                <a:solidFill>
                  <a:srgbClr val="000000"/>
                </a:solidFill>
                <a:effectLst/>
                <a:latin typeface="NimbusSanL-Regu"/>
              </a:rPr>
              <a:t>F</a:t>
            </a:r>
            <a:r>
              <a:rPr lang="en-GB" sz="1800" b="0" i="0" dirty="0">
                <a:solidFill>
                  <a:srgbClr val="000000"/>
                </a:solidFill>
                <a:effectLst/>
                <a:latin typeface="NimbusSanL-Regu"/>
              </a:rPr>
              <a:t>.</a:t>
            </a:r>
            <a:r>
              <a:rPr lang="et-EE" sz="1800" b="0" i="0" dirty="0">
                <a:solidFill>
                  <a:srgbClr val="000000"/>
                </a:solidFill>
                <a:effectLst/>
                <a:latin typeface="NimbusSanL-Regu"/>
              </a:rPr>
              <a:t> Arrano-Vargas, G</a:t>
            </a:r>
            <a:r>
              <a:rPr lang="en-GB" sz="1800" b="0" i="0" dirty="0">
                <a:solidFill>
                  <a:srgbClr val="000000"/>
                </a:solidFill>
                <a:effectLst/>
                <a:latin typeface="NimbusSanL-Regu"/>
              </a:rPr>
              <a:t>.</a:t>
            </a:r>
            <a:r>
              <a:rPr lang="et-EE" sz="1800" b="0" i="0" dirty="0">
                <a:solidFill>
                  <a:srgbClr val="000000"/>
                </a:solidFill>
                <a:effectLst/>
                <a:latin typeface="NimbusSanL-Regu"/>
              </a:rPr>
              <a:t> Konstantinou</a:t>
            </a:r>
            <a:endParaRPr lang="en-BE" dirty="0"/>
          </a:p>
        </p:txBody>
      </p:sp>
    </p:spTree>
    <p:extLst>
      <p:ext uri="{BB962C8B-B14F-4D97-AF65-F5344CB8AC3E}">
        <p14:creationId xmlns:p14="http://schemas.microsoft.com/office/powerpoint/2010/main" val="126830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1624A-ED8E-94E4-8192-1ECB02BC3CF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02FEAA5-7F34-2033-8D2D-B76848B638BF}"/>
              </a:ext>
            </a:extLst>
          </p:cNvPr>
          <p:cNvSpPr txBox="1"/>
          <p:nvPr/>
        </p:nvSpPr>
        <p:spPr>
          <a:xfrm>
            <a:off x="453281" y="2278735"/>
            <a:ext cx="10094976" cy="4226798"/>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GB" sz="2600" dirty="0">
                <a:solidFill>
                  <a:srgbClr val="000000"/>
                </a:solidFill>
                <a:latin typeface="Roboto-Light"/>
              </a:rPr>
              <a:t>Real-Time Synchronisation</a:t>
            </a:r>
          </a:p>
          <a:p>
            <a:pPr marL="457200" indent="-457200">
              <a:lnSpc>
                <a:spcPct val="150000"/>
              </a:lnSpc>
              <a:buFont typeface="Arial" panose="020B0604020202020204" pitchFamily="34" charset="0"/>
              <a:buChar char="•"/>
            </a:pPr>
            <a:r>
              <a:rPr lang="en-GB" sz="2600" dirty="0">
                <a:solidFill>
                  <a:srgbClr val="000000"/>
                </a:solidFill>
                <a:latin typeface="Roboto-Light"/>
              </a:rPr>
              <a:t>Interoperability and standardisation</a:t>
            </a:r>
          </a:p>
          <a:p>
            <a:pPr marL="457200" indent="-457200">
              <a:lnSpc>
                <a:spcPct val="150000"/>
              </a:lnSpc>
              <a:buFont typeface="Arial" panose="020B0604020202020204" pitchFamily="34" charset="0"/>
              <a:buChar char="•"/>
            </a:pPr>
            <a:r>
              <a:rPr lang="en-GB" sz="2600" dirty="0">
                <a:solidFill>
                  <a:srgbClr val="000000"/>
                </a:solidFill>
                <a:latin typeface="Roboto-Light"/>
              </a:rPr>
              <a:t>Redundancies in data models</a:t>
            </a:r>
          </a:p>
          <a:p>
            <a:pPr marL="457200" indent="-457200">
              <a:lnSpc>
                <a:spcPct val="150000"/>
              </a:lnSpc>
              <a:buFont typeface="Arial" panose="020B0604020202020204" pitchFamily="34" charset="0"/>
              <a:buChar char="•"/>
            </a:pPr>
            <a:r>
              <a:rPr lang="en-GB" sz="2600" dirty="0">
                <a:solidFill>
                  <a:srgbClr val="000000"/>
                </a:solidFill>
                <a:latin typeface="Roboto-Light"/>
              </a:rPr>
              <a:t>Data and twin silos</a:t>
            </a:r>
          </a:p>
          <a:p>
            <a:pPr marL="457200" indent="-457200">
              <a:lnSpc>
                <a:spcPct val="150000"/>
              </a:lnSpc>
              <a:buFont typeface="Arial" panose="020B0604020202020204" pitchFamily="34" charset="0"/>
              <a:buChar char="•"/>
            </a:pPr>
            <a:r>
              <a:rPr lang="en-GB" sz="2600" dirty="0">
                <a:solidFill>
                  <a:srgbClr val="000000"/>
                </a:solidFill>
                <a:latin typeface="Roboto-Light"/>
              </a:rPr>
              <a:t>Technology limitations</a:t>
            </a:r>
          </a:p>
          <a:p>
            <a:pPr marL="457200" indent="-457200">
              <a:lnSpc>
                <a:spcPct val="150000"/>
              </a:lnSpc>
              <a:buFont typeface="Arial" panose="020B0604020202020204" pitchFamily="34" charset="0"/>
              <a:buChar char="•"/>
            </a:pPr>
            <a:r>
              <a:rPr lang="en-GB" sz="2600" dirty="0">
                <a:solidFill>
                  <a:srgbClr val="000000"/>
                </a:solidFill>
                <a:latin typeface="Roboto-Light"/>
              </a:rPr>
              <a:t>Multi-system dependencies</a:t>
            </a:r>
          </a:p>
          <a:p>
            <a:pPr marL="457200" indent="-457200">
              <a:lnSpc>
                <a:spcPct val="150000"/>
              </a:lnSpc>
              <a:buFont typeface="Arial" panose="020B0604020202020204" pitchFamily="34" charset="0"/>
              <a:buChar char="•"/>
            </a:pPr>
            <a:r>
              <a:rPr lang="en-GB" sz="2600" dirty="0">
                <a:solidFill>
                  <a:srgbClr val="000000"/>
                </a:solidFill>
                <a:latin typeface="Roboto-Light"/>
              </a:rPr>
              <a:t>Investment </a:t>
            </a:r>
            <a:r>
              <a:rPr lang="en-GB" sz="2600" dirty="0" err="1">
                <a:solidFill>
                  <a:srgbClr val="000000"/>
                </a:solidFill>
                <a:latin typeface="Roboto-Light"/>
              </a:rPr>
              <a:t>inventives</a:t>
            </a:r>
            <a:endParaRPr lang="en-GB" sz="2600" dirty="0">
              <a:solidFill>
                <a:srgbClr val="000000"/>
              </a:solidFill>
              <a:latin typeface="Roboto-Light"/>
            </a:endParaRPr>
          </a:p>
        </p:txBody>
      </p:sp>
      <p:sp>
        <p:nvSpPr>
          <p:cNvPr id="2" name="TextBox 1">
            <a:extLst>
              <a:ext uri="{FF2B5EF4-FFF2-40B4-BE49-F238E27FC236}">
                <a16:creationId xmlns:a16="http://schemas.microsoft.com/office/drawing/2014/main" id="{A8BCE955-8103-B0E1-EC0B-01EF899202B5}"/>
              </a:ext>
            </a:extLst>
          </p:cNvPr>
          <p:cNvSpPr txBox="1"/>
          <p:nvPr/>
        </p:nvSpPr>
        <p:spPr>
          <a:xfrm>
            <a:off x="1122426" y="694944"/>
            <a:ext cx="8588502" cy="584775"/>
          </a:xfrm>
          <a:prstGeom prst="rect">
            <a:avLst/>
          </a:prstGeom>
          <a:noFill/>
        </p:spPr>
        <p:txBody>
          <a:bodyPr wrap="square">
            <a:spAutoFit/>
          </a:bodyPr>
          <a:lstStyle/>
          <a:p>
            <a:pPr algn="ctr"/>
            <a:r>
              <a:rPr lang="en-GB" sz="3200" b="1" dirty="0">
                <a:solidFill>
                  <a:schemeClr val="bg1"/>
                </a:solidFill>
                <a:latin typeface="Roboto-Light"/>
              </a:rPr>
              <a:t>Main Challenges</a:t>
            </a:r>
          </a:p>
        </p:txBody>
      </p:sp>
      <p:pic>
        <p:nvPicPr>
          <p:cNvPr id="4" name="Picture 3">
            <a:extLst>
              <a:ext uri="{FF2B5EF4-FFF2-40B4-BE49-F238E27FC236}">
                <a16:creationId xmlns:a16="http://schemas.microsoft.com/office/drawing/2014/main" id="{AB814D66-5B44-CD18-972A-4BDE567308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6352" y="2661555"/>
            <a:ext cx="5409103" cy="3046913"/>
          </a:xfrm>
          <a:prstGeom prst="rect">
            <a:avLst/>
          </a:prstGeom>
          <a:noFill/>
          <a:ln>
            <a:noFill/>
          </a:ln>
        </p:spPr>
      </p:pic>
    </p:spTree>
    <p:extLst>
      <p:ext uri="{BB962C8B-B14F-4D97-AF65-F5344CB8AC3E}">
        <p14:creationId xmlns:p14="http://schemas.microsoft.com/office/powerpoint/2010/main" val="3049588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3D63D1-0A13-4302-AB40-4C234CC76105}"/>
              </a:ext>
            </a:extLst>
          </p:cNvPr>
          <p:cNvSpPr txBox="1"/>
          <p:nvPr/>
        </p:nvSpPr>
        <p:spPr>
          <a:xfrm>
            <a:off x="3512457" y="2555128"/>
            <a:ext cx="5167086" cy="646331"/>
          </a:xfrm>
          <a:prstGeom prst="rect">
            <a:avLst/>
          </a:prstGeom>
          <a:noFill/>
        </p:spPr>
        <p:txBody>
          <a:bodyPr wrap="square" rtlCol="0">
            <a:spAutoFit/>
          </a:bodyPr>
          <a:lstStyle/>
          <a:p>
            <a:pPr algn="ctr"/>
            <a:r>
              <a:rPr lang="en-US" altLang="ko-KR" sz="3600" dirty="0">
                <a:solidFill>
                  <a:schemeClr val="bg1"/>
                </a:solidFill>
                <a:latin typeface="+mj-lt"/>
                <a:cs typeface="Arial" panose="020B0604020202020204" pitchFamily="34" charset="0"/>
              </a:rPr>
              <a:t>Federation</a:t>
            </a:r>
          </a:p>
        </p:txBody>
      </p:sp>
      <p:sp>
        <p:nvSpPr>
          <p:cNvPr id="7" name="TextBox 6">
            <a:extLst>
              <a:ext uri="{FF2B5EF4-FFF2-40B4-BE49-F238E27FC236}">
                <a16:creationId xmlns:a16="http://schemas.microsoft.com/office/drawing/2014/main" id="{DCF97C5D-3DAC-45AC-A5DA-B694487243BE}"/>
              </a:ext>
            </a:extLst>
          </p:cNvPr>
          <p:cNvSpPr txBox="1"/>
          <p:nvPr/>
        </p:nvSpPr>
        <p:spPr>
          <a:xfrm>
            <a:off x="3516885" y="3889121"/>
            <a:ext cx="5162956" cy="646331"/>
          </a:xfrm>
          <a:prstGeom prst="rect">
            <a:avLst/>
          </a:prstGeom>
          <a:noFill/>
        </p:spPr>
        <p:txBody>
          <a:bodyPr wrap="square" rtlCol="0">
            <a:spAutoFit/>
          </a:bodyPr>
          <a:lstStyle>
            <a:defPPr>
              <a:defRPr lang="ko-KR"/>
            </a:defPPr>
            <a:lvl1pPr>
              <a:defRPr sz="1100">
                <a:solidFill>
                  <a:schemeClr val="tx1">
                    <a:lumMod val="75000"/>
                    <a:lumOff val="25000"/>
                  </a:schemeClr>
                </a:solidFill>
              </a:defRPr>
            </a:lvl1pPr>
          </a:lstStyle>
          <a:p>
            <a:pPr algn="ctr"/>
            <a:r>
              <a:rPr lang="en-US" altLang="ko-KR" sz="1800" dirty="0">
                <a:solidFill>
                  <a:schemeClr val="bg1"/>
                </a:solidFill>
              </a:rPr>
              <a:t>Different Types Of DT Federation For Power Grids</a:t>
            </a:r>
          </a:p>
          <a:p>
            <a:pPr algn="ctr"/>
            <a:r>
              <a:rPr lang="en-US" altLang="ko-KR" sz="1800" dirty="0">
                <a:solidFill>
                  <a:schemeClr val="bg1"/>
                </a:solidFill>
              </a:rPr>
              <a:t>Horizontal, vertical, or Distributed Modular</a:t>
            </a:r>
          </a:p>
        </p:txBody>
      </p:sp>
    </p:spTree>
    <p:extLst>
      <p:ext uri="{BB962C8B-B14F-4D97-AF65-F5344CB8AC3E}">
        <p14:creationId xmlns:p14="http://schemas.microsoft.com/office/powerpoint/2010/main" val="153084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08020-2088-5663-CF3D-2BCD8EF2F309}"/>
              </a:ext>
            </a:extLst>
          </p:cNvPr>
          <p:cNvSpPr txBox="1"/>
          <p:nvPr/>
        </p:nvSpPr>
        <p:spPr>
          <a:xfrm>
            <a:off x="4337136" y="758669"/>
            <a:ext cx="7854864" cy="400110"/>
          </a:xfrm>
          <a:prstGeom prst="rect">
            <a:avLst/>
          </a:prstGeom>
          <a:noFill/>
        </p:spPr>
        <p:txBody>
          <a:bodyPr wrap="square">
            <a:spAutoFit/>
          </a:bodyPr>
          <a:lstStyle/>
          <a:p>
            <a:r>
              <a:rPr lang="en-GB" sz="2000" dirty="0">
                <a:solidFill>
                  <a:srgbClr val="000000"/>
                </a:solidFill>
                <a:latin typeface="Roboto-Light"/>
              </a:rPr>
              <a:t>There is no single, monolithic “Digital Twin of the Power Grid”</a:t>
            </a:r>
            <a:endParaRPr lang="en-BE" sz="2000" dirty="0">
              <a:solidFill>
                <a:srgbClr val="000000"/>
              </a:solidFill>
              <a:latin typeface="Roboto-Light"/>
            </a:endParaRPr>
          </a:p>
        </p:txBody>
      </p:sp>
      <p:graphicFrame>
        <p:nvGraphicFramePr>
          <p:cNvPr id="4" name="Diagram 3">
            <a:extLst>
              <a:ext uri="{FF2B5EF4-FFF2-40B4-BE49-F238E27FC236}">
                <a16:creationId xmlns:a16="http://schemas.microsoft.com/office/drawing/2014/main" id="{8864D42D-16A1-D6C7-15AC-B6560B912E23}"/>
              </a:ext>
            </a:extLst>
          </p:cNvPr>
          <p:cNvGraphicFramePr/>
          <p:nvPr>
            <p:extLst>
              <p:ext uri="{D42A27DB-BD31-4B8C-83A1-F6EECF244321}">
                <p14:modId xmlns:p14="http://schemas.microsoft.com/office/powerpoint/2010/main" val="66752339"/>
              </p:ext>
            </p:extLst>
          </p:nvPr>
        </p:nvGraphicFramePr>
        <p:xfrm>
          <a:off x="4436997" y="1540701"/>
          <a:ext cx="7149578" cy="4622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01C33B2F-D6AB-D534-CE10-3FB92D793444}"/>
              </a:ext>
            </a:extLst>
          </p:cNvPr>
          <p:cNvSpPr txBox="1"/>
          <p:nvPr/>
        </p:nvSpPr>
        <p:spPr>
          <a:xfrm>
            <a:off x="153443" y="754785"/>
            <a:ext cx="3868224" cy="2677656"/>
          </a:xfrm>
          <a:prstGeom prst="rect">
            <a:avLst/>
          </a:prstGeom>
          <a:noFill/>
        </p:spPr>
        <p:txBody>
          <a:bodyPr wrap="square">
            <a:spAutoFit/>
          </a:bodyPr>
          <a:lstStyle/>
          <a:p>
            <a:r>
              <a:rPr lang="en-GB" sz="2800" b="1" dirty="0">
                <a:solidFill>
                  <a:schemeClr val="bg1"/>
                </a:solidFill>
              </a:rPr>
              <a:t>Horizontal  </a:t>
            </a:r>
            <a:r>
              <a:rPr lang="en-GB" sz="2800" b="1" i="0" dirty="0">
                <a:solidFill>
                  <a:schemeClr val="bg1"/>
                </a:solidFill>
                <a:effectLst/>
                <a:latin typeface="Roboto-Light"/>
              </a:rPr>
              <a:t>Federated Power Grid Digital Twin</a:t>
            </a:r>
          </a:p>
          <a:p>
            <a:endParaRPr lang="en-GB" sz="2800" b="1" dirty="0">
              <a:solidFill>
                <a:schemeClr val="bg1"/>
              </a:solidFill>
              <a:latin typeface="Roboto-Light"/>
            </a:endParaRPr>
          </a:p>
          <a:p>
            <a:r>
              <a:rPr lang="en-GB" sz="2800" b="1" dirty="0">
                <a:solidFill>
                  <a:schemeClr val="bg1"/>
                </a:solidFill>
              </a:rPr>
              <a:t>Based on Organisational </a:t>
            </a:r>
            <a:r>
              <a:rPr lang="et-EE" sz="2800" b="1" dirty="0">
                <a:solidFill>
                  <a:schemeClr val="bg1"/>
                </a:solidFill>
              </a:rPr>
              <a:t>System Operator Departments</a:t>
            </a:r>
            <a:endParaRPr lang="en-BE" sz="2800" b="1" dirty="0">
              <a:solidFill>
                <a:schemeClr val="bg1"/>
              </a:solidFill>
            </a:endParaRPr>
          </a:p>
        </p:txBody>
      </p:sp>
    </p:spTree>
    <p:extLst>
      <p:ext uri="{BB962C8B-B14F-4D97-AF65-F5344CB8AC3E}">
        <p14:creationId xmlns:p14="http://schemas.microsoft.com/office/powerpoint/2010/main" val="447460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B5E15-0082-D6EF-6DDD-7DF758632D8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D15D99B-0D64-4B69-C365-9397A301C857}"/>
              </a:ext>
            </a:extLst>
          </p:cNvPr>
          <p:cNvSpPr txBox="1"/>
          <p:nvPr/>
        </p:nvSpPr>
        <p:spPr>
          <a:xfrm>
            <a:off x="153443" y="754785"/>
            <a:ext cx="3868224" cy="5262979"/>
          </a:xfrm>
          <a:prstGeom prst="rect">
            <a:avLst/>
          </a:prstGeom>
          <a:noFill/>
        </p:spPr>
        <p:txBody>
          <a:bodyPr wrap="square">
            <a:spAutoFit/>
          </a:bodyPr>
          <a:lstStyle/>
          <a:p>
            <a:r>
              <a:rPr lang="en-GB" sz="2800" b="1" i="0" dirty="0">
                <a:solidFill>
                  <a:schemeClr val="bg1"/>
                </a:solidFill>
                <a:effectLst/>
                <a:latin typeface="Roboto-Light"/>
              </a:rPr>
              <a:t>Vertically Federated Power Grid Digital Twin</a:t>
            </a:r>
          </a:p>
          <a:p>
            <a:endParaRPr lang="en-GB" sz="2800" b="1" dirty="0">
              <a:solidFill>
                <a:schemeClr val="bg1"/>
              </a:solidFill>
              <a:latin typeface="Roboto-Light"/>
            </a:endParaRPr>
          </a:p>
          <a:p>
            <a:r>
              <a:rPr lang="en-GB" sz="2800" b="1" i="0" dirty="0">
                <a:solidFill>
                  <a:schemeClr val="bg1"/>
                </a:solidFill>
                <a:effectLst/>
                <a:latin typeface="Roboto-Light"/>
              </a:rPr>
              <a:t>Networking of Digital</a:t>
            </a:r>
          </a:p>
          <a:p>
            <a:r>
              <a:rPr lang="en-GB" sz="2800" b="1" i="0" dirty="0">
                <a:solidFill>
                  <a:schemeClr val="bg1"/>
                </a:solidFill>
                <a:effectLst/>
                <a:latin typeface="Roboto-Light"/>
              </a:rPr>
              <a:t>Twins</a:t>
            </a:r>
          </a:p>
          <a:p>
            <a:endParaRPr lang="en-GB" sz="2800" b="1" dirty="0">
              <a:solidFill>
                <a:schemeClr val="bg1"/>
              </a:solidFill>
              <a:latin typeface="Roboto-Light"/>
            </a:endParaRPr>
          </a:p>
          <a:p>
            <a:endParaRPr lang="en-GB" sz="2800" b="1" dirty="0">
              <a:solidFill>
                <a:schemeClr val="bg1"/>
              </a:solidFill>
            </a:endParaRPr>
          </a:p>
          <a:p>
            <a:r>
              <a:rPr lang="en-GB" sz="2800" b="1" dirty="0">
                <a:solidFill>
                  <a:schemeClr val="bg1"/>
                </a:solidFill>
              </a:rPr>
              <a:t>A top-down organisational perspective :</a:t>
            </a:r>
          </a:p>
          <a:p>
            <a:pPr marL="914400" lvl="1" indent="-457200">
              <a:buFont typeface="Arial" panose="020B0604020202020204" pitchFamily="34" charset="0"/>
              <a:buChar char="•"/>
            </a:pPr>
            <a:r>
              <a:rPr lang="en-GB" sz="2800" b="1" dirty="0">
                <a:solidFill>
                  <a:schemeClr val="bg1"/>
                </a:solidFill>
              </a:rPr>
              <a:t>Assets</a:t>
            </a:r>
          </a:p>
          <a:p>
            <a:pPr marL="914400" lvl="1" indent="-457200">
              <a:buFont typeface="Arial" panose="020B0604020202020204" pitchFamily="34" charset="0"/>
              <a:buChar char="•"/>
            </a:pPr>
            <a:r>
              <a:rPr lang="en-GB" sz="2800" b="1" dirty="0">
                <a:solidFill>
                  <a:schemeClr val="bg1"/>
                </a:solidFill>
              </a:rPr>
              <a:t>Substations</a:t>
            </a:r>
          </a:p>
          <a:p>
            <a:pPr marL="914400" lvl="1" indent="-457200">
              <a:buFont typeface="Arial" panose="020B0604020202020204" pitchFamily="34" charset="0"/>
              <a:buChar char="•"/>
            </a:pPr>
            <a:r>
              <a:rPr lang="en-GB" sz="2800" b="1" dirty="0">
                <a:solidFill>
                  <a:schemeClr val="bg1"/>
                </a:solidFill>
              </a:rPr>
              <a:t>Whole grid</a:t>
            </a:r>
            <a:endParaRPr lang="en-BE" sz="2800" b="1" dirty="0">
              <a:solidFill>
                <a:schemeClr val="bg1"/>
              </a:solidFill>
            </a:endParaRPr>
          </a:p>
        </p:txBody>
      </p:sp>
      <p:pic>
        <p:nvPicPr>
          <p:cNvPr id="6" name="Picture 5" descr="A diagram of a diagram&#10;&#10;AI-generated content may be incorrect.">
            <a:extLst>
              <a:ext uri="{FF2B5EF4-FFF2-40B4-BE49-F238E27FC236}">
                <a16:creationId xmlns:a16="http://schemas.microsoft.com/office/drawing/2014/main" id="{3E762195-A86E-68FA-E395-7633D18127A6}"/>
              </a:ext>
            </a:extLst>
          </p:cNvPr>
          <p:cNvPicPr>
            <a:picLocks noChangeAspect="1"/>
          </p:cNvPicPr>
          <p:nvPr/>
        </p:nvPicPr>
        <p:blipFill>
          <a:blip r:embed="rId3"/>
          <a:stretch>
            <a:fillRect/>
          </a:stretch>
        </p:blipFill>
        <p:spPr>
          <a:xfrm>
            <a:off x="4144095" y="689112"/>
            <a:ext cx="7929858" cy="4320209"/>
          </a:xfrm>
          <a:prstGeom prst="rect">
            <a:avLst/>
          </a:prstGeom>
        </p:spPr>
      </p:pic>
      <p:sp>
        <p:nvSpPr>
          <p:cNvPr id="8" name="TextBox 7">
            <a:extLst>
              <a:ext uri="{FF2B5EF4-FFF2-40B4-BE49-F238E27FC236}">
                <a16:creationId xmlns:a16="http://schemas.microsoft.com/office/drawing/2014/main" id="{27CC2844-10C5-81AB-B4AE-FE702DEC2ADC}"/>
              </a:ext>
            </a:extLst>
          </p:cNvPr>
          <p:cNvSpPr txBox="1"/>
          <p:nvPr/>
        </p:nvSpPr>
        <p:spPr>
          <a:xfrm>
            <a:off x="4094543" y="5258051"/>
            <a:ext cx="7831845" cy="923330"/>
          </a:xfrm>
          <a:prstGeom prst="rect">
            <a:avLst/>
          </a:prstGeom>
          <a:noFill/>
        </p:spPr>
        <p:txBody>
          <a:bodyPr wrap="square">
            <a:spAutoFit/>
          </a:bodyPr>
          <a:lstStyle/>
          <a:p>
            <a:r>
              <a:rPr lang="en-GB" sz="1800" b="0" dirty="0">
                <a:solidFill>
                  <a:srgbClr val="242021"/>
                </a:solidFill>
                <a:effectLst/>
                <a:latin typeface="Roboto-Light"/>
              </a:rPr>
              <a:t>Exemplary interaction of multiple digital twins in the context of establishing a new transformer in a </a:t>
            </a:r>
            <a:r>
              <a:rPr lang="en-GB" dirty="0">
                <a:solidFill>
                  <a:srgbClr val="242021"/>
                </a:solidFill>
                <a:latin typeface="Roboto-Light"/>
              </a:rPr>
              <a:t>substation (from </a:t>
            </a:r>
            <a:r>
              <a:rPr lang="en-GB" dirty="0" err="1">
                <a:solidFill>
                  <a:srgbClr val="242021"/>
                </a:solidFill>
                <a:latin typeface="Roboto-Light"/>
              </a:rPr>
              <a:t>DZiNE</a:t>
            </a:r>
            <a:r>
              <a:rPr lang="en-GB" dirty="0">
                <a:solidFill>
                  <a:srgbClr val="242021"/>
                </a:solidFill>
                <a:latin typeface="Roboto-Light"/>
              </a:rPr>
              <a:t>)</a:t>
            </a:r>
            <a:br>
              <a:rPr lang="en-GB" i="1" dirty="0">
                <a:solidFill>
                  <a:srgbClr val="242021"/>
                </a:solidFill>
                <a:latin typeface="HelveticaNeueLTStd-ThIt"/>
              </a:rPr>
            </a:br>
            <a:endParaRPr lang="en-BE" i="1" dirty="0">
              <a:solidFill>
                <a:srgbClr val="242021"/>
              </a:solidFill>
              <a:latin typeface="HelveticaNeueLTStd-ThIt"/>
            </a:endParaRPr>
          </a:p>
        </p:txBody>
      </p:sp>
    </p:spTree>
    <p:extLst>
      <p:ext uri="{BB962C8B-B14F-4D97-AF65-F5344CB8AC3E}">
        <p14:creationId xmlns:p14="http://schemas.microsoft.com/office/powerpoint/2010/main" val="1764291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94CC67-8651-512D-6BE1-69A5E357A92F}"/>
              </a:ext>
            </a:extLst>
          </p:cNvPr>
          <p:cNvSpPr txBox="1"/>
          <p:nvPr/>
        </p:nvSpPr>
        <p:spPr>
          <a:xfrm>
            <a:off x="285259" y="518802"/>
            <a:ext cx="3698911" cy="1384995"/>
          </a:xfrm>
          <a:prstGeom prst="rect">
            <a:avLst/>
          </a:prstGeom>
          <a:noFill/>
        </p:spPr>
        <p:txBody>
          <a:bodyPr wrap="square">
            <a:spAutoFit/>
          </a:bodyPr>
          <a:lstStyle/>
          <a:p>
            <a:r>
              <a:rPr lang="en-GB" sz="2800" b="1" dirty="0">
                <a:solidFill>
                  <a:schemeClr val="bg1"/>
                </a:solidFill>
                <a:latin typeface="Roboto-Light"/>
              </a:rPr>
              <a:t>TWIN EU project:</a:t>
            </a:r>
          </a:p>
          <a:p>
            <a:r>
              <a:rPr lang="en-GB" sz="2800" b="1" dirty="0">
                <a:solidFill>
                  <a:schemeClr val="bg1"/>
                </a:solidFill>
                <a:latin typeface="Roboto-Light"/>
              </a:rPr>
              <a:t>Federated how? </a:t>
            </a:r>
            <a:r>
              <a:rPr lang="en-US" altLang="ko-KR" sz="2800" dirty="0">
                <a:solidFill>
                  <a:schemeClr val="bg1"/>
                </a:solidFill>
              </a:rPr>
              <a:t>Distributed Modular?</a:t>
            </a:r>
            <a:endParaRPr lang="en-BE" sz="2800" b="1" dirty="0">
              <a:solidFill>
                <a:schemeClr val="bg1"/>
              </a:solidFill>
              <a:latin typeface="Roboto-Light"/>
            </a:endParaRPr>
          </a:p>
        </p:txBody>
      </p:sp>
      <p:sp>
        <p:nvSpPr>
          <p:cNvPr id="5" name="TextBox 4">
            <a:extLst>
              <a:ext uri="{FF2B5EF4-FFF2-40B4-BE49-F238E27FC236}">
                <a16:creationId xmlns:a16="http://schemas.microsoft.com/office/drawing/2014/main" id="{10817F10-FAFF-7479-A7FF-94C1D37691BC}"/>
              </a:ext>
            </a:extLst>
          </p:cNvPr>
          <p:cNvSpPr txBox="1"/>
          <p:nvPr/>
        </p:nvSpPr>
        <p:spPr>
          <a:xfrm>
            <a:off x="7222067" y="6187701"/>
            <a:ext cx="3141133" cy="400110"/>
          </a:xfrm>
          <a:prstGeom prst="rect">
            <a:avLst/>
          </a:prstGeom>
          <a:noFill/>
        </p:spPr>
        <p:txBody>
          <a:bodyPr wrap="square">
            <a:spAutoFit/>
          </a:bodyPr>
          <a:lstStyle/>
          <a:p>
            <a:r>
              <a:rPr lang="en-GB" sz="2000" dirty="0">
                <a:solidFill>
                  <a:srgbClr val="000000"/>
                </a:solidFill>
                <a:latin typeface="Roboto-Light"/>
              </a:rPr>
              <a:t>The </a:t>
            </a:r>
            <a:r>
              <a:rPr lang="et-EE" sz="2000" dirty="0">
                <a:solidFill>
                  <a:srgbClr val="000000"/>
                </a:solidFill>
                <a:latin typeface="Roboto-Light"/>
              </a:rPr>
              <a:t>TwinEU architecture</a:t>
            </a:r>
            <a:endParaRPr lang="en-BE" sz="1400" dirty="0"/>
          </a:p>
        </p:txBody>
      </p:sp>
      <p:pic>
        <p:nvPicPr>
          <p:cNvPr id="7" name="Picture 6" descr="A diagram of a business&#10;&#10;AI-generated content may be incorrect.">
            <a:extLst>
              <a:ext uri="{FF2B5EF4-FFF2-40B4-BE49-F238E27FC236}">
                <a16:creationId xmlns:a16="http://schemas.microsoft.com/office/drawing/2014/main" id="{60C11414-510A-9E84-5ED7-24667AB922C6}"/>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5102545" y="565718"/>
            <a:ext cx="6818522" cy="5533689"/>
          </a:xfrm>
          <a:prstGeom prst="rect">
            <a:avLst/>
          </a:prstGeom>
        </p:spPr>
      </p:pic>
      <p:sp>
        <p:nvSpPr>
          <p:cNvPr id="12" name="Call-out: Line 11">
            <a:extLst>
              <a:ext uri="{FF2B5EF4-FFF2-40B4-BE49-F238E27FC236}">
                <a16:creationId xmlns:a16="http://schemas.microsoft.com/office/drawing/2014/main" id="{EF146461-EF30-985D-E9E3-D048C5E203BA}"/>
              </a:ext>
            </a:extLst>
          </p:cNvPr>
          <p:cNvSpPr/>
          <p:nvPr/>
        </p:nvSpPr>
        <p:spPr>
          <a:xfrm>
            <a:off x="153774" y="1978017"/>
            <a:ext cx="3806723" cy="1430090"/>
          </a:xfrm>
          <a:prstGeom prst="borderCallout1">
            <a:avLst>
              <a:gd name="adj1" fmla="val 22632"/>
              <a:gd name="adj2" fmla="val 100204"/>
              <a:gd name="adj3" fmla="val 58781"/>
              <a:gd name="adj4" fmla="val 151530"/>
            </a:avLst>
          </a:prstGeom>
          <a:solidFill>
            <a:schemeClr val="tx2">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r>
              <a:rPr lang="en-GB" dirty="0">
                <a:solidFill>
                  <a:schemeClr val="bg1"/>
                </a:solidFill>
              </a:rPr>
              <a:t>A suite of analytical tools</a:t>
            </a:r>
          </a:p>
          <a:p>
            <a:r>
              <a:rPr lang="en-GB" dirty="0">
                <a:solidFill>
                  <a:schemeClr val="bg1"/>
                </a:solidFill>
              </a:rPr>
              <a:t>and applications that support grid planning,</a:t>
            </a:r>
          </a:p>
          <a:p>
            <a:r>
              <a:rPr lang="en-GB" dirty="0">
                <a:solidFill>
                  <a:schemeClr val="bg1"/>
                </a:solidFill>
              </a:rPr>
              <a:t>market analysis, and operational decision-making. </a:t>
            </a:r>
            <a:endParaRPr lang="en-BE" sz="2800" dirty="0">
              <a:solidFill>
                <a:schemeClr val="bg1"/>
              </a:solidFill>
              <a:latin typeface="+mj-lt"/>
            </a:endParaRPr>
          </a:p>
        </p:txBody>
      </p:sp>
      <p:sp>
        <p:nvSpPr>
          <p:cNvPr id="13" name="Call-out: Line 12">
            <a:extLst>
              <a:ext uri="{FF2B5EF4-FFF2-40B4-BE49-F238E27FC236}">
                <a16:creationId xmlns:a16="http://schemas.microsoft.com/office/drawing/2014/main" id="{45AC7B4D-566E-AE12-D618-0E35F70B74CE}"/>
              </a:ext>
            </a:extLst>
          </p:cNvPr>
          <p:cNvSpPr/>
          <p:nvPr/>
        </p:nvSpPr>
        <p:spPr>
          <a:xfrm>
            <a:off x="152399" y="3476772"/>
            <a:ext cx="3826933" cy="1679427"/>
          </a:xfrm>
          <a:prstGeom prst="borderCallout1">
            <a:avLst>
              <a:gd name="adj1" fmla="val 22632"/>
              <a:gd name="adj2" fmla="val 100204"/>
              <a:gd name="adj3" fmla="val 46681"/>
              <a:gd name="adj4" fmla="val 151597"/>
            </a:avLst>
          </a:prstGeom>
          <a:solidFill>
            <a:schemeClr val="tx2">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r>
              <a:rPr lang="en-GB" dirty="0">
                <a:solidFill>
                  <a:schemeClr val="bg1"/>
                </a:solidFill>
              </a:rPr>
              <a:t>Secure and interoperable data sharing </a:t>
            </a:r>
          </a:p>
          <a:p>
            <a:r>
              <a:rPr lang="en-GB" dirty="0">
                <a:solidFill>
                  <a:schemeClr val="bg1"/>
                </a:solidFill>
              </a:rPr>
              <a:t>Collaboration TSOs, DSOs, and market participants</a:t>
            </a:r>
          </a:p>
          <a:p>
            <a:r>
              <a:rPr lang="en-GB" dirty="0">
                <a:solidFill>
                  <a:schemeClr val="bg1"/>
                </a:solidFill>
              </a:rPr>
              <a:t>The </a:t>
            </a:r>
            <a:r>
              <a:rPr lang="en-GB" dirty="0" err="1">
                <a:solidFill>
                  <a:schemeClr val="bg1"/>
                </a:solidFill>
              </a:rPr>
              <a:t>OneNet</a:t>
            </a:r>
            <a:r>
              <a:rPr lang="en-GB" dirty="0">
                <a:solidFill>
                  <a:schemeClr val="bg1"/>
                </a:solidFill>
              </a:rPr>
              <a:t> Connector</a:t>
            </a:r>
            <a:endParaRPr lang="en-BE" sz="2800" dirty="0">
              <a:solidFill>
                <a:schemeClr val="bg1"/>
              </a:solidFill>
              <a:latin typeface="+mj-lt"/>
            </a:endParaRPr>
          </a:p>
        </p:txBody>
      </p:sp>
      <p:sp>
        <p:nvSpPr>
          <p:cNvPr id="16" name="Call-out: Line 15">
            <a:extLst>
              <a:ext uri="{FF2B5EF4-FFF2-40B4-BE49-F238E27FC236}">
                <a16:creationId xmlns:a16="http://schemas.microsoft.com/office/drawing/2014/main" id="{9D2D5209-F6B4-7691-3383-23E6E96A08E1}"/>
              </a:ext>
            </a:extLst>
          </p:cNvPr>
          <p:cNvSpPr/>
          <p:nvPr/>
        </p:nvSpPr>
        <p:spPr>
          <a:xfrm>
            <a:off x="154664" y="5225801"/>
            <a:ext cx="3852431" cy="1447799"/>
          </a:xfrm>
          <a:prstGeom prst="borderCallout1">
            <a:avLst>
              <a:gd name="adj1" fmla="val 51023"/>
              <a:gd name="adj2" fmla="val 100135"/>
              <a:gd name="adj3" fmla="val -2755"/>
              <a:gd name="adj4" fmla="val 150188"/>
            </a:avLst>
          </a:prstGeom>
          <a:solidFill>
            <a:schemeClr val="tx2">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r>
              <a:rPr lang="en-GB" dirty="0">
                <a:solidFill>
                  <a:schemeClr val="bg1"/>
                </a:solidFill>
              </a:rPr>
              <a:t>Builds local digital twins into a common framework</a:t>
            </a:r>
          </a:p>
          <a:p>
            <a:r>
              <a:rPr lang="en-GB" dirty="0">
                <a:solidFill>
                  <a:schemeClr val="bg1"/>
                </a:solidFill>
              </a:rPr>
              <a:t>Real-time data acquisition and model synchronisation</a:t>
            </a:r>
            <a:endParaRPr lang="en-BE" sz="2800" dirty="0">
              <a:solidFill>
                <a:schemeClr val="bg1"/>
              </a:solidFill>
              <a:latin typeface="+mj-lt"/>
            </a:endParaRPr>
          </a:p>
        </p:txBody>
      </p:sp>
    </p:spTree>
    <p:extLst>
      <p:ext uri="{BB962C8B-B14F-4D97-AF65-F5344CB8AC3E}">
        <p14:creationId xmlns:p14="http://schemas.microsoft.com/office/powerpoint/2010/main" val="2809442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1D04B-3D2C-DA46-A140-384070B4D07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3BD9A08-DB05-43FE-910C-11230B22D156}"/>
              </a:ext>
            </a:extLst>
          </p:cNvPr>
          <p:cNvSpPr txBox="1"/>
          <p:nvPr/>
        </p:nvSpPr>
        <p:spPr>
          <a:xfrm>
            <a:off x="3512457" y="2555128"/>
            <a:ext cx="5167086" cy="646331"/>
          </a:xfrm>
          <a:prstGeom prst="rect">
            <a:avLst/>
          </a:prstGeom>
          <a:noFill/>
        </p:spPr>
        <p:txBody>
          <a:bodyPr wrap="square" rtlCol="0">
            <a:spAutoFit/>
          </a:bodyPr>
          <a:lstStyle/>
          <a:p>
            <a:pPr algn="ctr"/>
            <a:r>
              <a:rPr lang="en-US" altLang="ko-KR" sz="3600" dirty="0">
                <a:solidFill>
                  <a:schemeClr val="bg1"/>
                </a:solidFill>
                <a:latin typeface="+mj-lt"/>
                <a:cs typeface="Arial" panose="020B0604020202020204" pitchFamily="34" charset="0"/>
              </a:rPr>
              <a:t>DT Use Cases</a:t>
            </a:r>
          </a:p>
        </p:txBody>
      </p:sp>
      <p:sp>
        <p:nvSpPr>
          <p:cNvPr id="7" name="TextBox 6">
            <a:extLst>
              <a:ext uri="{FF2B5EF4-FFF2-40B4-BE49-F238E27FC236}">
                <a16:creationId xmlns:a16="http://schemas.microsoft.com/office/drawing/2014/main" id="{591EB9AB-FF4E-D8FA-A422-F8DF4D3C5AB0}"/>
              </a:ext>
            </a:extLst>
          </p:cNvPr>
          <p:cNvSpPr txBox="1"/>
          <p:nvPr/>
        </p:nvSpPr>
        <p:spPr>
          <a:xfrm>
            <a:off x="3516885" y="3889121"/>
            <a:ext cx="5162956" cy="276999"/>
          </a:xfrm>
          <a:prstGeom prst="rect">
            <a:avLst/>
          </a:prstGeom>
          <a:noFill/>
        </p:spPr>
        <p:txBody>
          <a:bodyPr wrap="square" rtlCol="0">
            <a:spAutoFit/>
          </a:bodyPr>
          <a:lstStyle>
            <a:defPPr>
              <a:defRPr lang="ko-KR"/>
            </a:defPPr>
            <a:lvl1pPr>
              <a:defRPr sz="1100">
                <a:solidFill>
                  <a:schemeClr val="tx1">
                    <a:lumMod val="75000"/>
                    <a:lumOff val="25000"/>
                  </a:schemeClr>
                </a:solidFill>
              </a:defRPr>
            </a:lvl1pPr>
          </a:lstStyle>
          <a:p>
            <a:pPr algn="ctr"/>
            <a:r>
              <a:rPr lang="en-US" altLang="ko-KR" sz="1200" dirty="0">
                <a:solidFill>
                  <a:schemeClr val="bg1"/>
                </a:solidFill>
              </a:rPr>
              <a:t>Data models and </a:t>
            </a:r>
            <a:r>
              <a:rPr lang="en-US" altLang="ko-KR" sz="1200" dirty="0" err="1">
                <a:solidFill>
                  <a:schemeClr val="bg1"/>
                </a:solidFill>
              </a:rPr>
              <a:t>Standardisation</a:t>
            </a:r>
            <a:endParaRPr lang="en-US" altLang="ko-KR" sz="1200" dirty="0">
              <a:solidFill>
                <a:schemeClr val="bg1"/>
              </a:solidFill>
            </a:endParaRPr>
          </a:p>
        </p:txBody>
      </p:sp>
    </p:spTree>
    <p:extLst>
      <p:ext uri="{BB962C8B-B14F-4D97-AF65-F5344CB8AC3E}">
        <p14:creationId xmlns:p14="http://schemas.microsoft.com/office/powerpoint/2010/main" val="462066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C194FD-557C-4CEE-A124-B156F1C31D61}"/>
              </a:ext>
            </a:extLst>
          </p:cNvPr>
          <p:cNvSpPr txBox="1"/>
          <p:nvPr/>
        </p:nvSpPr>
        <p:spPr>
          <a:xfrm>
            <a:off x="817594" y="643285"/>
            <a:ext cx="8237505" cy="523220"/>
          </a:xfrm>
          <a:prstGeom prst="rect">
            <a:avLst/>
          </a:prstGeom>
          <a:noFill/>
        </p:spPr>
        <p:txBody>
          <a:bodyPr wrap="square" rtlCol="0">
            <a:spAutoFit/>
          </a:bodyPr>
          <a:lstStyle/>
          <a:p>
            <a:r>
              <a:rPr lang="en-US" altLang="ko-KR" sz="2800" dirty="0">
                <a:latin typeface="+mj-lt"/>
                <a:cs typeface="Arial" panose="020B0604020202020204" pitchFamily="34" charset="0"/>
              </a:rPr>
              <a:t>Main use cases of the power grid DTs</a:t>
            </a:r>
            <a:endParaRPr lang="ko-KR" altLang="en-US" sz="2800" dirty="0">
              <a:solidFill>
                <a:schemeClr val="tx2"/>
              </a:solidFill>
              <a:latin typeface="+mj-lt"/>
              <a:cs typeface="Arial" panose="020B0604020202020204" pitchFamily="34" charset="0"/>
            </a:endParaRPr>
          </a:p>
        </p:txBody>
      </p:sp>
      <p:sp>
        <p:nvSpPr>
          <p:cNvPr id="19" name="직사각형 18">
            <a:extLst>
              <a:ext uri="{FF2B5EF4-FFF2-40B4-BE49-F238E27FC236}">
                <a16:creationId xmlns:a16="http://schemas.microsoft.com/office/drawing/2014/main" id="{8DC1423C-2E75-48AE-A98F-626668954196}"/>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20" name="그룹 19">
            <a:extLst>
              <a:ext uri="{FF2B5EF4-FFF2-40B4-BE49-F238E27FC236}">
                <a16:creationId xmlns:a16="http://schemas.microsoft.com/office/drawing/2014/main" id="{5AD01B13-396A-4A4F-8EA6-968460F8AFEB}"/>
              </a:ext>
            </a:extLst>
          </p:cNvPr>
          <p:cNvGrpSpPr/>
          <p:nvPr/>
        </p:nvGrpSpPr>
        <p:grpSpPr>
          <a:xfrm>
            <a:off x="1734258" y="3448599"/>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2C42074F-0750-4FD2-8807-D7FBE2B0EA4D}"/>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A864822C-C010-4224-BC0B-E7C41C5EB6A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28A61F9F-621E-4119-801E-4C5936CAB216}"/>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A3DBB9BC-07EE-46AC-8758-87D3A16759EA}"/>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BA07292B-02E8-4BAA-BC44-60528F7C3EF0}"/>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A77F8A80-C421-46CC-B4C9-0528FE07E9FE}"/>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04DD1AD9-583D-4367-A3C5-55A5C0766C8C}"/>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C95811B-B365-4F32-93F0-776B8143B392}"/>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30" name="직사각형 29">
            <a:extLst>
              <a:ext uri="{FF2B5EF4-FFF2-40B4-BE49-F238E27FC236}">
                <a16:creationId xmlns:a16="http://schemas.microsoft.com/office/drawing/2014/main" id="{7349FC94-DE5F-449F-88D7-D26C5B56536B}"/>
              </a:ext>
            </a:extLst>
          </p:cNvPr>
          <p:cNvSpPr/>
          <p:nvPr/>
        </p:nvSpPr>
        <p:spPr>
          <a:xfrm>
            <a:off x="1000111" y="4293643"/>
            <a:ext cx="2071376" cy="923330"/>
          </a:xfrm>
          <a:prstGeom prst="rect">
            <a:avLst/>
          </a:prstGeom>
        </p:spPr>
        <p:txBody>
          <a:bodyPr wrap="square" anchor="t" anchorCtr="0">
            <a:spAutoFit/>
          </a:bodyPr>
          <a:lstStyle/>
          <a:p>
            <a:pPr algn="ctr"/>
            <a:r>
              <a:rPr lang="en-GB" altLang="ko-KR" dirty="0">
                <a:solidFill>
                  <a:srgbClr val="373737"/>
                </a:solidFill>
                <a:latin typeface="+mj-lt"/>
              </a:rPr>
              <a:t>Operational Control and Pattern Recognition</a:t>
            </a:r>
            <a:endParaRPr lang="en-US" altLang="ko-KR" dirty="0">
              <a:solidFill>
                <a:srgbClr val="373737"/>
              </a:solidFill>
              <a:latin typeface="+mj-lt"/>
            </a:endParaRPr>
          </a:p>
        </p:txBody>
      </p:sp>
      <p:sp>
        <p:nvSpPr>
          <p:cNvPr id="31" name="직사각형 30">
            <a:extLst>
              <a:ext uri="{FF2B5EF4-FFF2-40B4-BE49-F238E27FC236}">
                <a16:creationId xmlns:a16="http://schemas.microsoft.com/office/drawing/2014/main" id="{054E5D47-4CA2-42D3-88F2-36300092A0B6}"/>
              </a:ext>
            </a:extLst>
          </p:cNvPr>
          <p:cNvSpPr/>
          <p:nvPr/>
        </p:nvSpPr>
        <p:spPr>
          <a:xfrm>
            <a:off x="3489141"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32" name="그룹 31">
            <a:extLst>
              <a:ext uri="{FF2B5EF4-FFF2-40B4-BE49-F238E27FC236}">
                <a16:creationId xmlns:a16="http://schemas.microsoft.com/office/drawing/2014/main" id="{9AA80F0D-EBB3-4C6C-AADE-CFFA66F10EDB}"/>
              </a:ext>
            </a:extLst>
          </p:cNvPr>
          <p:cNvGrpSpPr/>
          <p:nvPr/>
        </p:nvGrpSpPr>
        <p:grpSpPr>
          <a:xfrm>
            <a:off x="4430162" y="3437384"/>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CB5A7904-CAC3-45AF-AD1B-B88536EFABA4}"/>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07FD3683-124B-4FC8-BC8A-82E8EDA88594}"/>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2A91A445-0E3B-4298-8F85-60E5F18D4600}"/>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00C46BB7-2B24-4F61-B68C-D6C6C84CAE81}"/>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31CACC48-9DB5-4E01-9F86-D656492A4064}"/>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BF68F072-6072-44B5-962D-CD5C2BCA3F02}"/>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A2BDE4CF-280A-4584-8667-43095FCB7679}"/>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6C3D891F-4EAA-4258-8585-3FD65753E409}"/>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2" name="직사각형 41">
            <a:extLst>
              <a:ext uri="{FF2B5EF4-FFF2-40B4-BE49-F238E27FC236}">
                <a16:creationId xmlns:a16="http://schemas.microsoft.com/office/drawing/2014/main" id="{CF8DF647-51DA-4C55-B145-313900D1F92E}"/>
              </a:ext>
            </a:extLst>
          </p:cNvPr>
          <p:cNvSpPr/>
          <p:nvPr/>
        </p:nvSpPr>
        <p:spPr>
          <a:xfrm>
            <a:off x="3701034" y="4293643"/>
            <a:ext cx="2071376" cy="646331"/>
          </a:xfrm>
          <a:prstGeom prst="rect">
            <a:avLst/>
          </a:prstGeom>
        </p:spPr>
        <p:txBody>
          <a:bodyPr wrap="square" anchor="t" anchorCtr="0">
            <a:spAutoFit/>
          </a:bodyPr>
          <a:lstStyle/>
          <a:p>
            <a:pPr algn="ctr"/>
            <a:r>
              <a:rPr lang="et-EE" dirty="0"/>
              <a:t>Grid Resilient Planning</a:t>
            </a:r>
            <a:endParaRPr lang="en-US" altLang="ko-KR" dirty="0">
              <a:solidFill>
                <a:srgbClr val="373737"/>
              </a:solidFill>
              <a:latin typeface="+mj-lt"/>
            </a:endParaRPr>
          </a:p>
        </p:txBody>
      </p:sp>
      <p:sp>
        <p:nvSpPr>
          <p:cNvPr id="43" name="직사각형 42">
            <a:extLst>
              <a:ext uri="{FF2B5EF4-FFF2-40B4-BE49-F238E27FC236}">
                <a16:creationId xmlns:a16="http://schemas.microsoft.com/office/drawing/2014/main" id="{D8C4E46F-1B05-476B-90D3-800B8F061E5E}"/>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44" name="그룹 43">
            <a:extLst>
              <a:ext uri="{FF2B5EF4-FFF2-40B4-BE49-F238E27FC236}">
                <a16:creationId xmlns:a16="http://schemas.microsoft.com/office/drawing/2014/main" id="{3A90AFA9-BBC6-4A1F-852A-2034796C8128}"/>
              </a:ext>
            </a:extLst>
          </p:cNvPr>
          <p:cNvGrpSpPr/>
          <p:nvPr/>
        </p:nvGrpSpPr>
        <p:grpSpPr>
          <a:xfrm>
            <a:off x="7131896" y="3438392"/>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0BDCFC98-590A-4D8E-A462-BAE1BE13ACC2}"/>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EF5FBB8A-E465-44D4-B8D1-F10F2F7522EE}"/>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E2B08763-62DC-4077-9578-8D7722FB6B96}"/>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E0A40E80-BEFD-48A6-84AE-6697C6935653}"/>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50" name="직사각형 49">
            <a:extLst>
              <a:ext uri="{FF2B5EF4-FFF2-40B4-BE49-F238E27FC236}">
                <a16:creationId xmlns:a16="http://schemas.microsoft.com/office/drawing/2014/main" id="{57462A26-B91B-42F1-837A-1430691563E3}"/>
              </a:ext>
            </a:extLst>
          </p:cNvPr>
          <p:cNvSpPr/>
          <p:nvPr/>
        </p:nvSpPr>
        <p:spPr>
          <a:xfrm>
            <a:off x="6401957" y="4293643"/>
            <a:ext cx="2071378" cy="646331"/>
          </a:xfrm>
          <a:prstGeom prst="rect">
            <a:avLst/>
          </a:prstGeom>
        </p:spPr>
        <p:txBody>
          <a:bodyPr wrap="square" anchor="t" anchorCtr="0">
            <a:spAutoFit/>
          </a:bodyPr>
          <a:lstStyle/>
          <a:p>
            <a:pPr algn="ctr"/>
            <a:r>
              <a:rPr lang="et-EE" dirty="0"/>
              <a:t>Consumer Engagement</a:t>
            </a:r>
            <a:endParaRPr lang="en-US" altLang="ko-KR" dirty="0">
              <a:solidFill>
                <a:srgbClr val="373737"/>
              </a:solidFill>
              <a:latin typeface="+mj-lt"/>
            </a:endParaRPr>
          </a:p>
        </p:txBody>
      </p:sp>
      <p:sp>
        <p:nvSpPr>
          <p:cNvPr id="51" name="직사각형 50">
            <a:extLst>
              <a:ext uri="{FF2B5EF4-FFF2-40B4-BE49-F238E27FC236}">
                <a16:creationId xmlns:a16="http://schemas.microsoft.com/office/drawing/2014/main" id="{27655039-CC5E-4A6C-B955-BA8E42F25249}"/>
              </a:ext>
            </a:extLst>
          </p:cNvPr>
          <p:cNvSpPr/>
          <p:nvPr/>
        </p:nvSpPr>
        <p:spPr>
          <a:xfrm>
            <a:off x="8886984"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52" name="그룹 51">
            <a:extLst>
              <a:ext uri="{FF2B5EF4-FFF2-40B4-BE49-F238E27FC236}">
                <a16:creationId xmlns:a16="http://schemas.microsoft.com/office/drawing/2014/main" id="{60FBB8CB-27AD-447B-BBCA-ED5A88C17E7D}"/>
              </a:ext>
            </a:extLst>
          </p:cNvPr>
          <p:cNvGrpSpPr/>
          <p:nvPr/>
        </p:nvGrpSpPr>
        <p:grpSpPr>
          <a:xfrm>
            <a:off x="9826220" y="3438392"/>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6D27B5B0-8EA5-4314-8D40-901A71EC91C2}"/>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8ADF8768-6762-4083-BD0C-23C359F0C680}"/>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DF82C772-CBA9-4C34-A2F6-4913D95D0A8B}"/>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BB3C32CE-37D2-4FD8-B7EA-222700C3C02A}"/>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A00B855A-7C5F-48DF-84E9-802AD90D1BF6}"/>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210DBF81-707D-4B03-A053-6E220B52166B}"/>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CDA4C86D-A84A-43D2-9577-9E3AAB8FEC1C}"/>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61" name="직사각형 60">
            <a:extLst>
              <a:ext uri="{FF2B5EF4-FFF2-40B4-BE49-F238E27FC236}">
                <a16:creationId xmlns:a16="http://schemas.microsoft.com/office/drawing/2014/main" id="{F117856A-FB3A-400E-965A-38D88AE9A61A}"/>
              </a:ext>
            </a:extLst>
          </p:cNvPr>
          <p:cNvSpPr/>
          <p:nvPr/>
        </p:nvSpPr>
        <p:spPr>
          <a:xfrm>
            <a:off x="9102884" y="4293643"/>
            <a:ext cx="2071376" cy="369332"/>
          </a:xfrm>
          <a:prstGeom prst="rect">
            <a:avLst/>
          </a:prstGeom>
        </p:spPr>
        <p:txBody>
          <a:bodyPr wrap="square" anchor="t" anchorCtr="0">
            <a:spAutoFit/>
          </a:bodyPr>
          <a:lstStyle/>
          <a:p>
            <a:pPr algn="ctr"/>
            <a:r>
              <a:rPr lang="en-US" altLang="ko-KR" dirty="0">
                <a:solidFill>
                  <a:srgbClr val="373737"/>
                </a:solidFill>
                <a:latin typeface="+mj-lt"/>
              </a:rPr>
              <a:t>Market operations</a:t>
            </a:r>
          </a:p>
        </p:txBody>
      </p:sp>
      <p:sp>
        <p:nvSpPr>
          <p:cNvPr id="62" name="타원 61">
            <a:extLst>
              <a:ext uri="{FF2B5EF4-FFF2-40B4-BE49-F238E27FC236}">
                <a16:creationId xmlns:a16="http://schemas.microsoft.com/office/drawing/2014/main" id="{DFF08626-DFD8-4CD6-90D6-CFC9D7A43D3F}"/>
              </a:ext>
            </a:extLst>
          </p:cNvPr>
          <p:cNvSpPr/>
          <p:nvPr/>
        </p:nvSpPr>
        <p:spPr>
          <a:xfrm>
            <a:off x="1699394" y="2476500"/>
            <a:ext cx="684828" cy="6848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ko-KR" sz="2000" dirty="0">
                <a:solidFill>
                  <a:schemeClr val="bg1"/>
                </a:solidFill>
                <a:latin typeface="+mj-lt"/>
              </a:rPr>
              <a:t>01</a:t>
            </a:r>
            <a:endParaRPr lang="ko-KR" altLang="en-US" sz="2000" dirty="0">
              <a:solidFill>
                <a:schemeClr val="bg1"/>
              </a:solidFill>
              <a:latin typeface="+mj-lt"/>
            </a:endParaRPr>
          </a:p>
        </p:txBody>
      </p:sp>
      <p:sp>
        <p:nvSpPr>
          <p:cNvPr id="63" name="타원 62">
            <a:extLst>
              <a:ext uri="{FF2B5EF4-FFF2-40B4-BE49-F238E27FC236}">
                <a16:creationId xmlns:a16="http://schemas.microsoft.com/office/drawing/2014/main" id="{818B9796-B5D3-443F-A0DA-A94101596326}"/>
              </a:ext>
            </a:extLst>
          </p:cNvPr>
          <p:cNvSpPr/>
          <p:nvPr/>
        </p:nvSpPr>
        <p:spPr>
          <a:xfrm>
            <a:off x="4398315" y="2476500"/>
            <a:ext cx="684828" cy="6848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ko-KR" sz="2000" dirty="0">
                <a:solidFill>
                  <a:schemeClr val="bg1"/>
                </a:solidFill>
                <a:latin typeface="+mj-lt"/>
              </a:rPr>
              <a:t>02</a:t>
            </a:r>
            <a:endParaRPr lang="ko-KR" altLang="en-US" sz="2000" dirty="0">
              <a:solidFill>
                <a:schemeClr val="bg1"/>
              </a:solidFill>
              <a:latin typeface="+mj-lt"/>
            </a:endParaRPr>
          </a:p>
        </p:txBody>
      </p:sp>
      <p:sp>
        <p:nvSpPr>
          <p:cNvPr id="64" name="타원 63">
            <a:extLst>
              <a:ext uri="{FF2B5EF4-FFF2-40B4-BE49-F238E27FC236}">
                <a16:creationId xmlns:a16="http://schemas.microsoft.com/office/drawing/2014/main" id="{CF38A0D9-82D6-473C-8301-195CBD2ACFDF}"/>
              </a:ext>
            </a:extLst>
          </p:cNvPr>
          <p:cNvSpPr/>
          <p:nvPr/>
        </p:nvSpPr>
        <p:spPr>
          <a:xfrm>
            <a:off x="7097236" y="2476500"/>
            <a:ext cx="684828" cy="6848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ko-KR" sz="2000" dirty="0">
                <a:solidFill>
                  <a:schemeClr val="bg1"/>
                </a:solidFill>
                <a:latin typeface="+mj-lt"/>
              </a:rPr>
              <a:t>03</a:t>
            </a:r>
            <a:endParaRPr lang="ko-KR" altLang="en-US" sz="2000" dirty="0">
              <a:solidFill>
                <a:schemeClr val="bg1"/>
              </a:solidFill>
              <a:latin typeface="+mj-lt"/>
            </a:endParaRPr>
          </a:p>
        </p:txBody>
      </p:sp>
      <p:sp>
        <p:nvSpPr>
          <p:cNvPr id="65" name="타원 64">
            <a:extLst>
              <a:ext uri="{FF2B5EF4-FFF2-40B4-BE49-F238E27FC236}">
                <a16:creationId xmlns:a16="http://schemas.microsoft.com/office/drawing/2014/main" id="{01E68706-5E48-49BE-A22C-A262E4FFDAEE}"/>
              </a:ext>
            </a:extLst>
          </p:cNvPr>
          <p:cNvSpPr/>
          <p:nvPr/>
        </p:nvSpPr>
        <p:spPr>
          <a:xfrm>
            <a:off x="9796158" y="2476500"/>
            <a:ext cx="684828" cy="6848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ko-KR" sz="2000" dirty="0">
                <a:solidFill>
                  <a:schemeClr val="bg1"/>
                </a:solidFill>
                <a:latin typeface="+mj-lt"/>
              </a:rPr>
              <a:t>04</a:t>
            </a:r>
            <a:endParaRPr lang="ko-KR" altLang="en-US" sz="2000" dirty="0">
              <a:solidFill>
                <a:schemeClr val="bg1"/>
              </a:solidFill>
              <a:latin typeface="+mj-lt"/>
            </a:endParaRPr>
          </a:p>
        </p:txBody>
      </p:sp>
    </p:spTree>
    <p:extLst>
      <p:ext uri="{BB962C8B-B14F-4D97-AF65-F5344CB8AC3E}">
        <p14:creationId xmlns:p14="http://schemas.microsoft.com/office/powerpoint/2010/main" val="418412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B91B0-2096-E885-B8C6-F1C60D11EDC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2A338CF-3F62-A24A-BBA9-1E2FA40255BF}"/>
              </a:ext>
            </a:extLst>
          </p:cNvPr>
          <p:cNvSpPr txBox="1"/>
          <p:nvPr/>
        </p:nvSpPr>
        <p:spPr>
          <a:xfrm>
            <a:off x="817594" y="643285"/>
            <a:ext cx="8237505" cy="523220"/>
          </a:xfrm>
          <a:prstGeom prst="rect">
            <a:avLst/>
          </a:prstGeom>
          <a:noFill/>
        </p:spPr>
        <p:txBody>
          <a:bodyPr wrap="square" rtlCol="0">
            <a:spAutoFit/>
          </a:bodyPr>
          <a:lstStyle/>
          <a:p>
            <a:r>
              <a:rPr lang="en-US" altLang="ko-KR" sz="2800" dirty="0">
                <a:latin typeface="+mj-lt"/>
                <a:cs typeface="Arial" panose="020B0604020202020204" pitchFamily="34" charset="0"/>
              </a:rPr>
              <a:t>Main use cases of the power grid DTs in TWIN EU</a:t>
            </a:r>
            <a:endParaRPr lang="ko-KR" altLang="en-US" sz="2800" dirty="0">
              <a:solidFill>
                <a:schemeClr val="tx2"/>
              </a:solidFill>
              <a:latin typeface="+mj-lt"/>
              <a:cs typeface="Arial" panose="020B0604020202020204" pitchFamily="34" charset="0"/>
            </a:endParaRPr>
          </a:p>
        </p:txBody>
      </p:sp>
      <p:sp>
        <p:nvSpPr>
          <p:cNvPr id="19" name="직사각형 18">
            <a:extLst>
              <a:ext uri="{FF2B5EF4-FFF2-40B4-BE49-F238E27FC236}">
                <a16:creationId xmlns:a16="http://schemas.microsoft.com/office/drawing/2014/main" id="{976030DD-21F1-BFC3-BB70-FB74907242C8}"/>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20" name="그룹 19">
            <a:extLst>
              <a:ext uri="{FF2B5EF4-FFF2-40B4-BE49-F238E27FC236}">
                <a16:creationId xmlns:a16="http://schemas.microsoft.com/office/drawing/2014/main" id="{AAE63DDA-CC95-A5FE-8F6B-6D1315B324CF}"/>
              </a:ext>
            </a:extLst>
          </p:cNvPr>
          <p:cNvGrpSpPr/>
          <p:nvPr/>
        </p:nvGrpSpPr>
        <p:grpSpPr>
          <a:xfrm>
            <a:off x="1734258" y="3448599"/>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5D14917C-D0D1-6430-BEF9-7A84E196F1C9}"/>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29AFB0BE-E348-A871-75A2-2A23A7689C71}"/>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9C4091EE-A077-6C15-CCC5-498476C15D76}"/>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ED9AAA9A-DEFC-C9E2-A4FD-7D9C15A2B380}"/>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F0D4D432-35B7-ED01-E706-5B2EC239994F}"/>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F189667C-6209-DA65-BA70-59BC4FD248DF}"/>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F5D50C89-3D5E-37A7-BE5C-A094FBA032C4}"/>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5D2CC9D7-7B7C-CC6E-F3EE-F98C18469ED8}"/>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30" name="직사각형 29">
            <a:extLst>
              <a:ext uri="{FF2B5EF4-FFF2-40B4-BE49-F238E27FC236}">
                <a16:creationId xmlns:a16="http://schemas.microsoft.com/office/drawing/2014/main" id="{1D18F9F1-CB92-2C47-86E3-EA58747F3BE6}"/>
              </a:ext>
            </a:extLst>
          </p:cNvPr>
          <p:cNvSpPr/>
          <p:nvPr/>
        </p:nvSpPr>
        <p:spPr>
          <a:xfrm>
            <a:off x="1000111" y="4293643"/>
            <a:ext cx="2071376" cy="923330"/>
          </a:xfrm>
          <a:prstGeom prst="rect">
            <a:avLst/>
          </a:prstGeom>
        </p:spPr>
        <p:txBody>
          <a:bodyPr wrap="square" anchor="t" anchorCtr="0">
            <a:spAutoFit/>
          </a:bodyPr>
          <a:lstStyle/>
          <a:p>
            <a:pPr algn="ctr"/>
            <a:r>
              <a:rPr lang="en-GB" b="1" dirty="0"/>
              <a:t>Transmission &amp; distribution </a:t>
            </a:r>
            <a:r>
              <a:rPr lang="en-GB" b="1" i="1" dirty="0"/>
              <a:t>operation</a:t>
            </a:r>
            <a:r>
              <a:rPr lang="en-GB" b="1" dirty="0"/>
              <a:t> (TSO/DSO ops)</a:t>
            </a:r>
            <a:endParaRPr lang="en-US" altLang="ko-KR" b="1" dirty="0">
              <a:solidFill>
                <a:srgbClr val="373737"/>
              </a:solidFill>
              <a:latin typeface="+mj-lt"/>
            </a:endParaRPr>
          </a:p>
        </p:txBody>
      </p:sp>
      <p:sp>
        <p:nvSpPr>
          <p:cNvPr id="31" name="직사각형 30">
            <a:extLst>
              <a:ext uri="{FF2B5EF4-FFF2-40B4-BE49-F238E27FC236}">
                <a16:creationId xmlns:a16="http://schemas.microsoft.com/office/drawing/2014/main" id="{7D993B48-54C1-A8EE-0B3B-B99752B994F0}"/>
              </a:ext>
            </a:extLst>
          </p:cNvPr>
          <p:cNvSpPr/>
          <p:nvPr/>
        </p:nvSpPr>
        <p:spPr>
          <a:xfrm>
            <a:off x="3489141"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32" name="그룹 31">
            <a:extLst>
              <a:ext uri="{FF2B5EF4-FFF2-40B4-BE49-F238E27FC236}">
                <a16:creationId xmlns:a16="http://schemas.microsoft.com/office/drawing/2014/main" id="{262367DF-AF54-B2EE-DB4F-B757B93BEE24}"/>
              </a:ext>
            </a:extLst>
          </p:cNvPr>
          <p:cNvGrpSpPr/>
          <p:nvPr/>
        </p:nvGrpSpPr>
        <p:grpSpPr>
          <a:xfrm>
            <a:off x="4430162" y="3437384"/>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1621C050-FB59-E76B-7BCD-B5B4986F306F}"/>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97B568D2-9FA1-F471-7278-2CE1765DA081}"/>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EDD6E538-2D38-8A5D-EECB-BF1170FC5F3F}"/>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587F23D9-87BC-C739-4558-B6A446217233}"/>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6F65E8DE-0F68-F4C9-D7F8-7CE63A3032F7}"/>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C3DFD0C5-D053-B951-BDBF-84260CD63E39}"/>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2FA8E738-1D5A-0ABD-B690-9EF733A7F07C}"/>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54CE7F2C-C558-FE52-84D8-214683AE5734}"/>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2" name="직사각형 41">
            <a:extLst>
              <a:ext uri="{FF2B5EF4-FFF2-40B4-BE49-F238E27FC236}">
                <a16:creationId xmlns:a16="http://schemas.microsoft.com/office/drawing/2014/main" id="{E73D084C-E04C-98EF-A149-B2D38F48AFF5}"/>
              </a:ext>
            </a:extLst>
          </p:cNvPr>
          <p:cNvSpPr/>
          <p:nvPr/>
        </p:nvSpPr>
        <p:spPr>
          <a:xfrm>
            <a:off x="3701034" y="4293643"/>
            <a:ext cx="2071376" cy="923330"/>
          </a:xfrm>
          <a:prstGeom prst="rect">
            <a:avLst/>
          </a:prstGeom>
        </p:spPr>
        <p:txBody>
          <a:bodyPr wrap="square" anchor="t" anchorCtr="0">
            <a:spAutoFit/>
          </a:bodyPr>
          <a:lstStyle/>
          <a:p>
            <a:pPr algn="ctr"/>
            <a:r>
              <a:rPr lang="en-GB" b="1" dirty="0"/>
              <a:t>Transmission &amp; distribution </a:t>
            </a:r>
            <a:r>
              <a:rPr lang="en-GB" b="1" i="1" dirty="0"/>
              <a:t>planning and expansion</a:t>
            </a:r>
            <a:endParaRPr lang="en-US" altLang="ko-KR" dirty="0">
              <a:solidFill>
                <a:srgbClr val="373737"/>
              </a:solidFill>
              <a:latin typeface="+mj-lt"/>
            </a:endParaRPr>
          </a:p>
        </p:txBody>
      </p:sp>
      <p:sp>
        <p:nvSpPr>
          <p:cNvPr id="43" name="직사각형 42">
            <a:extLst>
              <a:ext uri="{FF2B5EF4-FFF2-40B4-BE49-F238E27FC236}">
                <a16:creationId xmlns:a16="http://schemas.microsoft.com/office/drawing/2014/main" id="{EFD5B3CA-1C22-BAFC-F79B-164BD408F9E6}"/>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44" name="그룹 43">
            <a:extLst>
              <a:ext uri="{FF2B5EF4-FFF2-40B4-BE49-F238E27FC236}">
                <a16:creationId xmlns:a16="http://schemas.microsoft.com/office/drawing/2014/main" id="{AEE6C589-FE50-79AE-331D-833E2052ADB0}"/>
              </a:ext>
            </a:extLst>
          </p:cNvPr>
          <p:cNvGrpSpPr/>
          <p:nvPr/>
        </p:nvGrpSpPr>
        <p:grpSpPr>
          <a:xfrm>
            <a:off x="7131896" y="3438392"/>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9F1F299C-4D6A-2B8C-041A-0538386BFEF0}"/>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626E2F21-945B-755F-FD7D-412709DBD7FC}"/>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98A7E1BD-C1EA-8CE4-DD99-48DC67A1ABBE}"/>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C0EA1851-E422-AB17-6F6E-C8E99083E43A}"/>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50" name="직사각형 49">
            <a:extLst>
              <a:ext uri="{FF2B5EF4-FFF2-40B4-BE49-F238E27FC236}">
                <a16:creationId xmlns:a16="http://schemas.microsoft.com/office/drawing/2014/main" id="{A8F4DF4E-8546-8D3F-3123-6F5F7FB24860}"/>
              </a:ext>
            </a:extLst>
          </p:cNvPr>
          <p:cNvSpPr/>
          <p:nvPr/>
        </p:nvSpPr>
        <p:spPr>
          <a:xfrm>
            <a:off x="6401957" y="4293643"/>
            <a:ext cx="2071378" cy="1200329"/>
          </a:xfrm>
          <a:prstGeom prst="rect">
            <a:avLst/>
          </a:prstGeom>
        </p:spPr>
        <p:txBody>
          <a:bodyPr wrap="square" anchor="t" anchorCtr="0">
            <a:spAutoFit/>
          </a:bodyPr>
          <a:lstStyle/>
          <a:p>
            <a:pPr algn="ctr"/>
            <a:r>
              <a:rPr lang="en-GB" b="1" dirty="0"/>
              <a:t>Distribution + Market integration (prosumer / flexibility layer)</a:t>
            </a:r>
            <a:endParaRPr lang="en-US" altLang="ko-KR" dirty="0">
              <a:solidFill>
                <a:srgbClr val="373737"/>
              </a:solidFill>
              <a:latin typeface="+mj-lt"/>
            </a:endParaRPr>
          </a:p>
        </p:txBody>
      </p:sp>
      <p:sp>
        <p:nvSpPr>
          <p:cNvPr id="51" name="직사각형 50">
            <a:extLst>
              <a:ext uri="{FF2B5EF4-FFF2-40B4-BE49-F238E27FC236}">
                <a16:creationId xmlns:a16="http://schemas.microsoft.com/office/drawing/2014/main" id="{1F94DC2F-3113-9E32-8855-F8D7B4863AA8}"/>
              </a:ext>
            </a:extLst>
          </p:cNvPr>
          <p:cNvSpPr/>
          <p:nvPr/>
        </p:nvSpPr>
        <p:spPr>
          <a:xfrm>
            <a:off x="8886984"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52" name="그룹 51">
            <a:extLst>
              <a:ext uri="{FF2B5EF4-FFF2-40B4-BE49-F238E27FC236}">
                <a16:creationId xmlns:a16="http://schemas.microsoft.com/office/drawing/2014/main" id="{1AE2D844-EB98-E2DE-6E9B-0CDFCEE4BE16}"/>
              </a:ext>
            </a:extLst>
          </p:cNvPr>
          <p:cNvGrpSpPr/>
          <p:nvPr/>
        </p:nvGrpSpPr>
        <p:grpSpPr>
          <a:xfrm>
            <a:off x="9826220" y="3438392"/>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27C7E40C-0E9E-C1A6-5AF9-5F76FA5E7EB7}"/>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9D3FF67B-7309-DE31-6051-637BB8B73B35}"/>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ADA28F63-7148-CB9B-EE37-597C2461939F}"/>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A6AD28E0-1401-ACB2-3B8C-0601F464B9FD}"/>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B890D55D-F80F-0414-14CE-A27C87AFF63D}"/>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7636ABB5-8FE4-2D3A-C908-2F0FF46FF602}"/>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389C1196-BE07-5869-C4D6-D5CCC421236B}"/>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61" name="직사각형 60">
            <a:extLst>
              <a:ext uri="{FF2B5EF4-FFF2-40B4-BE49-F238E27FC236}">
                <a16:creationId xmlns:a16="http://schemas.microsoft.com/office/drawing/2014/main" id="{B0E0C5D5-5024-ED37-FA92-2CDFF30292AE}"/>
              </a:ext>
            </a:extLst>
          </p:cNvPr>
          <p:cNvSpPr/>
          <p:nvPr/>
        </p:nvSpPr>
        <p:spPr>
          <a:xfrm>
            <a:off x="9102884" y="4293643"/>
            <a:ext cx="2071376" cy="923330"/>
          </a:xfrm>
          <a:prstGeom prst="rect">
            <a:avLst/>
          </a:prstGeom>
        </p:spPr>
        <p:txBody>
          <a:bodyPr wrap="square" anchor="t" anchorCtr="0">
            <a:spAutoFit/>
          </a:bodyPr>
          <a:lstStyle/>
          <a:p>
            <a:pPr algn="ctr"/>
            <a:r>
              <a:rPr lang="en-US" altLang="ko-KR" b="1" dirty="0">
                <a:solidFill>
                  <a:srgbClr val="373737"/>
                </a:solidFill>
                <a:latin typeface="+mj-lt"/>
              </a:rPr>
              <a:t>Energy market + Cross-sectoral applications</a:t>
            </a:r>
          </a:p>
        </p:txBody>
      </p:sp>
      <p:sp>
        <p:nvSpPr>
          <p:cNvPr id="62" name="타원 61">
            <a:extLst>
              <a:ext uri="{FF2B5EF4-FFF2-40B4-BE49-F238E27FC236}">
                <a16:creationId xmlns:a16="http://schemas.microsoft.com/office/drawing/2014/main" id="{7989A6D7-226A-82E1-0E9A-1479CEDDC2DA}"/>
              </a:ext>
            </a:extLst>
          </p:cNvPr>
          <p:cNvSpPr/>
          <p:nvPr/>
        </p:nvSpPr>
        <p:spPr>
          <a:xfrm>
            <a:off x="1699394" y="2476500"/>
            <a:ext cx="684828" cy="6848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ko-KR" sz="2000" dirty="0">
                <a:solidFill>
                  <a:schemeClr val="bg1"/>
                </a:solidFill>
                <a:latin typeface="+mj-lt"/>
              </a:rPr>
              <a:t>01</a:t>
            </a:r>
            <a:endParaRPr lang="ko-KR" altLang="en-US" sz="2000" dirty="0">
              <a:solidFill>
                <a:schemeClr val="bg1"/>
              </a:solidFill>
              <a:latin typeface="+mj-lt"/>
            </a:endParaRPr>
          </a:p>
        </p:txBody>
      </p:sp>
      <p:sp>
        <p:nvSpPr>
          <p:cNvPr id="63" name="타원 62">
            <a:extLst>
              <a:ext uri="{FF2B5EF4-FFF2-40B4-BE49-F238E27FC236}">
                <a16:creationId xmlns:a16="http://schemas.microsoft.com/office/drawing/2014/main" id="{FB77770B-F661-6A0C-4DE6-44A5541F9F7F}"/>
              </a:ext>
            </a:extLst>
          </p:cNvPr>
          <p:cNvSpPr/>
          <p:nvPr/>
        </p:nvSpPr>
        <p:spPr>
          <a:xfrm>
            <a:off x="4398315" y="2476500"/>
            <a:ext cx="684828" cy="6848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ko-KR" sz="2000" dirty="0">
                <a:solidFill>
                  <a:schemeClr val="bg1"/>
                </a:solidFill>
                <a:latin typeface="+mj-lt"/>
              </a:rPr>
              <a:t>02</a:t>
            </a:r>
            <a:endParaRPr lang="ko-KR" altLang="en-US" sz="2000" dirty="0">
              <a:solidFill>
                <a:schemeClr val="bg1"/>
              </a:solidFill>
              <a:latin typeface="+mj-lt"/>
            </a:endParaRPr>
          </a:p>
        </p:txBody>
      </p:sp>
      <p:sp>
        <p:nvSpPr>
          <p:cNvPr id="64" name="타원 63">
            <a:extLst>
              <a:ext uri="{FF2B5EF4-FFF2-40B4-BE49-F238E27FC236}">
                <a16:creationId xmlns:a16="http://schemas.microsoft.com/office/drawing/2014/main" id="{DC092567-2FC3-3BB2-8876-4155DB50298E}"/>
              </a:ext>
            </a:extLst>
          </p:cNvPr>
          <p:cNvSpPr/>
          <p:nvPr/>
        </p:nvSpPr>
        <p:spPr>
          <a:xfrm>
            <a:off x="7097236" y="2476500"/>
            <a:ext cx="684828" cy="6848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ko-KR" sz="2000" dirty="0">
                <a:solidFill>
                  <a:schemeClr val="bg1"/>
                </a:solidFill>
                <a:latin typeface="+mj-lt"/>
              </a:rPr>
              <a:t>03</a:t>
            </a:r>
            <a:endParaRPr lang="ko-KR" altLang="en-US" sz="2000" dirty="0">
              <a:solidFill>
                <a:schemeClr val="bg1"/>
              </a:solidFill>
              <a:latin typeface="+mj-lt"/>
            </a:endParaRPr>
          </a:p>
        </p:txBody>
      </p:sp>
      <p:sp>
        <p:nvSpPr>
          <p:cNvPr id="65" name="타원 64">
            <a:extLst>
              <a:ext uri="{FF2B5EF4-FFF2-40B4-BE49-F238E27FC236}">
                <a16:creationId xmlns:a16="http://schemas.microsoft.com/office/drawing/2014/main" id="{36CFE979-F63D-F52E-2DEC-D52E87053A9D}"/>
              </a:ext>
            </a:extLst>
          </p:cNvPr>
          <p:cNvSpPr/>
          <p:nvPr/>
        </p:nvSpPr>
        <p:spPr>
          <a:xfrm>
            <a:off x="9796158" y="2476500"/>
            <a:ext cx="684828" cy="6848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ko-KR" sz="2000" dirty="0">
                <a:solidFill>
                  <a:schemeClr val="bg1"/>
                </a:solidFill>
                <a:latin typeface="+mj-lt"/>
              </a:rPr>
              <a:t>04</a:t>
            </a:r>
            <a:endParaRPr lang="ko-KR" altLang="en-US" sz="2000" dirty="0">
              <a:solidFill>
                <a:schemeClr val="bg1"/>
              </a:solidFill>
              <a:latin typeface="+mj-lt"/>
            </a:endParaRPr>
          </a:p>
        </p:txBody>
      </p:sp>
    </p:spTree>
    <p:extLst>
      <p:ext uri="{BB962C8B-B14F-4D97-AF65-F5344CB8AC3E}">
        <p14:creationId xmlns:p14="http://schemas.microsoft.com/office/powerpoint/2010/main" val="2173655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5A33E-1E83-FBF9-3FE2-77AE0DE14B7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47EE17-011F-0A3B-695E-ADA6380952FE}"/>
              </a:ext>
            </a:extLst>
          </p:cNvPr>
          <p:cNvSpPr txBox="1"/>
          <p:nvPr/>
        </p:nvSpPr>
        <p:spPr>
          <a:xfrm>
            <a:off x="377482" y="646590"/>
            <a:ext cx="11437035" cy="639534"/>
          </a:xfrm>
          <a:prstGeom prst="rect">
            <a:avLst/>
          </a:prstGeom>
          <a:noFill/>
        </p:spPr>
        <p:txBody>
          <a:bodyPr wrap="square" lIns="91440" tIns="45720" rIns="91440" bIns="45720" rtlCol="0" anchor="t">
            <a:spAutoFit/>
          </a:bodyPr>
          <a:lstStyle/>
          <a:p>
            <a:pPr>
              <a:lnSpc>
                <a:spcPct val="140010"/>
              </a:lnSpc>
            </a:pPr>
            <a:r>
              <a:rPr lang="en-GB" sz="2800" b="1">
                <a:solidFill>
                  <a:schemeClr val="bg1"/>
                </a:solidFill>
                <a:latin typeface="+mj-lt"/>
                <a:cs typeface="Public Sans"/>
                <a:sym typeface="Public Sans"/>
              </a:rPr>
              <a:t>How to use this slide deck</a:t>
            </a:r>
            <a:endParaRPr lang="en-US"/>
          </a:p>
        </p:txBody>
      </p:sp>
      <p:sp>
        <p:nvSpPr>
          <p:cNvPr id="4" name="TextBox 3">
            <a:extLst>
              <a:ext uri="{FF2B5EF4-FFF2-40B4-BE49-F238E27FC236}">
                <a16:creationId xmlns:a16="http://schemas.microsoft.com/office/drawing/2014/main" id="{D1DE0965-3BD3-6236-E113-544C82E9AC42}"/>
              </a:ext>
            </a:extLst>
          </p:cNvPr>
          <p:cNvSpPr txBox="1"/>
          <p:nvPr/>
        </p:nvSpPr>
        <p:spPr>
          <a:xfrm>
            <a:off x="549965" y="2392471"/>
            <a:ext cx="11264552" cy="2123658"/>
          </a:xfrm>
          <a:prstGeom prst="rect">
            <a:avLst/>
          </a:prstGeom>
          <a:noFill/>
        </p:spPr>
        <p:txBody>
          <a:bodyPr wrap="square" lIns="91440" tIns="45720" rIns="91440" bIns="45720" rtlCol="0" anchor="t">
            <a:spAutoFit/>
          </a:bodyPr>
          <a:lstStyle/>
          <a:p>
            <a:pPr marL="457200" indent="-457200" latinLnBrk="0">
              <a:buFont typeface="Arial"/>
              <a:buChar char="•"/>
            </a:pPr>
            <a:r>
              <a:rPr lang="en-US" sz="2200" dirty="0">
                <a:solidFill>
                  <a:srgbClr val="2B2C30"/>
                </a:solidFill>
                <a:cs typeface="Public Sans"/>
              </a:rPr>
              <a:t>This Slide deck is meant as a guide and easy starting point for a person that will explain the topic to an audience that isn't familiar with the topic yet.</a:t>
            </a:r>
            <a:endParaRPr lang="en-US" sz="2200" dirty="0">
              <a:solidFill>
                <a:srgbClr val="2B2C30"/>
              </a:solidFill>
              <a:ea typeface="Calibri"/>
              <a:cs typeface="Public Sans"/>
            </a:endParaRPr>
          </a:p>
          <a:p>
            <a:pPr marL="457200" indent="-457200">
              <a:buFont typeface="Arial"/>
              <a:buChar char="•"/>
            </a:pPr>
            <a:r>
              <a:rPr lang="en-US" sz="2200">
                <a:solidFill>
                  <a:srgbClr val="2B2C30"/>
                </a:solidFill>
                <a:ea typeface="Calibri"/>
                <a:cs typeface="Public Sans"/>
              </a:rPr>
              <a:t>Feel free to adapt and expand to your own need. </a:t>
            </a:r>
            <a:endParaRPr lang="en-US" sz="2200" dirty="0">
              <a:solidFill>
                <a:srgbClr val="2B2C30"/>
              </a:solidFill>
              <a:ea typeface="Calibri"/>
              <a:cs typeface="Public Sans"/>
            </a:endParaRPr>
          </a:p>
          <a:p>
            <a:pPr marL="914400" lvl="1" indent="-457200">
              <a:buFont typeface="Arial"/>
              <a:buChar char="•"/>
            </a:pPr>
            <a:r>
              <a:rPr lang="en-US" sz="2200" dirty="0">
                <a:solidFill>
                  <a:srgbClr val="2B2C30"/>
                </a:solidFill>
                <a:ea typeface="Calibri"/>
                <a:cs typeface="Public Sans"/>
              </a:rPr>
              <a:t>The material is </a:t>
            </a:r>
            <a:r>
              <a:rPr lang="en-US" sz="2200">
                <a:solidFill>
                  <a:srgbClr val="2B2C30"/>
                </a:solidFill>
                <a:ea typeface="Calibri"/>
                <a:cs typeface="Public Sans"/>
              </a:rPr>
              <a:t>licensed under CC4.0 SA BY</a:t>
            </a:r>
            <a:endParaRPr lang="en-US" sz="2200" dirty="0">
              <a:solidFill>
                <a:srgbClr val="2B2C30"/>
              </a:solidFill>
              <a:ea typeface="Calibri"/>
              <a:cs typeface="Public Sans"/>
            </a:endParaRPr>
          </a:p>
          <a:p>
            <a:pPr marL="457200" indent="-457200">
              <a:buFont typeface="Arial"/>
              <a:buChar char="•"/>
            </a:pPr>
            <a:r>
              <a:rPr lang="en-US" sz="2200" dirty="0">
                <a:solidFill>
                  <a:srgbClr val="2B2C30"/>
                </a:solidFill>
                <a:ea typeface="Calibri"/>
                <a:cs typeface="Public Sans"/>
              </a:rPr>
              <a:t>You can find guidance text in the notes of </a:t>
            </a:r>
            <a:r>
              <a:rPr lang="en-US" sz="2200">
                <a:solidFill>
                  <a:srgbClr val="2B2C30"/>
                </a:solidFill>
                <a:ea typeface="Calibri"/>
                <a:cs typeface="Public Sans"/>
              </a:rPr>
              <a:t>each slide</a:t>
            </a:r>
            <a:endParaRPr lang="en-US" sz="2200" dirty="0">
              <a:solidFill>
                <a:srgbClr val="2B2C30"/>
              </a:solidFill>
              <a:ea typeface="Calibri"/>
              <a:cs typeface="Public Sans"/>
            </a:endParaRPr>
          </a:p>
          <a:p>
            <a:pPr marL="457200" indent="-457200" latinLnBrk="0">
              <a:buChar char="•"/>
            </a:pPr>
            <a:endParaRPr lang="en-US" sz="2200">
              <a:solidFill>
                <a:srgbClr val="2B2C30"/>
              </a:solidFill>
              <a:ea typeface="Public Sans"/>
              <a:cs typeface="Public Sans"/>
            </a:endParaRPr>
          </a:p>
        </p:txBody>
      </p:sp>
    </p:spTree>
    <p:extLst>
      <p:ext uri="{BB962C8B-B14F-4D97-AF65-F5344CB8AC3E}">
        <p14:creationId xmlns:p14="http://schemas.microsoft.com/office/powerpoint/2010/main" val="893077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7969A-2398-A90B-333C-D5B0631985C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C287D5-F64B-20A7-D18C-C2A1AF2820D7}"/>
              </a:ext>
            </a:extLst>
          </p:cNvPr>
          <p:cNvSpPr txBox="1"/>
          <p:nvPr/>
        </p:nvSpPr>
        <p:spPr>
          <a:xfrm>
            <a:off x="817594" y="643285"/>
            <a:ext cx="8237505" cy="523220"/>
          </a:xfrm>
          <a:prstGeom prst="rect">
            <a:avLst/>
          </a:prstGeom>
          <a:noFill/>
        </p:spPr>
        <p:txBody>
          <a:bodyPr wrap="square" rtlCol="0">
            <a:spAutoFit/>
          </a:bodyPr>
          <a:lstStyle/>
          <a:p>
            <a:r>
              <a:rPr lang="en-US" altLang="ko-KR" sz="2800" dirty="0">
                <a:latin typeface="+mj-lt"/>
                <a:cs typeface="Arial" panose="020B0604020202020204" pitchFamily="34" charset="0"/>
              </a:rPr>
              <a:t>Detailed use cases of the power grid DTs in TWIN EU</a:t>
            </a:r>
            <a:endParaRPr lang="ko-KR" altLang="en-US" sz="2800" dirty="0">
              <a:solidFill>
                <a:schemeClr val="tx2"/>
              </a:solidFill>
              <a:latin typeface="+mj-lt"/>
              <a:cs typeface="Arial" panose="020B0604020202020204" pitchFamily="34" charset="0"/>
            </a:endParaRPr>
          </a:p>
        </p:txBody>
      </p:sp>
      <p:sp>
        <p:nvSpPr>
          <p:cNvPr id="19" name="직사각형 18">
            <a:extLst>
              <a:ext uri="{FF2B5EF4-FFF2-40B4-BE49-F238E27FC236}">
                <a16:creationId xmlns:a16="http://schemas.microsoft.com/office/drawing/2014/main" id="{274B7A0B-D0F8-21C9-FE6B-7B0A55392EC4}"/>
              </a:ext>
            </a:extLst>
          </p:cNvPr>
          <p:cNvSpPr/>
          <p:nvPr/>
        </p:nvSpPr>
        <p:spPr>
          <a:xfrm>
            <a:off x="790220" y="2046515"/>
            <a:ext cx="2503176" cy="4537165"/>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30" name="직사각형 29">
            <a:extLst>
              <a:ext uri="{FF2B5EF4-FFF2-40B4-BE49-F238E27FC236}">
                <a16:creationId xmlns:a16="http://schemas.microsoft.com/office/drawing/2014/main" id="{097641A3-3DFA-660B-E192-F20A2E5773C1}"/>
              </a:ext>
            </a:extLst>
          </p:cNvPr>
          <p:cNvSpPr/>
          <p:nvPr/>
        </p:nvSpPr>
        <p:spPr>
          <a:xfrm>
            <a:off x="1000111" y="3326991"/>
            <a:ext cx="2071376" cy="3416320"/>
          </a:xfrm>
          <a:prstGeom prst="rect">
            <a:avLst/>
          </a:prstGeom>
        </p:spPr>
        <p:txBody>
          <a:bodyPr wrap="square" anchor="t" anchorCtr="0">
            <a:spAutoFit/>
          </a:bodyPr>
          <a:lstStyle/>
          <a:p>
            <a:pPr algn="ctr"/>
            <a:r>
              <a:rPr lang="en-GB" b="1" dirty="0"/>
              <a:t>Control-centre twins</a:t>
            </a:r>
            <a:r>
              <a:rPr lang="en-GB" dirty="0"/>
              <a:t> using real-time measurements and forecasts</a:t>
            </a:r>
          </a:p>
          <a:p>
            <a:pPr algn="ctr"/>
            <a:r>
              <a:rPr lang="en-GB" b="1" dirty="0"/>
              <a:t>FFR simulations </a:t>
            </a:r>
            <a:r>
              <a:rPr lang="en-GB" dirty="0"/>
              <a:t>to tune frequency-stability services</a:t>
            </a:r>
          </a:p>
          <a:p>
            <a:pPr algn="ctr"/>
            <a:r>
              <a:rPr lang="en-GB" dirty="0"/>
              <a:t>Distribution twins for </a:t>
            </a:r>
            <a:r>
              <a:rPr lang="en-GB" b="1" dirty="0"/>
              <a:t>fault location, state estimation, network reconfiguration</a:t>
            </a:r>
            <a:endParaRPr lang="en-US" altLang="ko-KR" dirty="0">
              <a:solidFill>
                <a:srgbClr val="373737"/>
              </a:solidFill>
              <a:latin typeface="+mj-lt"/>
            </a:endParaRPr>
          </a:p>
        </p:txBody>
      </p:sp>
      <p:sp>
        <p:nvSpPr>
          <p:cNvPr id="31" name="직사각형 30">
            <a:extLst>
              <a:ext uri="{FF2B5EF4-FFF2-40B4-BE49-F238E27FC236}">
                <a16:creationId xmlns:a16="http://schemas.microsoft.com/office/drawing/2014/main" id="{9DC98C4A-1BCA-88B8-03DE-9622AD55E6B1}"/>
              </a:ext>
            </a:extLst>
          </p:cNvPr>
          <p:cNvSpPr/>
          <p:nvPr/>
        </p:nvSpPr>
        <p:spPr>
          <a:xfrm>
            <a:off x="3489141" y="2046515"/>
            <a:ext cx="2503176" cy="4537165"/>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42" name="직사각형 41">
            <a:extLst>
              <a:ext uri="{FF2B5EF4-FFF2-40B4-BE49-F238E27FC236}">
                <a16:creationId xmlns:a16="http://schemas.microsoft.com/office/drawing/2014/main" id="{14F249B4-DD92-9384-0558-5A2C43A3AB20}"/>
              </a:ext>
            </a:extLst>
          </p:cNvPr>
          <p:cNvSpPr/>
          <p:nvPr/>
        </p:nvSpPr>
        <p:spPr>
          <a:xfrm>
            <a:off x="3701034" y="3326991"/>
            <a:ext cx="2071376" cy="2308324"/>
          </a:xfrm>
          <a:prstGeom prst="rect">
            <a:avLst/>
          </a:prstGeom>
        </p:spPr>
        <p:txBody>
          <a:bodyPr wrap="square" anchor="t" anchorCtr="0">
            <a:spAutoFit/>
          </a:bodyPr>
          <a:lstStyle/>
          <a:p>
            <a:pPr algn="ctr"/>
            <a:r>
              <a:rPr lang="en-GB" b="1" dirty="0"/>
              <a:t>LV/MV hosting capacity</a:t>
            </a:r>
            <a:r>
              <a:rPr lang="en-GB" dirty="0"/>
              <a:t>, siting of new DER, and long-term reinforcement planning</a:t>
            </a:r>
          </a:p>
          <a:p>
            <a:pPr algn="ctr"/>
            <a:r>
              <a:rPr lang="en-GB" b="1" dirty="0"/>
              <a:t>T</a:t>
            </a:r>
            <a:r>
              <a:rPr lang="et-EE" b="1" dirty="0"/>
              <a:t>ransmission planning twins</a:t>
            </a:r>
            <a:r>
              <a:rPr lang="et-EE" dirty="0"/>
              <a:t> simulate RES integration</a:t>
            </a:r>
            <a:endParaRPr lang="en-US" altLang="ko-KR" dirty="0">
              <a:solidFill>
                <a:srgbClr val="373737"/>
              </a:solidFill>
              <a:latin typeface="+mj-lt"/>
            </a:endParaRPr>
          </a:p>
        </p:txBody>
      </p:sp>
      <p:sp>
        <p:nvSpPr>
          <p:cNvPr id="43" name="직사각형 42">
            <a:extLst>
              <a:ext uri="{FF2B5EF4-FFF2-40B4-BE49-F238E27FC236}">
                <a16:creationId xmlns:a16="http://schemas.microsoft.com/office/drawing/2014/main" id="{2FCB130C-A3F2-59DA-BD66-62D8E2B4A8D8}"/>
              </a:ext>
            </a:extLst>
          </p:cNvPr>
          <p:cNvSpPr/>
          <p:nvPr/>
        </p:nvSpPr>
        <p:spPr>
          <a:xfrm>
            <a:off x="6161936" y="2098765"/>
            <a:ext cx="2503176" cy="4511039"/>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50" name="직사각형 49">
            <a:extLst>
              <a:ext uri="{FF2B5EF4-FFF2-40B4-BE49-F238E27FC236}">
                <a16:creationId xmlns:a16="http://schemas.microsoft.com/office/drawing/2014/main" id="{40236E2E-23B3-93C4-9157-090296ADE733}"/>
              </a:ext>
            </a:extLst>
          </p:cNvPr>
          <p:cNvSpPr/>
          <p:nvPr/>
        </p:nvSpPr>
        <p:spPr>
          <a:xfrm>
            <a:off x="6401957" y="3326991"/>
            <a:ext cx="2071378" cy="1754326"/>
          </a:xfrm>
          <a:prstGeom prst="rect">
            <a:avLst/>
          </a:prstGeom>
        </p:spPr>
        <p:txBody>
          <a:bodyPr wrap="square" anchor="t" anchorCtr="0">
            <a:spAutoFit/>
          </a:bodyPr>
          <a:lstStyle/>
          <a:p>
            <a:pPr algn="ctr"/>
            <a:r>
              <a:rPr lang="en-GB" dirty="0"/>
              <a:t>Prosumer- and DSO-facing services: </a:t>
            </a:r>
          </a:p>
          <a:p>
            <a:r>
              <a:rPr lang="en-GB" b="1" dirty="0"/>
              <a:t>Smart-meter twins</a:t>
            </a:r>
            <a:r>
              <a:rPr lang="en-GB" dirty="0"/>
              <a:t>, </a:t>
            </a:r>
          </a:p>
          <a:p>
            <a:r>
              <a:rPr lang="en-GB" b="1" dirty="0"/>
              <a:t>Flexibility offers</a:t>
            </a:r>
            <a:r>
              <a:rPr lang="en-GB" dirty="0"/>
              <a:t>, </a:t>
            </a:r>
          </a:p>
          <a:p>
            <a:r>
              <a:rPr lang="en-GB" b="1" dirty="0"/>
              <a:t>Visibility for consumers &amp; aggregators</a:t>
            </a:r>
            <a:endParaRPr lang="en-US" altLang="ko-KR" b="1" dirty="0">
              <a:solidFill>
                <a:srgbClr val="373737"/>
              </a:solidFill>
              <a:latin typeface="+mj-lt"/>
            </a:endParaRPr>
          </a:p>
        </p:txBody>
      </p:sp>
      <p:sp>
        <p:nvSpPr>
          <p:cNvPr id="51" name="직사각형 50">
            <a:extLst>
              <a:ext uri="{FF2B5EF4-FFF2-40B4-BE49-F238E27FC236}">
                <a16:creationId xmlns:a16="http://schemas.microsoft.com/office/drawing/2014/main" id="{B1E6C33B-CF66-331B-011E-53F41F541B1A}"/>
              </a:ext>
            </a:extLst>
          </p:cNvPr>
          <p:cNvSpPr/>
          <p:nvPr/>
        </p:nvSpPr>
        <p:spPr>
          <a:xfrm>
            <a:off x="8886984" y="2046515"/>
            <a:ext cx="2503176" cy="457635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61" name="직사각형 60">
            <a:extLst>
              <a:ext uri="{FF2B5EF4-FFF2-40B4-BE49-F238E27FC236}">
                <a16:creationId xmlns:a16="http://schemas.microsoft.com/office/drawing/2014/main" id="{6F228959-DAE0-DE6E-CB1E-7262A1DAA750}"/>
              </a:ext>
            </a:extLst>
          </p:cNvPr>
          <p:cNvSpPr/>
          <p:nvPr/>
        </p:nvSpPr>
        <p:spPr>
          <a:xfrm>
            <a:off x="9102884" y="3326991"/>
            <a:ext cx="2071376" cy="3139321"/>
          </a:xfrm>
          <a:prstGeom prst="rect">
            <a:avLst/>
          </a:prstGeom>
        </p:spPr>
        <p:txBody>
          <a:bodyPr wrap="square" anchor="t" anchorCtr="0">
            <a:spAutoFit/>
          </a:bodyPr>
          <a:lstStyle/>
          <a:p>
            <a:pPr algn="ctr"/>
            <a:r>
              <a:rPr lang="en-GB" b="1" dirty="0"/>
              <a:t>Evaluate technical constraints and network reliability</a:t>
            </a:r>
          </a:p>
          <a:p>
            <a:pPr algn="ctr"/>
            <a:r>
              <a:rPr lang="en-GB" dirty="0"/>
              <a:t>DT-based </a:t>
            </a:r>
            <a:r>
              <a:rPr lang="en-GB" b="1" dirty="0"/>
              <a:t>DAM / balancing market simulators</a:t>
            </a:r>
            <a:r>
              <a:rPr lang="en-GB" dirty="0"/>
              <a:t> for capacity allocation and reserve sizing</a:t>
            </a:r>
          </a:p>
          <a:p>
            <a:pPr algn="ctr"/>
            <a:r>
              <a:rPr lang="en-GB" dirty="0"/>
              <a:t>System-wide security impacts of market-driven schedules</a:t>
            </a:r>
            <a:endParaRPr lang="en-US" altLang="ko-KR" dirty="0">
              <a:solidFill>
                <a:srgbClr val="373737"/>
              </a:solidFill>
              <a:latin typeface="+mj-lt"/>
            </a:endParaRPr>
          </a:p>
        </p:txBody>
      </p:sp>
      <p:sp>
        <p:nvSpPr>
          <p:cNvPr id="62" name="타원 61">
            <a:extLst>
              <a:ext uri="{FF2B5EF4-FFF2-40B4-BE49-F238E27FC236}">
                <a16:creationId xmlns:a16="http://schemas.microsoft.com/office/drawing/2014/main" id="{EF867446-81B5-6FE9-C95E-1E5000442307}"/>
              </a:ext>
            </a:extLst>
          </p:cNvPr>
          <p:cNvSpPr/>
          <p:nvPr/>
        </p:nvSpPr>
        <p:spPr>
          <a:xfrm>
            <a:off x="1699394" y="2476500"/>
            <a:ext cx="684828" cy="6848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ko-KR" sz="2000" dirty="0">
                <a:solidFill>
                  <a:schemeClr val="bg1"/>
                </a:solidFill>
                <a:latin typeface="+mj-lt"/>
              </a:rPr>
              <a:t>01</a:t>
            </a:r>
            <a:endParaRPr lang="ko-KR" altLang="en-US" sz="2000" dirty="0">
              <a:solidFill>
                <a:schemeClr val="bg1"/>
              </a:solidFill>
              <a:latin typeface="+mj-lt"/>
            </a:endParaRPr>
          </a:p>
        </p:txBody>
      </p:sp>
      <p:sp>
        <p:nvSpPr>
          <p:cNvPr id="63" name="타원 62">
            <a:extLst>
              <a:ext uri="{FF2B5EF4-FFF2-40B4-BE49-F238E27FC236}">
                <a16:creationId xmlns:a16="http://schemas.microsoft.com/office/drawing/2014/main" id="{2D23C559-AE35-5E34-57F6-525AF55CDD27}"/>
              </a:ext>
            </a:extLst>
          </p:cNvPr>
          <p:cNvSpPr/>
          <p:nvPr/>
        </p:nvSpPr>
        <p:spPr>
          <a:xfrm>
            <a:off x="4398315" y="2476500"/>
            <a:ext cx="684828" cy="6848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ko-KR" sz="2000" dirty="0">
                <a:solidFill>
                  <a:schemeClr val="bg1"/>
                </a:solidFill>
                <a:latin typeface="+mj-lt"/>
              </a:rPr>
              <a:t>02</a:t>
            </a:r>
            <a:endParaRPr lang="ko-KR" altLang="en-US" sz="2000" dirty="0">
              <a:solidFill>
                <a:schemeClr val="bg1"/>
              </a:solidFill>
              <a:latin typeface="+mj-lt"/>
            </a:endParaRPr>
          </a:p>
        </p:txBody>
      </p:sp>
      <p:sp>
        <p:nvSpPr>
          <p:cNvPr id="64" name="타원 63">
            <a:extLst>
              <a:ext uri="{FF2B5EF4-FFF2-40B4-BE49-F238E27FC236}">
                <a16:creationId xmlns:a16="http://schemas.microsoft.com/office/drawing/2014/main" id="{9B26FCE4-97E7-665F-83B5-41A30783337E}"/>
              </a:ext>
            </a:extLst>
          </p:cNvPr>
          <p:cNvSpPr/>
          <p:nvPr/>
        </p:nvSpPr>
        <p:spPr>
          <a:xfrm>
            <a:off x="7097236" y="2476500"/>
            <a:ext cx="684828" cy="6848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ko-KR" sz="2000" dirty="0">
                <a:solidFill>
                  <a:schemeClr val="bg1"/>
                </a:solidFill>
                <a:latin typeface="+mj-lt"/>
              </a:rPr>
              <a:t>03</a:t>
            </a:r>
            <a:endParaRPr lang="ko-KR" altLang="en-US" sz="2000" dirty="0">
              <a:solidFill>
                <a:schemeClr val="bg1"/>
              </a:solidFill>
              <a:latin typeface="+mj-lt"/>
            </a:endParaRPr>
          </a:p>
        </p:txBody>
      </p:sp>
      <p:sp>
        <p:nvSpPr>
          <p:cNvPr id="65" name="타원 64">
            <a:extLst>
              <a:ext uri="{FF2B5EF4-FFF2-40B4-BE49-F238E27FC236}">
                <a16:creationId xmlns:a16="http://schemas.microsoft.com/office/drawing/2014/main" id="{077A7B24-F702-95C5-9823-D5047C8F0368}"/>
              </a:ext>
            </a:extLst>
          </p:cNvPr>
          <p:cNvSpPr/>
          <p:nvPr/>
        </p:nvSpPr>
        <p:spPr>
          <a:xfrm>
            <a:off x="9796158" y="2476500"/>
            <a:ext cx="684828" cy="6848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ko-KR" sz="2000" dirty="0">
                <a:solidFill>
                  <a:schemeClr val="bg1"/>
                </a:solidFill>
                <a:latin typeface="+mj-lt"/>
              </a:rPr>
              <a:t>04</a:t>
            </a:r>
            <a:endParaRPr lang="ko-KR" altLang="en-US" sz="2000" dirty="0">
              <a:solidFill>
                <a:schemeClr val="bg1"/>
              </a:solidFill>
              <a:latin typeface="+mj-lt"/>
            </a:endParaRPr>
          </a:p>
        </p:txBody>
      </p:sp>
    </p:spTree>
    <p:extLst>
      <p:ext uri="{BB962C8B-B14F-4D97-AF65-F5344CB8AC3E}">
        <p14:creationId xmlns:p14="http://schemas.microsoft.com/office/powerpoint/2010/main" val="845721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EB593-7FF5-0255-08BE-25FA705311C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9E4EC8B-0113-288A-8909-434F78D3A5CC}"/>
              </a:ext>
            </a:extLst>
          </p:cNvPr>
          <p:cNvSpPr txBox="1"/>
          <p:nvPr/>
        </p:nvSpPr>
        <p:spPr>
          <a:xfrm>
            <a:off x="3512457" y="2555128"/>
            <a:ext cx="5167086" cy="1200329"/>
          </a:xfrm>
          <a:prstGeom prst="rect">
            <a:avLst/>
          </a:prstGeom>
          <a:noFill/>
        </p:spPr>
        <p:txBody>
          <a:bodyPr wrap="square" rtlCol="0">
            <a:spAutoFit/>
          </a:bodyPr>
          <a:lstStyle/>
          <a:p>
            <a:pPr algn="ctr"/>
            <a:r>
              <a:rPr lang="en-US" altLang="ko-KR" sz="3600" dirty="0">
                <a:solidFill>
                  <a:schemeClr val="bg1"/>
                </a:solidFill>
                <a:latin typeface="+mj-lt"/>
                <a:cs typeface="Arial" panose="020B0604020202020204" pitchFamily="34" charset="0"/>
              </a:rPr>
              <a:t>Interoperability and Call for Action</a:t>
            </a:r>
          </a:p>
        </p:txBody>
      </p:sp>
      <p:sp>
        <p:nvSpPr>
          <p:cNvPr id="7" name="TextBox 6">
            <a:extLst>
              <a:ext uri="{FF2B5EF4-FFF2-40B4-BE49-F238E27FC236}">
                <a16:creationId xmlns:a16="http://schemas.microsoft.com/office/drawing/2014/main" id="{7ED92857-77C8-361C-5CA3-FC890C48D837}"/>
              </a:ext>
            </a:extLst>
          </p:cNvPr>
          <p:cNvSpPr txBox="1"/>
          <p:nvPr/>
        </p:nvSpPr>
        <p:spPr>
          <a:xfrm>
            <a:off x="3516885" y="3889121"/>
            <a:ext cx="5162956" cy="276999"/>
          </a:xfrm>
          <a:prstGeom prst="rect">
            <a:avLst/>
          </a:prstGeom>
          <a:noFill/>
        </p:spPr>
        <p:txBody>
          <a:bodyPr wrap="square" rtlCol="0">
            <a:spAutoFit/>
          </a:bodyPr>
          <a:lstStyle>
            <a:defPPr>
              <a:defRPr lang="ko-KR"/>
            </a:defPPr>
            <a:lvl1pPr>
              <a:defRPr sz="1100">
                <a:solidFill>
                  <a:schemeClr val="tx1">
                    <a:lumMod val="75000"/>
                    <a:lumOff val="25000"/>
                  </a:schemeClr>
                </a:solidFill>
              </a:defRPr>
            </a:lvl1pPr>
          </a:lstStyle>
          <a:p>
            <a:pPr algn="ctr"/>
            <a:r>
              <a:rPr lang="en-US" altLang="ko-KR" sz="1200" dirty="0">
                <a:solidFill>
                  <a:schemeClr val="bg1"/>
                </a:solidFill>
              </a:rPr>
              <a:t>Data models and </a:t>
            </a:r>
            <a:r>
              <a:rPr lang="en-US" altLang="ko-KR" sz="1200" dirty="0" err="1">
                <a:solidFill>
                  <a:schemeClr val="bg1"/>
                </a:solidFill>
              </a:rPr>
              <a:t>Standardisation</a:t>
            </a:r>
            <a:endParaRPr lang="en-US" altLang="ko-KR" sz="1200" dirty="0">
              <a:solidFill>
                <a:schemeClr val="bg1"/>
              </a:solidFill>
            </a:endParaRPr>
          </a:p>
        </p:txBody>
      </p:sp>
    </p:spTree>
    <p:extLst>
      <p:ext uri="{BB962C8B-B14F-4D97-AF65-F5344CB8AC3E}">
        <p14:creationId xmlns:p14="http://schemas.microsoft.com/office/powerpoint/2010/main" val="373875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system&#10;&#10;AI-generated content may be incorrect.">
            <a:extLst>
              <a:ext uri="{FF2B5EF4-FFF2-40B4-BE49-F238E27FC236}">
                <a16:creationId xmlns:a16="http://schemas.microsoft.com/office/drawing/2014/main" id="{1FA9C128-5A4B-0944-0C69-5AB62365EEC0}"/>
              </a:ext>
            </a:extLst>
          </p:cNvPr>
          <p:cNvPicPr>
            <a:picLocks noChangeAspect="1"/>
          </p:cNvPicPr>
          <p:nvPr/>
        </p:nvPicPr>
        <p:blipFill>
          <a:blip r:embed="rId3">
            <a:duotone>
              <a:schemeClr val="accent5">
                <a:shade val="45000"/>
                <a:satMod val="135000"/>
              </a:schemeClr>
              <a:prstClr val="white"/>
            </a:duotone>
          </a:blip>
          <a:srcRect r="23954"/>
          <a:stretch>
            <a:fillRect/>
          </a:stretch>
        </p:blipFill>
        <p:spPr>
          <a:xfrm>
            <a:off x="4956711" y="1427967"/>
            <a:ext cx="6103771" cy="4022196"/>
          </a:xfrm>
          <a:prstGeom prst="rect">
            <a:avLst/>
          </a:prstGeom>
        </p:spPr>
      </p:pic>
      <p:sp>
        <p:nvSpPr>
          <p:cNvPr id="5" name="TextBox 4">
            <a:extLst>
              <a:ext uri="{FF2B5EF4-FFF2-40B4-BE49-F238E27FC236}">
                <a16:creationId xmlns:a16="http://schemas.microsoft.com/office/drawing/2014/main" id="{7DF5280B-3716-25B9-62D3-D017EA2DF22D}"/>
              </a:ext>
            </a:extLst>
          </p:cNvPr>
          <p:cNvSpPr txBox="1"/>
          <p:nvPr/>
        </p:nvSpPr>
        <p:spPr>
          <a:xfrm>
            <a:off x="153443" y="754785"/>
            <a:ext cx="3316267" cy="954107"/>
          </a:xfrm>
          <a:prstGeom prst="rect">
            <a:avLst/>
          </a:prstGeom>
          <a:noFill/>
        </p:spPr>
        <p:txBody>
          <a:bodyPr wrap="square">
            <a:spAutoFit/>
          </a:bodyPr>
          <a:lstStyle/>
          <a:p>
            <a:r>
              <a:rPr lang="en-GB" sz="2800" b="1" i="0" dirty="0">
                <a:solidFill>
                  <a:schemeClr val="bg1"/>
                </a:solidFill>
                <a:effectLst/>
                <a:latin typeface="Roboto-Light"/>
              </a:rPr>
              <a:t>Interoperability and Standardisation</a:t>
            </a:r>
          </a:p>
        </p:txBody>
      </p:sp>
      <p:pic>
        <p:nvPicPr>
          <p:cNvPr id="6" name="Picture 5" descr="A diagram of a system&#10;&#10;AI-generated content may be incorrect.">
            <a:extLst>
              <a:ext uri="{FF2B5EF4-FFF2-40B4-BE49-F238E27FC236}">
                <a16:creationId xmlns:a16="http://schemas.microsoft.com/office/drawing/2014/main" id="{96790AF9-3271-385C-F580-DBAD92B9282D}"/>
              </a:ext>
            </a:extLst>
          </p:cNvPr>
          <p:cNvPicPr>
            <a:picLocks noChangeAspect="1"/>
          </p:cNvPicPr>
          <p:nvPr/>
        </p:nvPicPr>
        <p:blipFill>
          <a:blip r:embed="rId3">
            <a:grayscl/>
          </a:blip>
          <a:srcRect l="87100"/>
          <a:stretch>
            <a:fillRect/>
          </a:stretch>
        </p:blipFill>
        <p:spPr>
          <a:xfrm>
            <a:off x="11156596" y="1500451"/>
            <a:ext cx="1035404" cy="4022196"/>
          </a:xfrm>
          <a:prstGeom prst="rect">
            <a:avLst/>
          </a:prstGeom>
        </p:spPr>
      </p:pic>
      <p:pic>
        <p:nvPicPr>
          <p:cNvPr id="7" name="Picture 6" descr="A diagram of a system&#10;&#10;AI-generated content may be incorrect.">
            <a:extLst>
              <a:ext uri="{FF2B5EF4-FFF2-40B4-BE49-F238E27FC236}">
                <a16:creationId xmlns:a16="http://schemas.microsoft.com/office/drawing/2014/main" id="{5E3BDA68-786E-7F0C-EC35-C56E97A0D557}"/>
              </a:ext>
            </a:extLst>
          </p:cNvPr>
          <p:cNvPicPr>
            <a:picLocks noChangeAspect="1"/>
          </p:cNvPicPr>
          <p:nvPr/>
        </p:nvPicPr>
        <p:blipFill>
          <a:blip r:embed="rId3">
            <a:duotone>
              <a:schemeClr val="accent3">
                <a:shade val="45000"/>
                <a:satMod val="135000"/>
              </a:schemeClr>
              <a:prstClr val="white"/>
            </a:duotone>
          </a:blip>
          <a:srcRect l="76020" r="13394"/>
          <a:stretch>
            <a:fillRect/>
          </a:stretch>
        </p:blipFill>
        <p:spPr>
          <a:xfrm>
            <a:off x="4073048" y="1331935"/>
            <a:ext cx="849682" cy="4022196"/>
          </a:xfrm>
          <a:prstGeom prst="rect">
            <a:avLst/>
          </a:prstGeom>
        </p:spPr>
      </p:pic>
      <p:sp>
        <p:nvSpPr>
          <p:cNvPr id="4" name="TextBox 3">
            <a:extLst>
              <a:ext uri="{FF2B5EF4-FFF2-40B4-BE49-F238E27FC236}">
                <a16:creationId xmlns:a16="http://schemas.microsoft.com/office/drawing/2014/main" id="{EDA38588-ADC2-DD6F-5B76-47DC75627035}"/>
              </a:ext>
            </a:extLst>
          </p:cNvPr>
          <p:cNvSpPr txBox="1"/>
          <p:nvPr/>
        </p:nvSpPr>
        <p:spPr>
          <a:xfrm>
            <a:off x="4929863" y="5378226"/>
            <a:ext cx="6108700" cy="523220"/>
          </a:xfrm>
          <a:prstGeom prst="rect">
            <a:avLst/>
          </a:prstGeom>
          <a:noFill/>
        </p:spPr>
        <p:txBody>
          <a:bodyPr wrap="square">
            <a:spAutoFit/>
          </a:bodyPr>
          <a:lstStyle/>
          <a:p>
            <a:pPr algn="ctr"/>
            <a:r>
              <a:rPr lang="en-GB" sz="2800" b="1" dirty="0">
                <a:latin typeface="Roboto-Light"/>
              </a:rPr>
              <a:t>“Connect, don’t collect!”</a:t>
            </a:r>
            <a:endParaRPr lang="en-BE" sz="2800" b="1" dirty="0"/>
          </a:p>
        </p:txBody>
      </p:sp>
    </p:spTree>
    <p:extLst>
      <p:ext uri="{BB962C8B-B14F-4D97-AF65-F5344CB8AC3E}">
        <p14:creationId xmlns:p14="http://schemas.microsoft.com/office/powerpoint/2010/main" val="3494894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4ACAA-937E-1FCC-E3F1-C308CC4C260F}"/>
              </a:ext>
            </a:extLst>
          </p:cNvPr>
          <p:cNvSpPr txBox="1"/>
          <p:nvPr/>
        </p:nvSpPr>
        <p:spPr>
          <a:xfrm>
            <a:off x="0" y="955202"/>
            <a:ext cx="4067827" cy="954107"/>
          </a:xfrm>
          <a:prstGeom prst="rect">
            <a:avLst/>
          </a:prstGeom>
          <a:noFill/>
        </p:spPr>
        <p:txBody>
          <a:bodyPr wrap="square">
            <a:spAutoFit/>
          </a:bodyPr>
          <a:lstStyle/>
          <a:p>
            <a:r>
              <a:rPr lang="en-GB" sz="2800" b="1" dirty="0">
                <a:solidFill>
                  <a:schemeClr val="bg1"/>
                </a:solidFill>
                <a:latin typeface="Roboto-Light"/>
              </a:rPr>
              <a:t>Vendor lock-in and TSO-DSO responsibility</a:t>
            </a:r>
            <a:endParaRPr lang="en-BE" sz="2800" b="1" dirty="0">
              <a:solidFill>
                <a:schemeClr val="bg1"/>
              </a:solidFill>
              <a:latin typeface="Roboto-Light"/>
            </a:endParaRPr>
          </a:p>
        </p:txBody>
      </p:sp>
      <p:pic>
        <p:nvPicPr>
          <p:cNvPr id="4" name="Picture 3" descr="A diagram of a system&#10;&#10;AI-generated content may be incorrect.">
            <a:extLst>
              <a:ext uri="{FF2B5EF4-FFF2-40B4-BE49-F238E27FC236}">
                <a16:creationId xmlns:a16="http://schemas.microsoft.com/office/drawing/2014/main" id="{4F218EA7-ED65-D474-581C-0626E7964FE5}"/>
              </a:ext>
            </a:extLst>
          </p:cNvPr>
          <p:cNvPicPr>
            <a:picLocks noChangeAspect="1"/>
          </p:cNvPicPr>
          <p:nvPr/>
        </p:nvPicPr>
        <p:blipFill>
          <a:blip r:embed="rId3"/>
          <a:stretch>
            <a:fillRect/>
          </a:stretch>
        </p:blipFill>
        <p:spPr>
          <a:xfrm>
            <a:off x="4463053" y="1603332"/>
            <a:ext cx="6627324" cy="3796728"/>
          </a:xfrm>
          <a:prstGeom prst="rect">
            <a:avLst/>
          </a:prstGeom>
        </p:spPr>
      </p:pic>
      <p:pic>
        <p:nvPicPr>
          <p:cNvPr id="6" name="Picture 5" descr="A diagram of a business model&#10;&#10;AI-generated content may be incorrect.">
            <a:extLst>
              <a:ext uri="{FF2B5EF4-FFF2-40B4-BE49-F238E27FC236}">
                <a16:creationId xmlns:a16="http://schemas.microsoft.com/office/drawing/2014/main" id="{0A105F49-8002-BD8D-3C46-43DE99F675C4}"/>
              </a:ext>
            </a:extLst>
          </p:cNvPr>
          <p:cNvPicPr>
            <a:picLocks noChangeAspect="1"/>
          </p:cNvPicPr>
          <p:nvPr/>
        </p:nvPicPr>
        <p:blipFill>
          <a:blip r:embed="rId4"/>
          <a:stretch>
            <a:fillRect/>
          </a:stretch>
        </p:blipFill>
        <p:spPr>
          <a:xfrm>
            <a:off x="711051" y="2468590"/>
            <a:ext cx="2845258" cy="2203340"/>
          </a:xfrm>
          <a:prstGeom prst="rect">
            <a:avLst/>
          </a:prstGeom>
        </p:spPr>
      </p:pic>
    </p:spTree>
    <p:extLst>
      <p:ext uri="{BB962C8B-B14F-4D97-AF65-F5344CB8AC3E}">
        <p14:creationId xmlns:p14="http://schemas.microsoft.com/office/powerpoint/2010/main" val="1875864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81A14-18CB-493B-8782-E15AB6B38D00}"/>
            </a:ext>
          </a:extLst>
        </p:cNvPr>
        <p:cNvGrpSpPr/>
        <p:nvPr/>
      </p:nvGrpSpPr>
      <p:grpSpPr>
        <a:xfrm>
          <a:off x="0" y="0"/>
          <a:ext cx="0" cy="0"/>
          <a:chOff x="0" y="0"/>
          <a:chExt cx="0" cy="0"/>
        </a:xfrm>
      </p:grpSpPr>
      <p:sp>
        <p:nvSpPr>
          <p:cNvPr id="11" name="직사각형 10">
            <a:extLst>
              <a:ext uri="{FF2B5EF4-FFF2-40B4-BE49-F238E27FC236}">
                <a16:creationId xmlns:a16="http://schemas.microsoft.com/office/drawing/2014/main" id="{E49B2E6B-4530-0026-8A0C-1D3E0574B192}"/>
              </a:ext>
            </a:extLst>
          </p:cNvPr>
          <p:cNvSpPr/>
          <p:nvPr/>
        </p:nvSpPr>
        <p:spPr>
          <a:xfrm>
            <a:off x="4085837" y="1444827"/>
            <a:ext cx="6782460" cy="1505928"/>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altLang="ko-KR" sz="2000" dirty="0">
                <a:solidFill>
                  <a:srgbClr val="373737"/>
                </a:solidFill>
                <a:latin typeface="Roboto-Light"/>
              </a:rPr>
              <a:t>Standardised interfaces </a:t>
            </a:r>
          </a:p>
          <a:p>
            <a:r>
              <a:rPr lang="en-GB" altLang="ko-KR" sz="2000" dirty="0">
                <a:solidFill>
                  <a:srgbClr val="373737"/>
                </a:solidFill>
                <a:latin typeface="Roboto-Light"/>
              </a:rPr>
              <a:t>Manufacturer-independent, modular system architectures</a:t>
            </a:r>
          </a:p>
          <a:p>
            <a:r>
              <a:rPr lang="en-GB" altLang="ko-KR" sz="2000" dirty="0">
                <a:solidFill>
                  <a:srgbClr val="373737"/>
                </a:solidFill>
                <a:latin typeface="Roboto-Light"/>
              </a:rPr>
              <a:t>Follow the principles of the IEC 61850 and IEC 61970</a:t>
            </a:r>
            <a:endParaRPr lang="en-US" altLang="ko-KR" sz="2000" dirty="0">
              <a:solidFill>
                <a:srgbClr val="373737"/>
              </a:solidFill>
              <a:latin typeface="Roboto-Light"/>
            </a:endParaRPr>
          </a:p>
        </p:txBody>
      </p:sp>
      <p:sp>
        <p:nvSpPr>
          <p:cNvPr id="13" name="직사각형 12">
            <a:extLst>
              <a:ext uri="{FF2B5EF4-FFF2-40B4-BE49-F238E27FC236}">
                <a16:creationId xmlns:a16="http://schemas.microsoft.com/office/drawing/2014/main" id="{217EC5C2-ADEB-C3A6-67E2-80D889530479}"/>
              </a:ext>
            </a:extLst>
          </p:cNvPr>
          <p:cNvSpPr/>
          <p:nvPr/>
        </p:nvSpPr>
        <p:spPr>
          <a:xfrm>
            <a:off x="4085837" y="3019627"/>
            <a:ext cx="6782460" cy="1505928"/>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US" altLang="ko-KR" sz="2000" dirty="0">
                <a:solidFill>
                  <a:srgbClr val="373737"/>
                </a:solidFill>
                <a:latin typeface="Roboto-Light"/>
              </a:rPr>
              <a:t>Break down data silos </a:t>
            </a:r>
          </a:p>
          <a:p>
            <a:r>
              <a:rPr lang="en-GB" altLang="ko-KR" sz="2000" dirty="0">
                <a:solidFill>
                  <a:srgbClr val="373737"/>
                </a:solidFill>
                <a:latin typeface="Roboto-Light"/>
              </a:rPr>
              <a:t>Single Source of Truth (</a:t>
            </a:r>
            <a:r>
              <a:rPr lang="en-GB" altLang="ko-KR" sz="2000" dirty="0" err="1">
                <a:solidFill>
                  <a:srgbClr val="373737"/>
                </a:solidFill>
                <a:latin typeface="Roboto-Light"/>
              </a:rPr>
              <a:t>SSoT</a:t>
            </a:r>
            <a:r>
              <a:rPr lang="en-GB" altLang="ko-KR" sz="2000" dirty="0">
                <a:solidFill>
                  <a:srgbClr val="373737"/>
                </a:solidFill>
                <a:latin typeface="Roboto-Light"/>
              </a:rPr>
              <a:t>)</a:t>
            </a:r>
          </a:p>
          <a:p>
            <a:r>
              <a:rPr lang="en-US" altLang="ko-KR" sz="2000" dirty="0" err="1">
                <a:solidFill>
                  <a:srgbClr val="373737"/>
                </a:solidFill>
                <a:latin typeface="Roboto-Light"/>
              </a:rPr>
              <a:t>Normalise</a:t>
            </a:r>
            <a:r>
              <a:rPr lang="en-US" altLang="ko-KR" sz="2000" dirty="0">
                <a:solidFill>
                  <a:srgbClr val="373737"/>
                </a:solidFill>
                <a:latin typeface="Roboto-Light"/>
              </a:rPr>
              <a:t> and structure data for algorithms</a:t>
            </a:r>
          </a:p>
          <a:p>
            <a:endParaRPr lang="en-US" altLang="ko-KR" sz="2000" dirty="0">
              <a:solidFill>
                <a:srgbClr val="373737"/>
              </a:solidFill>
              <a:latin typeface="Roboto-Light"/>
            </a:endParaRPr>
          </a:p>
        </p:txBody>
      </p:sp>
      <p:sp>
        <p:nvSpPr>
          <p:cNvPr id="15" name="직사각형 14">
            <a:extLst>
              <a:ext uri="{FF2B5EF4-FFF2-40B4-BE49-F238E27FC236}">
                <a16:creationId xmlns:a16="http://schemas.microsoft.com/office/drawing/2014/main" id="{B67405D7-3466-8CC2-860C-4EA6C46FF5CB}"/>
              </a:ext>
            </a:extLst>
          </p:cNvPr>
          <p:cNvSpPr/>
          <p:nvPr/>
        </p:nvSpPr>
        <p:spPr>
          <a:xfrm>
            <a:off x="4085837" y="4594427"/>
            <a:ext cx="6782460" cy="1505928"/>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GB" altLang="ko-KR" sz="2000" dirty="0">
                <a:solidFill>
                  <a:srgbClr val="373737"/>
                </a:solidFill>
                <a:latin typeface="Roboto-Light"/>
              </a:rPr>
              <a:t>prioritisation of use cases</a:t>
            </a:r>
          </a:p>
          <a:p>
            <a:r>
              <a:rPr lang="en-GB" altLang="ko-KR" sz="2000" dirty="0">
                <a:solidFill>
                  <a:srgbClr val="373737"/>
                </a:solidFill>
                <a:latin typeface="Roboto-Light"/>
              </a:rPr>
              <a:t>Start with a limited use case</a:t>
            </a:r>
          </a:p>
          <a:p>
            <a:r>
              <a:rPr lang="en-GB" altLang="ko-KR" sz="2000" dirty="0">
                <a:solidFill>
                  <a:srgbClr val="373737"/>
                </a:solidFill>
                <a:latin typeface="Roboto-Light"/>
              </a:rPr>
              <a:t>Connect the internal and external processes</a:t>
            </a:r>
          </a:p>
          <a:p>
            <a:r>
              <a:rPr lang="en-GB" altLang="ko-KR" sz="2000" dirty="0">
                <a:solidFill>
                  <a:srgbClr val="373737"/>
                </a:solidFill>
                <a:latin typeface="Roboto-Light"/>
              </a:rPr>
              <a:t>Training to the staff</a:t>
            </a:r>
            <a:endParaRPr lang="en-US" altLang="ko-KR" sz="2000" dirty="0">
              <a:solidFill>
                <a:srgbClr val="373737"/>
              </a:solidFill>
              <a:latin typeface="Roboto-Light"/>
            </a:endParaRPr>
          </a:p>
        </p:txBody>
      </p:sp>
      <p:sp>
        <p:nvSpPr>
          <p:cNvPr id="10" name="직사각형 9">
            <a:extLst>
              <a:ext uri="{FF2B5EF4-FFF2-40B4-BE49-F238E27FC236}">
                <a16:creationId xmlns:a16="http://schemas.microsoft.com/office/drawing/2014/main" id="{9113228F-A3AB-C0B6-CC0D-EABF4FCB3077}"/>
              </a:ext>
            </a:extLst>
          </p:cNvPr>
          <p:cNvSpPr/>
          <p:nvPr/>
        </p:nvSpPr>
        <p:spPr>
          <a:xfrm>
            <a:off x="1149531" y="1444827"/>
            <a:ext cx="2833845" cy="1505928"/>
          </a:xfrm>
          <a:prstGeom prst="rect">
            <a:avLst/>
          </a:prstGeom>
          <a:solidFill>
            <a:schemeClr val="accent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sz="2000" dirty="0">
                <a:solidFill>
                  <a:schemeClr val="tx2"/>
                </a:solidFill>
                <a:latin typeface="Roboto-Light"/>
              </a:rPr>
              <a:t>Collaboration of Digital Systems</a:t>
            </a:r>
            <a:endParaRPr lang="ko-KR" altLang="en-US" sz="2000" dirty="0">
              <a:solidFill>
                <a:schemeClr val="tx2"/>
              </a:solidFill>
              <a:latin typeface="Roboto-Light"/>
            </a:endParaRPr>
          </a:p>
        </p:txBody>
      </p:sp>
      <p:sp>
        <p:nvSpPr>
          <p:cNvPr id="12" name="직사각형 11">
            <a:extLst>
              <a:ext uri="{FF2B5EF4-FFF2-40B4-BE49-F238E27FC236}">
                <a16:creationId xmlns:a16="http://schemas.microsoft.com/office/drawing/2014/main" id="{1F40636A-6B59-D6E3-5F31-0C688E672CD5}"/>
              </a:ext>
            </a:extLst>
          </p:cNvPr>
          <p:cNvSpPr/>
          <p:nvPr/>
        </p:nvSpPr>
        <p:spPr>
          <a:xfrm>
            <a:off x="1149531" y="3019627"/>
            <a:ext cx="2833845" cy="1505928"/>
          </a:xfrm>
          <a:prstGeom prst="rect">
            <a:avLst/>
          </a:prstGeom>
          <a:solidFill>
            <a:schemeClr val="accent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GB" altLang="ko-KR" sz="2000" dirty="0">
                <a:solidFill>
                  <a:schemeClr val="tx2"/>
                </a:solidFill>
                <a:latin typeface="Roboto-Light"/>
              </a:rPr>
              <a:t>Networking and Consolidation of Data</a:t>
            </a:r>
            <a:endParaRPr lang="ko-KR" altLang="en-US" sz="2000" dirty="0">
              <a:solidFill>
                <a:schemeClr val="tx2"/>
              </a:solidFill>
              <a:latin typeface="Roboto-Light"/>
            </a:endParaRPr>
          </a:p>
        </p:txBody>
      </p:sp>
      <p:sp>
        <p:nvSpPr>
          <p:cNvPr id="14" name="직사각형 13">
            <a:extLst>
              <a:ext uri="{FF2B5EF4-FFF2-40B4-BE49-F238E27FC236}">
                <a16:creationId xmlns:a16="http://schemas.microsoft.com/office/drawing/2014/main" id="{0B360AA1-7D6E-1169-3EC7-C954E912AC5F}"/>
              </a:ext>
            </a:extLst>
          </p:cNvPr>
          <p:cNvSpPr/>
          <p:nvPr/>
        </p:nvSpPr>
        <p:spPr>
          <a:xfrm>
            <a:off x="1149531" y="4594427"/>
            <a:ext cx="2833845" cy="1505928"/>
          </a:xfrm>
          <a:prstGeom prst="rect">
            <a:avLst/>
          </a:prstGeom>
          <a:solidFill>
            <a:schemeClr val="accent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sz="2000" dirty="0">
                <a:solidFill>
                  <a:schemeClr val="tx2"/>
                </a:solidFill>
                <a:latin typeface="Roboto-Light"/>
              </a:rPr>
              <a:t>Migration Path</a:t>
            </a:r>
            <a:endParaRPr lang="ko-KR" altLang="en-US" sz="2000" dirty="0">
              <a:solidFill>
                <a:schemeClr val="tx2"/>
              </a:solidFill>
              <a:latin typeface="Roboto-Light"/>
            </a:endParaRPr>
          </a:p>
        </p:txBody>
      </p:sp>
    </p:spTree>
    <p:extLst>
      <p:ext uri="{BB962C8B-B14F-4D97-AF65-F5344CB8AC3E}">
        <p14:creationId xmlns:p14="http://schemas.microsoft.com/office/powerpoint/2010/main" val="3617135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37F470-6ED7-493F-BF8F-0E392AA962B1}"/>
              </a:ext>
            </a:extLst>
          </p:cNvPr>
          <p:cNvSpPr txBox="1"/>
          <p:nvPr/>
        </p:nvSpPr>
        <p:spPr>
          <a:xfrm>
            <a:off x="4005943" y="2643348"/>
            <a:ext cx="4180114" cy="1015663"/>
          </a:xfrm>
          <a:prstGeom prst="rect">
            <a:avLst/>
          </a:prstGeom>
          <a:noFill/>
        </p:spPr>
        <p:txBody>
          <a:bodyPr wrap="square" rtlCol="0">
            <a:spAutoFit/>
          </a:bodyPr>
          <a:lstStyle>
            <a:defPPr>
              <a:defRPr lang="ko-KR"/>
            </a:defPPr>
            <a:lvl1pPr>
              <a:defRPr sz="4000" b="1">
                <a:latin typeface="+mj-lt"/>
                <a:cs typeface="Arial" panose="020B0604020202020204" pitchFamily="34" charset="0"/>
              </a:defRPr>
            </a:lvl1pPr>
          </a:lstStyle>
          <a:p>
            <a:pPr algn="ctr"/>
            <a:r>
              <a:rPr lang="en-US" altLang="ko-KR" sz="6000" b="0" dirty="0">
                <a:solidFill>
                  <a:schemeClr val="bg1"/>
                </a:solidFill>
              </a:rPr>
              <a:t>Thank You</a:t>
            </a:r>
          </a:p>
        </p:txBody>
      </p:sp>
      <p:sp>
        <p:nvSpPr>
          <p:cNvPr id="7" name="TextBox 6">
            <a:extLst>
              <a:ext uri="{FF2B5EF4-FFF2-40B4-BE49-F238E27FC236}">
                <a16:creationId xmlns:a16="http://schemas.microsoft.com/office/drawing/2014/main" id="{0BE0FDC7-80E3-45B5-B33E-8CA5DEE99158}"/>
              </a:ext>
            </a:extLst>
          </p:cNvPr>
          <p:cNvSpPr txBox="1"/>
          <p:nvPr/>
        </p:nvSpPr>
        <p:spPr>
          <a:xfrm>
            <a:off x="3889784" y="4682621"/>
            <a:ext cx="4179538" cy="369332"/>
          </a:xfrm>
          <a:prstGeom prst="rect">
            <a:avLst/>
          </a:prstGeom>
          <a:noFill/>
        </p:spPr>
        <p:txBody>
          <a:bodyPr wrap="square" rtlCol="0">
            <a:spAutoFit/>
          </a:bodyPr>
          <a:lstStyle/>
          <a:p>
            <a:pPr algn="ctr"/>
            <a:r>
              <a:rPr lang="en-US" altLang="ko-KR" dirty="0">
                <a:solidFill>
                  <a:schemeClr val="bg1"/>
                </a:solidFill>
              </a:rPr>
              <a:t>Questions?</a:t>
            </a:r>
            <a:endParaRPr lang="ko-KR" altLang="en-US" dirty="0">
              <a:solidFill>
                <a:schemeClr val="bg1"/>
              </a:solidFill>
            </a:endParaRPr>
          </a:p>
        </p:txBody>
      </p:sp>
    </p:spTree>
    <p:extLst>
      <p:ext uri="{BB962C8B-B14F-4D97-AF65-F5344CB8AC3E}">
        <p14:creationId xmlns:p14="http://schemas.microsoft.com/office/powerpoint/2010/main" val="190762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46BA052-31AD-4125-B4C9-6CBFC2024FA3}"/>
              </a:ext>
            </a:extLst>
          </p:cNvPr>
          <p:cNvSpPr txBox="1"/>
          <p:nvPr/>
        </p:nvSpPr>
        <p:spPr>
          <a:xfrm>
            <a:off x="3052168" y="682293"/>
            <a:ext cx="6087664" cy="584775"/>
          </a:xfrm>
          <a:prstGeom prst="rect">
            <a:avLst/>
          </a:prstGeom>
          <a:noFill/>
          <a:effectLst/>
        </p:spPr>
        <p:txBody>
          <a:bodyPr wrap="square" rtlCol="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en-US" altLang="ko-KR" b="0" dirty="0">
                <a:solidFill>
                  <a:schemeClr val="bg1"/>
                </a:solidFill>
                <a:latin typeface="+mj-lt"/>
              </a:rPr>
              <a:t>Agenda</a:t>
            </a:r>
            <a:endParaRPr lang="ko-KR" altLang="en-US" b="0" dirty="0">
              <a:solidFill>
                <a:schemeClr val="bg1"/>
              </a:solidFill>
              <a:latin typeface="+mj-lt"/>
            </a:endParaRPr>
          </a:p>
        </p:txBody>
      </p:sp>
      <p:sp>
        <p:nvSpPr>
          <p:cNvPr id="17" name="직사각형 16">
            <a:extLst>
              <a:ext uri="{FF2B5EF4-FFF2-40B4-BE49-F238E27FC236}">
                <a16:creationId xmlns:a16="http://schemas.microsoft.com/office/drawing/2014/main" id="{F5F7C3E5-AA5F-4891-8C99-DB936C4B06C0}"/>
              </a:ext>
            </a:extLst>
          </p:cNvPr>
          <p:cNvSpPr/>
          <p:nvPr/>
        </p:nvSpPr>
        <p:spPr>
          <a:xfrm>
            <a:off x="1809145" y="2885238"/>
            <a:ext cx="1030658" cy="1030656"/>
          </a:xfrm>
          <a:prstGeom prst="rect">
            <a:avLst/>
          </a:prstGeom>
          <a:solidFill>
            <a:schemeClr val="accent1"/>
          </a:solidFill>
          <a:ln w="57150" cap="flat">
            <a:noFill/>
            <a:prstDash val="solid"/>
            <a:miter/>
          </a:ln>
        </p:spPr>
        <p:txBody>
          <a:bodyPr rtlCol="0" anchor="ctr"/>
          <a:lstStyle/>
          <a:p>
            <a:pPr algn="l"/>
            <a:endParaRPr lang="ko-KR" altLang="en-US">
              <a:solidFill>
                <a:srgbClr val="4E55FE"/>
              </a:solidFill>
            </a:endParaRPr>
          </a:p>
        </p:txBody>
      </p:sp>
      <p:sp>
        <p:nvSpPr>
          <p:cNvPr id="18" name="직사각형 17">
            <a:extLst>
              <a:ext uri="{FF2B5EF4-FFF2-40B4-BE49-F238E27FC236}">
                <a16:creationId xmlns:a16="http://schemas.microsoft.com/office/drawing/2014/main" id="{7346419E-CA4F-4992-82C4-11294DEE1736}"/>
              </a:ext>
            </a:extLst>
          </p:cNvPr>
          <p:cNvSpPr/>
          <p:nvPr/>
        </p:nvSpPr>
        <p:spPr>
          <a:xfrm>
            <a:off x="6213352" y="2885238"/>
            <a:ext cx="1030658" cy="1030656"/>
          </a:xfrm>
          <a:prstGeom prst="rect">
            <a:avLst/>
          </a:prstGeom>
          <a:solidFill>
            <a:schemeClr val="accent1"/>
          </a:solidFill>
          <a:ln w="57150" cap="flat">
            <a:noFill/>
            <a:prstDash val="solid"/>
            <a:miter/>
          </a:ln>
        </p:spPr>
        <p:txBody>
          <a:bodyPr rtlCol="0" anchor="ctr"/>
          <a:lstStyle/>
          <a:p>
            <a:pPr algn="l"/>
            <a:endParaRPr lang="ko-KR" altLang="en-US">
              <a:solidFill>
                <a:srgbClr val="4E55FE"/>
              </a:solidFill>
            </a:endParaRPr>
          </a:p>
        </p:txBody>
      </p:sp>
      <p:grpSp>
        <p:nvGrpSpPr>
          <p:cNvPr id="19" name="그룹 18">
            <a:extLst>
              <a:ext uri="{FF2B5EF4-FFF2-40B4-BE49-F238E27FC236}">
                <a16:creationId xmlns:a16="http://schemas.microsoft.com/office/drawing/2014/main" id="{A94BBE52-9DB5-42E2-8C0D-2787B138498F}"/>
              </a:ext>
            </a:extLst>
          </p:cNvPr>
          <p:cNvGrpSpPr/>
          <p:nvPr/>
        </p:nvGrpSpPr>
        <p:grpSpPr>
          <a:xfrm>
            <a:off x="2086428" y="3105150"/>
            <a:ext cx="543496" cy="542826"/>
            <a:chOff x="2090919" y="902017"/>
            <a:chExt cx="388715" cy="388239"/>
          </a:xfrm>
          <a:solidFill>
            <a:schemeClr val="tx2"/>
          </a:solidFill>
        </p:grpSpPr>
        <p:sp>
          <p:nvSpPr>
            <p:cNvPr id="20" name="자유형: 도형 19">
              <a:extLst>
                <a:ext uri="{FF2B5EF4-FFF2-40B4-BE49-F238E27FC236}">
                  <a16:creationId xmlns:a16="http://schemas.microsoft.com/office/drawing/2014/main" id="{BABAD205-3C4C-4D31-B2C9-E60BCFC53B0E}"/>
                </a:ext>
              </a:extLst>
            </p:cNvPr>
            <p:cNvSpPr/>
            <p:nvPr/>
          </p:nvSpPr>
          <p:spPr>
            <a:xfrm>
              <a:off x="2412959" y="991314"/>
              <a:ext cx="66675" cy="66675"/>
            </a:xfrm>
            <a:custGeom>
              <a:avLst/>
              <a:gdLst>
                <a:gd name="connsiteX0" fmla="*/ 62198 w 66675"/>
                <a:gd name="connsiteY0" fmla="*/ 26146 h 66675"/>
                <a:gd name="connsiteX1" fmla="*/ 46482 w 66675"/>
                <a:gd name="connsiteY1" fmla="*/ 10430 h 66675"/>
                <a:gd name="connsiteX2" fmla="*/ 30766 w 66675"/>
                <a:gd name="connsiteY2" fmla="*/ 10430 h 66675"/>
                <a:gd name="connsiteX3" fmla="*/ 7144 w 66675"/>
                <a:gd name="connsiteY3" fmla="*/ 34052 h 66675"/>
                <a:gd name="connsiteX4" fmla="*/ 38671 w 66675"/>
                <a:gd name="connsiteY4" fmla="*/ 65580 h 66675"/>
                <a:gd name="connsiteX5" fmla="*/ 62293 w 66675"/>
                <a:gd name="connsiteY5" fmla="*/ 41958 h 66675"/>
                <a:gd name="connsiteX6" fmla="*/ 62198 w 66675"/>
                <a:gd name="connsiteY6" fmla="*/ 26146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6675">
                  <a:moveTo>
                    <a:pt x="62198" y="26146"/>
                  </a:moveTo>
                  <a:lnTo>
                    <a:pt x="46482" y="10430"/>
                  </a:lnTo>
                  <a:cubicBezTo>
                    <a:pt x="42100" y="6048"/>
                    <a:pt x="35052" y="6048"/>
                    <a:pt x="30766" y="10430"/>
                  </a:cubicBezTo>
                  <a:lnTo>
                    <a:pt x="7144" y="34052"/>
                  </a:lnTo>
                  <a:lnTo>
                    <a:pt x="38671" y="65580"/>
                  </a:lnTo>
                  <a:lnTo>
                    <a:pt x="62293" y="41958"/>
                  </a:lnTo>
                  <a:cubicBezTo>
                    <a:pt x="66580" y="37481"/>
                    <a:pt x="66580" y="30432"/>
                    <a:pt x="62198" y="26146"/>
                  </a:cubicBezTo>
                  <a:close/>
                </a:path>
              </a:pathLst>
            </a:custGeom>
            <a:grpFill/>
            <a:ln w="9525" cap="flat">
              <a:noFill/>
              <a:prstDash val="solid"/>
              <a:miter/>
            </a:ln>
          </p:spPr>
          <p:txBody>
            <a:bodyPr rtlCol="0" anchor="ctr"/>
            <a:lstStyle/>
            <a:p>
              <a:endParaRPr lang="ko-KR" altLang="en-US">
                <a:solidFill>
                  <a:srgbClr val="4E55FE"/>
                </a:solidFill>
              </a:endParaRPr>
            </a:p>
          </p:txBody>
        </p:sp>
        <p:sp>
          <p:nvSpPr>
            <p:cNvPr id="21" name="자유형: 도형 20">
              <a:extLst>
                <a:ext uri="{FF2B5EF4-FFF2-40B4-BE49-F238E27FC236}">
                  <a16:creationId xmlns:a16="http://schemas.microsoft.com/office/drawing/2014/main" id="{F73DABB8-6D8F-4C66-984C-A02C70159C67}"/>
                </a:ext>
              </a:extLst>
            </p:cNvPr>
            <p:cNvSpPr/>
            <p:nvPr/>
          </p:nvSpPr>
          <p:spPr>
            <a:xfrm>
              <a:off x="2331893" y="1034034"/>
              <a:ext cx="104775" cy="104775"/>
            </a:xfrm>
            <a:custGeom>
              <a:avLst/>
              <a:gdLst>
                <a:gd name="connsiteX0" fmla="*/ 19725 w 104775"/>
                <a:gd name="connsiteY0" fmla="*/ 59531 h 104775"/>
                <a:gd name="connsiteX1" fmla="*/ 7438 w 104775"/>
                <a:gd name="connsiteY1" fmla="*/ 96488 h 104775"/>
                <a:gd name="connsiteX2" fmla="*/ 8771 w 104775"/>
                <a:gd name="connsiteY2" fmla="*/ 102108 h 104775"/>
                <a:gd name="connsiteX3" fmla="*/ 14391 w 104775"/>
                <a:gd name="connsiteY3" fmla="*/ 103442 h 104775"/>
                <a:gd name="connsiteX4" fmla="*/ 51348 w 104775"/>
                <a:gd name="connsiteY4" fmla="*/ 91154 h 104775"/>
                <a:gd name="connsiteX5" fmla="*/ 104021 w 104775"/>
                <a:gd name="connsiteY5" fmla="*/ 38672 h 104775"/>
                <a:gd name="connsiteX6" fmla="*/ 72494 w 104775"/>
                <a:gd name="connsiteY6" fmla="*/ 7144 h 104775"/>
                <a:gd name="connsiteX7" fmla="*/ 19725 w 104775"/>
                <a:gd name="connsiteY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104775">
                  <a:moveTo>
                    <a:pt x="19725" y="59531"/>
                  </a:moveTo>
                  <a:lnTo>
                    <a:pt x="7438" y="96488"/>
                  </a:lnTo>
                  <a:cubicBezTo>
                    <a:pt x="6771" y="98488"/>
                    <a:pt x="7247" y="100584"/>
                    <a:pt x="8771" y="102108"/>
                  </a:cubicBezTo>
                  <a:cubicBezTo>
                    <a:pt x="10200" y="103537"/>
                    <a:pt x="12391" y="104108"/>
                    <a:pt x="14391" y="103442"/>
                  </a:cubicBezTo>
                  <a:lnTo>
                    <a:pt x="51348" y="91154"/>
                  </a:lnTo>
                  <a:lnTo>
                    <a:pt x="104021" y="38672"/>
                  </a:lnTo>
                  <a:lnTo>
                    <a:pt x="72494" y="7144"/>
                  </a:lnTo>
                  <a:lnTo>
                    <a:pt x="19725" y="59531"/>
                  </a:lnTo>
                  <a:close/>
                </a:path>
              </a:pathLst>
            </a:custGeom>
            <a:grpFill/>
            <a:ln w="9525" cap="flat">
              <a:noFill/>
              <a:prstDash val="solid"/>
              <a:miter/>
            </a:ln>
          </p:spPr>
          <p:txBody>
            <a:bodyPr rtlCol="0" anchor="ctr"/>
            <a:lstStyle/>
            <a:p>
              <a:endParaRPr lang="ko-KR" altLang="en-US">
                <a:solidFill>
                  <a:srgbClr val="4E55FE"/>
                </a:solidFill>
              </a:endParaRPr>
            </a:p>
          </p:txBody>
        </p:sp>
        <p:sp>
          <p:nvSpPr>
            <p:cNvPr id="22" name="자유형: 도형 21">
              <a:extLst>
                <a:ext uri="{FF2B5EF4-FFF2-40B4-BE49-F238E27FC236}">
                  <a16:creationId xmlns:a16="http://schemas.microsoft.com/office/drawing/2014/main" id="{1A25F5E1-6F2F-448E-8918-1739C8D4EBFD}"/>
                </a:ext>
              </a:extLst>
            </p:cNvPr>
            <p:cNvSpPr/>
            <p:nvPr/>
          </p:nvSpPr>
          <p:spPr>
            <a:xfrm>
              <a:off x="2090919" y="947356"/>
              <a:ext cx="257175" cy="342900"/>
            </a:xfrm>
            <a:custGeom>
              <a:avLst/>
              <a:gdLst>
                <a:gd name="connsiteX0" fmla="*/ 29432 w 257175"/>
                <a:gd name="connsiteY0" fmla="*/ 308705 h 342900"/>
                <a:gd name="connsiteX1" fmla="*/ 29432 w 257175"/>
                <a:gd name="connsiteY1" fmla="*/ 7144 h 342900"/>
                <a:gd name="connsiteX2" fmla="*/ 18288 w 257175"/>
                <a:gd name="connsiteY2" fmla="*/ 7144 h 342900"/>
                <a:gd name="connsiteX3" fmla="*/ 7144 w 257175"/>
                <a:gd name="connsiteY3" fmla="*/ 18288 h 342900"/>
                <a:gd name="connsiteX4" fmla="*/ 7144 w 257175"/>
                <a:gd name="connsiteY4" fmla="*/ 331089 h 342900"/>
                <a:gd name="connsiteX5" fmla="*/ 18288 w 257175"/>
                <a:gd name="connsiteY5" fmla="*/ 342233 h 342900"/>
                <a:gd name="connsiteX6" fmla="*/ 241935 w 257175"/>
                <a:gd name="connsiteY6" fmla="*/ 342233 h 342900"/>
                <a:gd name="connsiteX7" fmla="*/ 253079 w 257175"/>
                <a:gd name="connsiteY7" fmla="*/ 331089 h 342900"/>
                <a:gd name="connsiteX8" fmla="*/ 253079 w 257175"/>
                <a:gd name="connsiteY8" fmla="*/ 319945 h 342900"/>
                <a:gd name="connsiteX9" fmla="*/ 40577 w 257175"/>
                <a:gd name="connsiteY9" fmla="*/ 319945 h 342900"/>
                <a:gd name="connsiteX10" fmla="*/ 29432 w 257175"/>
                <a:gd name="connsiteY10" fmla="*/ 30870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175" h="342900">
                  <a:moveTo>
                    <a:pt x="29432" y="308705"/>
                  </a:moveTo>
                  <a:lnTo>
                    <a:pt x="29432" y="7144"/>
                  </a:lnTo>
                  <a:lnTo>
                    <a:pt x="18288" y="7144"/>
                  </a:lnTo>
                  <a:cubicBezTo>
                    <a:pt x="12097" y="7144"/>
                    <a:pt x="7144" y="12097"/>
                    <a:pt x="7144" y="18288"/>
                  </a:cubicBezTo>
                  <a:lnTo>
                    <a:pt x="7144" y="331089"/>
                  </a:lnTo>
                  <a:cubicBezTo>
                    <a:pt x="7144" y="337280"/>
                    <a:pt x="12097" y="342233"/>
                    <a:pt x="18288" y="342233"/>
                  </a:cubicBezTo>
                  <a:lnTo>
                    <a:pt x="241935" y="342233"/>
                  </a:lnTo>
                  <a:cubicBezTo>
                    <a:pt x="248126" y="342233"/>
                    <a:pt x="253079" y="337280"/>
                    <a:pt x="253079" y="331089"/>
                  </a:cubicBezTo>
                  <a:lnTo>
                    <a:pt x="253079" y="319945"/>
                  </a:lnTo>
                  <a:lnTo>
                    <a:pt x="40577" y="319945"/>
                  </a:lnTo>
                  <a:cubicBezTo>
                    <a:pt x="34385" y="319850"/>
                    <a:pt x="29432" y="314897"/>
                    <a:pt x="29432" y="308705"/>
                  </a:cubicBezTo>
                  <a:close/>
                </a:path>
              </a:pathLst>
            </a:custGeom>
            <a:grpFill/>
            <a:ln w="9525" cap="flat">
              <a:noFill/>
              <a:prstDash val="solid"/>
              <a:miter/>
            </a:ln>
          </p:spPr>
          <p:txBody>
            <a:bodyPr rtlCol="0" anchor="ctr"/>
            <a:lstStyle/>
            <a:p>
              <a:endParaRPr lang="ko-KR" altLang="en-US">
                <a:solidFill>
                  <a:srgbClr val="4E55FE"/>
                </a:solidFill>
              </a:endParaRPr>
            </a:p>
          </p:txBody>
        </p:sp>
        <p:sp>
          <p:nvSpPr>
            <p:cNvPr id="26" name="자유형: 도형 25">
              <a:extLst>
                <a:ext uri="{FF2B5EF4-FFF2-40B4-BE49-F238E27FC236}">
                  <a16:creationId xmlns:a16="http://schemas.microsoft.com/office/drawing/2014/main" id="{0F752E48-CFE5-470B-966B-88BA2073280A}"/>
                </a:ext>
              </a:extLst>
            </p:cNvPr>
            <p:cNvSpPr/>
            <p:nvPr/>
          </p:nvSpPr>
          <p:spPr>
            <a:xfrm>
              <a:off x="2225317" y="969645"/>
              <a:ext cx="28575" cy="28575"/>
            </a:xfrm>
            <a:custGeom>
              <a:avLst/>
              <a:gdLst>
                <a:gd name="connsiteX0" fmla="*/ 18288 w 28575"/>
                <a:gd name="connsiteY0" fmla="*/ 7144 h 28575"/>
                <a:gd name="connsiteX1" fmla="*/ 7144 w 28575"/>
                <a:gd name="connsiteY1" fmla="*/ 18288 h 28575"/>
                <a:gd name="connsiteX2" fmla="*/ 18288 w 28575"/>
                <a:gd name="connsiteY2" fmla="*/ 29432 h 28575"/>
                <a:gd name="connsiteX3" fmla="*/ 29432 w 28575"/>
                <a:gd name="connsiteY3" fmla="*/ 18288 h 28575"/>
                <a:gd name="connsiteX4" fmla="*/ 18288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288" y="7144"/>
                  </a:moveTo>
                  <a:cubicBezTo>
                    <a:pt x="12097" y="7144"/>
                    <a:pt x="7144" y="12097"/>
                    <a:pt x="7144" y="18288"/>
                  </a:cubicBezTo>
                  <a:cubicBezTo>
                    <a:pt x="7144" y="24479"/>
                    <a:pt x="12097" y="29432"/>
                    <a:pt x="18288" y="29432"/>
                  </a:cubicBezTo>
                  <a:cubicBezTo>
                    <a:pt x="24479" y="29432"/>
                    <a:pt x="29432" y="24479"/>
                    <a:pt x="29432" y="18288"/>
                  </a:cubicBezTo>
                  <a:cubicBezTo>
                    <a:pt x="29432" y="12097"/>
                    <a:pt x="24479" y="7144"/>
                    <a:pt x="18288" y="7144"/>
                  </a:cubicBezTo>
                  <a:close/>
                </a:path>
              </a:pathLst>
            </a:custGeom>
            <a:grpFill/>
            <a:ln w="9525" cap="flat">
              <a:noFill/>
              <a:prstDash val="solid"/>
              <a:miter/>
            </a:ln>
          </p:spPr>
          <p:txBody>
            <a:bodyPr rtlCol="0" anchor="ctr"/>
            <a:lstStyle/>
            <a:p>
              <a:endParaRPr lang="ko-KR" altLang="en-US">
                <a:solidFill>
                  <a:srgbClr val="4E55FE"/>
                </a:solidFill>
              </a:endParaRPr>
            </a:p>
          </p:txBody>
        </p:sp>
        <p:sp>
          <p:nvSpPr>
            <p:cNvPr id="27" name="자유형: 도형 26">
              <a:extLst>
                <a:ext uri="{FF2B5EF4-FFF2-40B4-BE49-F238E27FC236}">
                  <a16:creationId xmlns:a16="http://schemas.microsoft.com/office/drawing/2014/main" id="{BAEFC35E-9A47-43AA-BD83-132CD646020B}"/>
                </a:ext>
              </a:extLst>
            </p:cNvPr>
            <p:cNvSpPr/>
            <p:nvPr/>
          </p:nvSpPr>
          <p:spPr>
            <a:xfrm>
              <a:off x="2203028" y="1036510"/>
              <a:ext cx="76200" cy="57150"/>
            </a:xfrm>
            <a:custGeom>
              <a:avLst/>
              <a:gdLst>
                <a:gd name="connsiteX0" fmla="*/ 40576 w 76200"/>
                <a:gd name="connsiteY0" fmla="*/ 7144 h 57150"/>
                <a:gd name="connsiteX1" fmla="*/ 7144 w 76200"/>
                <a:gd name="connsiteY1" fmla="*/ 40577 h 57150"/>
                <a:gd name="connsiteX2" fmla="*/ 7144 w 76200"/>
                <a:gd name="connsiteY2" fmla="*/ 51721 h 57150"/>
                <a:gd name="connsiteX3" fmla="*/ 74009 w 76200"/>
                <a:gd name="connsiteY3" fmla="*/ 51721 h 57150"/>
                <a:gd name="connsiteX4" fmla="*/ 74009 w 76200"/>
                <a:gd name="connsiteY4" fmla="*/ 40577 h 57150"/>
                <a:gd name="connsiteX5" fmla="*/ 40576 w 76200"/>
                <a:gd name="connsiteY5"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57150">
                  <a:moveTo>
                    <a:pt x="40576" y="7144"/>
                  </a:moveTo>
                  <a:cubicBezTo>
                    <a:pt x="22098" y="7144"/>
                    <a:pt x="7144" y="22098"/>
                    <a:pt x="7144" y="40577"/>
                  </a:cubicBezTo>
                  <a:lnTo>
                    <a:pt x="7144" y="51721"/>
                  </a:lnTo>
                  <a:lnTo>
                    <a:pt x="74009" y="51721"/>
                  </a:lnTo>
                  <a:lnTo>
                    <a:pt x="74009" y="40577"/>
                  </a:lnTo>
                  <a:cubicBezTo>
                    <a:pt x="74009" y="22098"/>
                    <a:pt x="59055" y="7144"/>
                    <a:pt x="40576" y="7144"/>
                  </a:cubicBezTo>
                  <a:close/>
                </a:path>
              </a:pathLst>
            </a:custGeom>
            <a:grpFill/>
            <a:ln w="9525" cap="flat">
              <a:noFill/>
              <a:prstDash val="solid"/>
              <a:miter/>
            </a:ln>
          </p:spPr>
          <p:txBody>
            <a:bodyPr rtlCol="0" anchor="ctr"/>
            <a:lstStyle/>
            <a:p>
              <a:endParaRPr lang="ko-KR" altLang="en-US">
                <a:solidFill>
                  <a:srgbClr val="4E55FE"/>
                </a:solidFill>
              </a:endParaRPr>
            </a:p>
          </p:txBody>
        </p:sp>
        <p:sp>
          <p:nvSpPr>
            <p:cNvPr id="28" name="자유형: 도형 27">
              <a:extLst>
                <a:ext uri="{FF2B5EF4-FFF2-40B4-BE49-F238E27FC236}">
                  <a16:creationId xmlns:a16="http://schemas.microsoft.com/office/drawing/2014/main" id="{1C598BDF-03DC-45BD-B8B1-035486DFD7BC}"/>
                </a:ext>
              </a:extLst>
            </p:cNvPr>
            <p:cNvSpPr/>
            <p:nvPr/>
          </p:nvSpPr>
          <p:spPr>
            <a:xfrm>
              <a:off x="2135496" y="902017"/>
              <a:ext cx="257175" cy="342900"/>
            </a:xfrm>
            <a:custGeom>
              <a:avLst/>
              <a:gdLst>
                <a:gd name="connsiteX0" fmla="*/ 189357 w 257175"/>
                <a:gd name="connsiteY0" fmla="*/ 249936 h 342900"/>
                <a:gd name="connsiteX1" fmla="*/ 182594 w 257175"/>
                <a:gd name="connsiteY1" fmla="*/ 221551 h 342900"/>
                <a:gd name="connsiteX2" fmla="*/ 196596 w 257175"/>
                <a:gd name="connsiteY2" fmla="*/ 179642 h 342900"/>
                <a:gd name="connsiteX3" fmla="*/ 252984 w 257175"/>
                <a:gd name="connsiteY3" fmla="*/ 123254 h 342900"/>
                <a:gd name="connsiteX4" fmla="*/ 252984 w 257175"/>
                <a:gd name="connsiteY4" fmla="*/ 97155 h 342900"/>
                <a:gd name="connsiteX5" fmla="*/ 174974 w 257175"/>
                <a:gd name="connsiteY5" fmla="*/ 97155 h 342900"/>
                <a:gd name="connsiteX6" fmla="*/ 163830 w 257175"/>
                <a:gd name="connsiteY6" fmla="*/ 86011 h 342900"/>
                <a:gd name="connsiteX7" fmla="*/ 163830 w 257175"/>
                <a:gd name="connsiteY7" fmla="*/ 7144 h 342900"/>
                <a:gd name="connsiteX8" fmla="*/ 18288 w 257175"/>
                <a:gd name="connsiteY8" fmla="*/ 7144 h 342900"/>
                <a:gd name="connsiteX9" fmla="*/ 7144 w 257175"/>
                <a:gd name="connsiteY9" fmla="*/ 18288 h 342900"/>
                <a:gd name="connsiteX10" fmla="*/ 7144 w 257175"/>
                <a:gd name="connsiteY10" fmla="*/ 331851 h 342900"/>
                <a:gd name="connsiteX11" fmla="*/ 18288 w 257175"/>
                <a:gd name="connsiteY11" fmla="*/ 342995 h 342900"/>
                <a:gd name="connsiteX12" fmla="*/ 241935 w 257175"/>
                <a:gd name="connsiteY12" fmla="*/ 342995 h 342900"/>
                <a:gd name="connsiteX13" fmla="*/ 253079 w 257175"/>
                <a:gd name="connsiteY13" fmla="*/ 331851 h 342900"/>
                <a:gd name="connsiteX14" fmla="*/ 253079 w 257175"/>
                <a:gd name="connsiteY14" fmla="*/ 244793 h 342900"/>
                <a:gd name="connsiteX15" fmla="*/ 214408 w 257175"/>
                <a:gd name="connsiteY15" fmla="*/ 257747 h 342900"/>
                <a:gd name="connsiteX16" fmla="*/ 189357 w 257175"/>
                <a:gd name="connsiteY16" fmla="*/ 249936 h 342900"/>
                <a:gd name="connsiteX17" fmla="*/ 152686 w 257175"/>
                <a:gd name="connsiteY17" fmla="*/ 297656 h 342900"/>
                <a:gd name="connsiteX18" fmla="*/ 63532 w 257175"/>
                <a:gd name="connsiteY18" fmla="*/ 297656 h 342900"/>
                <a:gd name="connsiteX19" fmla="*/ 52388 w 257175"/>
                <a:gd name="connsiteY19" fmla="*/ 286512 h 342900"/>
                <a:gd name="connsiteX20" fmla="*/ 63532 w 257175"/>
                <a:gd name="connsiteY20" fmla="*/ 275368 h 342900"/>
                <a:gd name="connsiteX21" fmla="*/ 152686 w 257175"/>
                <a:gd name="connsiteY21" fmla="*/ 275368 h 342900"/>
                <a:gd name="connsiteX22" fmla="*/ 163830 w 257175"/>
                <a:gd name="connsiteY22" fmla="*/ 286512 h 342900"/>
                <a:gd name="connsiteX23" fmla="*/ 152686 w 257175"/>
                <a:gd name="connsiteY23" fmla="*/ 297656 h 342900"/>
                <a:gd name="connsiteX24" fmla="*/ 152686 w 257175"/>
                <a:gd name="connsiteY24" fmla="*/ 253079 h 342900"/>
                <a:gd name="connsiteX25" fmla="*/ 63532 w 257175"/>
                <a:gd name="connsiteY25" fmla="*/ 253079 h 342900"/>
                <a:gd name="connsiteX26" fmla="*/ 52388 w 257175"/>
                <a:gd name="connsiteY26" fmla="*/ 241935 h 342900"/>
                <a:gd name="connsiteX27" fmla="*/ 63532 w 257175"/>
                <a:gd name="connsiteY27" fmla="*/ 230791 h 342900"/>
                <a:gd name="connsiteX28" fmla="*/ 152686 w 257175"/>
                <a:gd name="connsiteY28" fmla="*/ 230791 h 342900"/>
                <a:gd name="connsiteX29" fmla="*/ 163830 w 257175"/>
                <a:gd name="connsiteY29" fmla="*/ 241935 h 342900"/>
                <a:gd name="connsiteX30" fmla="*/ 152686 w 257175"/>
                <a:gd name="connsiteY30" fmla="*/ 253079 h 342900"/>
                <a:gd name="connsiteX31" fmla="*/ 163830 w 257175"/>
                <a:gd name="connsiteY31" fmla="*/ 197358 h 342900"/>
                <a:gd name="connsiteX32" fmla="*/ 152686 w 257175"/>
                <a:gd name="connsiteY32" fmla="*/ 208502 h 342900"/>
                <a:gd name="connsiteX33" fmla="*/ 63532 w 257175"/>
                <a:gd name="connsiteY33" fmla="*/ 208502 h 342900"/>
                <a:gd name="connsiteX34" fmla="*/ 52388 w 257175"/>
                <a:gd name="connsiteY34" fmla="*/ 197358 h 342900"/>
                <a:gd name="connsiteX35" fmla="*/ 52388 w 257175"/>
                <a:gd name="connsiteY35" fmla="*/ 175070 h 342900"/>
                <a:gd name="connsiteX36" fmla="*/ 108109 w 257175"/>
                <a:gd name="connsiteY36" fmla="*/ 119348 h 342900"/>
                <a:gd name="connsiteX37" fmla="*/ 74676 w 257175"/>
                <a:gd name="connsiteY37" fmla="*/ 85916 h 342900"/>
                <a:gd name="connsiteX38" fmla="*/ 108109 w 257175"/>
                <a:gd name="connsiteY38" fmla="*/ 52483 h 342900"/>
                <a:gd name="connsiteX39" fmla="*/ 141542 w 257175"/>
                <a:gd name="connsiteY39" fmla="*/ 85916 h 342900"/>
                <a:gd name="connsiteX40" fmla="*/ 108109 w 257175"/>
                <a:gd name="connsiteY40" fmla="*/ 119348 h 342900"/>
                <a:gd name="connsiteX41" fmla="*/ 163830 w 257175"/>
                <a:gd name="connsiteY41" fmla="*/ 175070 h 342900"/>
                <a:gd name="connsiteX42" fmla="*/ 163830 w 257175"/>
                <a:gd name="connsiteY42" fmla="*/ 19735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7175" h="342900">
                  <a:moveTo>
                    <a:pt x="189357" y="249936"/>
                  </a:moveTo>
                  <a:cubicBezTo>
                    <a:pt x="181832" y="242316"/>
                    <a:pt x="179260" y="231458"/>
                    <a:pt x="182594" y="221551"/>
                  </a:cubicBezTo>
                  <a:lnTo>
                    <a:pt x="196596" y="179642"/>
                  </a:lnTo>
                  <a:lnTo>
                    <a:pt x="252984" y="123254"/>
                  </a:lnTo>
                  <a:lnTo>
                    <a:pt x="252984" y="97155"/>
                  </a:lnTo>
                  <a:lnTo>
                    <a:pt x="174974" y="97155"/>
                  </a:lnTo>
                  <a:cubicBezTo>
                    <a:pt x="168783" y="97155"/>
                    <a:pt x="163830" y="92202"/>
                    <a:pt x="163830" y="86011"/>
                  </a:cubicBezTo>
                  <a:lnTo>
                    <a:pt x="163830" y="7144"/>
                  </a:lnTo>
                  <a:lnTo>
                    <a:pt x="18288" y="7144"/>
                  </a:lnTo>
                  <a:cubicBezTo>
                    <a:pt x="12097" y="7144"/>
                    <a:pt x="7144" y="12097"/>
                    <a:pt x="7144" y="18288"/>
                  </a:cubicBezTo>
                  <a:lnTo>
                    <a:pt x="7144" y="331851"/>
                  </a:lnTo>
                  <a:cubicBezTo>
                    <a:pt x="7144" y="338042"/>
                    <a:pt x="12097" y="342995"/>
                    <a:pt x="18288" y="342995"/>
                  </a:cubicBezTo>
                  <a:lnTo>
                    <a:pt x="241935" y="342995"/>
                  </a:lnTo>
                  <a:cubicBezTo>
                    <a:pt x="248126" y="342995"/>
                    <a:pt x="253079" y="338042"/>
                    <a:pt x="253079" y="331851"/>
                  </a:cubicBezTo>
                  <a:lnTo>
                    <a:pt x="253079" y="244793"/>
                  </a:lnTo>
                  <a:lnTo>
                    <a:pt x="214408" y="257747"/>
                  </a:lnTo>
                  <a:cubicBezTo>
                    <a:pt x="204597" y="258223"/>
                    <a:pt x="197263" y="257651"/>
                    <a:pt x="189357" y="249936"/>
                  </a:cubicBezTo>
                  <a:close/>
                  <a:moveTo>
                    <a:pt x="152686" y="297656"/>
                  </a:moveTo>
                  <a:lnTo>
                    <a:pt x="63532" y="297656"/>
                  </a:lnTo>
                  <a:cubicBezTo>
                    <a:pt x="57341" y="297656"/>
                    <a:pt x="52388" y="292703"/>
                    <a:pt x="52388" y="286512"/>
                  </a:cubicBezTo>
                  <a:cubicBezTo>
                    <a:pt x="52388" y="280321"/>
                    <a:pt x="57341" y="275368"/>
                    <a:pt x="63532" y="275368"/>
                  </a:cubicBezTo>
                  <a:lnTo>
                    <a:pt x="152686" y="275368"/>
                  </a:lnTo>
                  <a:cubicBezTo>
                    <a:pt x="158877" y="275368"/>
                    <a:pt x="163830" y="280321"/>
                    <a:pt x="163830" y="286512"/>
                  </a:cubicBezTo>
                  <a:cubicBezTo>
                    <a:pt x="163830" y="292608"/>
                    <a:pt x="158877" y="297656"/>
                    <a:pt x="152686" y="297656"/>
                  </a:cubicBezTo>
                  <a:close/>
                  <a:moveTo>
                    <a:pt x="152686" y="253079"/>
                  </a:moveTo>
                  <a:lnTo>
                    <a:pt x="63532" y="253079"/>
                  </a:lnTo>
                  <a:cubicBezTo>
                    <a:pt x="57341" y="253079"/>
                    <a:pt x="52388" y="248126"/>
                    <a:pt x="52388" y="241935"/>
                  </a:cubicBezTo>
                  <a:cubicBezTo>
                    <a:pt x="52388" y="235744"/>
                    <a:pt x="57341" y="230791"/>
                    <a:pt x="63532" y="230791"/>
                  </a:cubicBezTo>
                  <a:lnTo>
                    <a:pt x="152686" y="230791"/>
                  </a:lnTo>
                  <a:cubicBezTo>
                    <a:pt x="158877" y="230791"/>
                    <a:pt x="163830" y="235744"/>
                    <a:pt x="163830" y="241935"/>
                  </a:cubicBezTo>
                  <a:cubicBezTo>
                    <a:pt x="163830" y="248126"/>
                    <a:pt x="158877" y="253079"/>
                    <a:pt x="152686" y="253079"/>
                  </a:cubicBezTo>
                  <a:close/>
                  <a:moveTo>
                    <a:pt x="163830" y="197358"/>
                  </a:moveTo>
                  <a:cubicBezTo>
                    <a:pt x="163830" y="203549"/>
                    <a:pt x="158877" y="208502"/>
                    <a:pt x="152686" y="208502"/>
                  </a:cubicBezTo>
                  <a:lnTo>
                    <a:pt x="63532" y="208502"/>
                  </a:lnTo>
                  <a:cubicBezTo>
                    <a:pt x="57341" y="208502"/>
                    <a:pt x="52388" y="203549"/>
                    <a:pt x="52388" y="197358"/>
                  </a:cubicBezTo>
                  <a:lnTo>
                    <a:pt x="52388" y="175070"/>
                  </a:lnTo>
                  <a:cubicBezTo>
                    <a:pt x="52388" y="144304"/>
                    <a:pt x="77343" y="119348"/>
                    <a:pt x="108109" y="119348"/>
                  </a:cubicBezTo>
                  <a:cubicBezTo>
                    <a:pt x="89630" y="119348"/>
                    <a:pt x="74676" y="104394"/>
                    <a:pt x="74676" y="85916"/>
                  </a:cubicBezTo>
                  <a:cubicBezTo>
                    <a:pt x="74676" y="67437"/>
                    <a:pt x="89630" y="52483"/>
                    <a:pt x="108109" y="52483"/>
                  </a:cubicBezTo>
                  <a:cubicBezTo>
                    <a:pt x="126587" y="52483"/>
                    <a:pt x="141542" y="67437"/>
                    <a:pt x="141542" y="85916"/>
                  </a:cubicBezTo>
                  <a:cubicBezTo>
                    <a:pt x="141542" y="104394"/>
                    <a:pt x="126587" y="119348"/>
                    <a:pt x="108109" y="119348"/>
                  </a:cubicBezTo>
                  <a:cubicBezTo>
                    <a:pt x="138875" y="119348"/>
                    <a:pt x="163830" y="144304"/>
                    <a:pt x="163830" y="175070"/>
                  </a:cubicBezTo>
                  <a:lnTo>
                    <a:pt x="163830" y="197358"/>
                  </a:lnTo>
                  <a:close/>
                </a:path>
              </a:pathLst>
            </a:custGeom>
            <a:grpFill/>
            <a:ln w="9525" cap="flat">
              <a:noFill/>
              <a:prstDash val="solid"/>
              <a:miter/>
            </a:ln>
          </p:spPr>
          <p:txBody>
            <a:bodyPr rtlCol="0" anchor="ctr"/>
            <a:lstStyle/>
            <a:p>
              <a:endParaRPr lang="ko-KR" altLang="en-US">
                <a:solidFill>
                  <a:srgbClr val="4E55FE"/>
                </a:solidFill>
              </a:endParaRPr>
            </a:p>
          </p:txBody>
        </p:sp>
        <p:sp>
          <p:nvSpPr>
            <p:cNvPr id="30" name="자유형: 도형 29">
              <a:extLst>
                <a:ext uri="{FF2B5EF4-FFF2-40B4-BE49-F238E27FC236}">
                  <a16:creationId xmlns:a16="http://schemas.microsoft.com/office/drawing/2014/main" id="{7EB94873-73C7-4063-BCDD-E8C9ADB9932E}"/>
                </a:ext>
              </a:extLst>
            </p:cNvPr>
            <p:cNvSpPr/>
            <p:nvPr/>
          </p:nvSpPr>
          <p:spPr>
            <a:xfrm>
              <a:off x="2314471" y="902017"/>
              <a:ext cx="76200" cy="76200"/>
            </a:xfrm>
            <a:custGeom>
              <a:avLst/>
              <a:gdLst>
                <a:gd name="connsiteX0" fmla="*/ 7144 w 76200"/>
                <a:gd name="connsiteY0" fmla="*/ 7144 h 76200"/>
                <a:gd name="connsiteX1" fmla="*/ 7144 w 76200"/>
                <a:gd name="connsiteY1" fmla="*/ 74771 h 76200"/>
                <a:gd name="connsiteX2" fmla="*/ 74009 w 76200"/>
                <a:gd name="connsiteY2" fmla="*/ 74771 h 76200"/>
              </a:gdLst>
              <a:ahLst/>
              <a:cxnLst>
                <a:cxn ang="0">
                  <a:pos x="connsiteX0" y="connsiteY0"/>
                </a:cxn>
                <a:cxn ang="0">
                  <a:pos x="connsiteX1" y="connsiteY1"/>
                </a:cxn>
                <a:cxn ang="0">
                  <a:pos x="connsiteX2" y="connsiteY2"/>
                </a:cxn>
              </a:cxnLst>
              <a:rect l="l" t="t" r="r" b="b"/>
              <a:pathLst>
                <a:path w="76200" h="76200">
                  <a:moveTo>
                    <a:pt x="7144" y="7144"/>
                  </a:moveTo>
                  <a:lnTo>
                    <a:pt x="7144" y="74771"/>
                  </a:lnTo>
                  <a:lnTo>
                    <a:pt x="74009" y="74771"/>
                  </a:lnTo>
                  <a:close/>
                </a:path>
              </a:pathLst>
            </a:custGeom>
            <a:grpFill/>
            <a:ln w="9525" cap="flat">
              <a:noFill/>
              <a:prstDash val="solid"/>
              <a:miter/>
            </a:ln>
          </p:spPr>
          <p:txBody>
            <a:bodyPr rtlCol="0" anchor="ctr"/>
            <a:lstStyle/>
            <a:p>
              <a:endParaRPr lang="ko-KR" altLang="en-US">
                <a:solidFill>
                  <a:srgbClr val="4E55FE"/>
                </a:solidFill>
              </a:endParaRPr>
            </a:p>
          </p:txBody>
        </p:sp>
      </p:grpSp>
      <p:sp>
        <p:nvSpPr>
          <p:cNvPr id="32" name="직사각형 31">
            <a:extLst>
              <a:ext uri="{FF2B5EF4-FFF2-40B4-BE49-F238E27FC236}">
                <a16:creationId xmlns:a16="http://schemas.microsoft.com/office/drawing/2014/main" id="{D652A2CE-9DA5-4233-A677-C40F4AAFAB67}"/>
              </a:ext>
            </a:extLst>
          </p:cNvPr>
          <p:cNvSpPr/>
          <p:nvPr/>
        </p:nvSpPr>
        <p:spPr>
          <a:xfrm>
            <a:off x="2924404" y="2873165"/>
            <a:ext cx="3028094" cy="615553"/>
          </a:xfrm>
          <a:prstGeom prst="rect">
            <a:avLst/>
          </a:prstGeom>
        </p:spPr>
        <p:txBody>
          <a:bodyPr wrap="square">
            <a:spAutoFit/>
          </a:bodyPr>
          <a:lstStyle/>
          <a:p>
            <a:r>
              <a:rPr lang="en-US" altLang="ko-KR" sz="2000" dirty="0"/>
              <a:t>DT Basics</a:t>
            </a:r>
          </a:p>
          <a:p>
            <a:r>
              <a:rPr lang="en-US" altLang="ko-KR" sz="1400" dirty="0"/>
              <a:t>Concepts, Applications, and Challenges </a:t>
            </a:r>
            <a:endParaRPr lang="ko-KR" altLang="en-US" sz="1400" dirty="0"/>
          </a:p>
        </p:txBody>
      </p:sp>
      <p:sp>
        <p:nvSpPr>
          <p:cNvPr id="42" name="직사각형 41">
            <a:extLst>
              <a:ext uri="{FF2B5EF4-FFF2-40B4-BE49-F238E27FC236}">
                <a16:creationId xmlns:a16="http://schemas.microsoft.com/office/drawing/2014/main" id="{CE825410-2A2C-4241-B5A1-8669C4124772}"/>
              </a:ext>
            </a:extLst>
          </p:cNvPr>
          <p:cNvSpPr/>
          <p:nvPr/>
        </p:nvSpPr>
        <p:spPr>
          <a:xfrm>
            <a:off x="7354760" y="2856654"/>
            <a:ext cx="3028094" cy="1569660"/>
          </a:xfrm>
          <a:prstGeom prst="rect">
            <a:avLst/>
          </a:prstGeom>
        </p:spPr>
        <p:txBody>
          <a:bodyPr wrap="square">
            <a:spAutoFit/>
          </a:bodyPr>
          <a:lstStyle/>
          <a:p>
            <a:r>
              <a:rPr lang="en-US" altLang="ko-KR" sz="2000" dirty="0"/>
              <a:t>Federation</a:t>
            </a:r>
          </a:p>
          <a:p>
            <a:r>
              <a:rPr lang="en-GB" altLang="ko-KR" sz="1400" dirty="0"/>
              <a:t>Different Types Of DT Federation For Power Grids</a:t>
            </a:r>
          </a:p>
          <a:p>
            <a:r>
              <a:rPr lang="en-GB" altLang="ko-KR" sz="1400" dirty="0"/>
              <a:t>Horizontal, vertical, or Distributed Modular</a:t>
            </a:r>
          </a:p>
          <a:p>
            <a:endParaRPr lang="ko-KR" altLang="en-US" sz="2000" dirty="0"/>
          </a:p>
        </p:txBody>
      </p:sp>
      <p:grpSp>
        <p:nvGrpSpPr>
          <p:cNvPr id="43" name="그룹 42">
            <a:extLst>
              <a:ext uri="{FF2B5EF4-FFF2-40B4-BE49-F238E27FC236}">
                <a16:creationId xmlns:a16="http://schemas.microsoft.com/office/drawing/2014/main" id="{B31A37ED-C8F3-4B86-8725-DC7A39D8B57D}"/>
              </a:ext>
            </a:extLst>
          </p:cNvPr>
          <p:cNvGrpSpPr/>
          <p:nvPr/>
        </p:nvGrpSpPr>
        <p:grpSpPr>
          <a:xfrm>
            <a:off x="6455666" y="3082674"/>
            <a:ext cx="546026" cy="546024"/>
            <a:chOff x="752656" y="1562597"/>
            <a:chExt cx="390525" cy="390525"/>
          </a:xfrm>
          <a:solidFill>
            <a:schemeClr val="tx2"/>
          </a:solidFill>
        </p:grpSpPr>
        <p:sp>
          <p:nvSpPr>
            <p:cNvPr id="46" name="자유형: 도형 45">
              <a:extLst>
                <a:ext uri="{FF2B5EF4-FFF2-40B4-BE49-F238E27FC236}">
                  <a16:creationId xmlns:a16="http://schemas.microsoft.com/office/drawing/2014/main" id="{DCB71AEF-2CC8-4E03-8431-DBB3C8328C78}"/>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endParaRPr lang="ko-KR" altLang="en-US">
                <a:solidFill>
                  <a:srgbClr val="4E55FE"/>
                </a:solidFill>
              </a:endParaRPr>
            </a:p>
          </p:txBody>
        </p:sp>
        <p:sp>
          <p:nvSpPr>
            <p:cNvPr id="47" name="자유형: 도형 46">
              <a:extLst>
                <a:ext uri="{FF2B5EF4-FFF2-40B4-BE49-F238E27FC236}">
                  <a16:creationId xmlns:a16="http://schemas.microsoft.com/office/drawing/2014/main" id="{5C54AAF9-7567-481D-9ACB-493D337B2CA7}"/>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endParaRPr lang="ko-KR" altLang="en-US">
                <a:solidFill>
                  <a:srgbClr val="4E55FE"/>
                </a:solidFill>
              </a:endParaRPr>
            </a:p>
          </p:txBody>
        </p:sp>
        <p:sp>
          <p:nvSpPr>
            <p:cNvPr id="48" name="자유형: 도형 47">
              <a:extLst>
                <a:ext uri="{FF2B5EF4-FFF2-40B4-BE49-F238E27FC236}">
                  <a16:creationId xmlns:a16="http://schemas.microsoft.com/office/drawing/2014/main" id="{CF1A99FD-EE65-44D3-9BC0-13992BAC5FF4}"/>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endParaRPr lang="ko-KR" altLang="en-US">
                <a:solidFill>
                  <a:srgbClr val="4E55FE"/>
                </a:solidFill>
              </a:endParaRPr>
            </a:p>
          </p:txBody>
        </p:sp>
        <p:sp>
          <p:nvSpPr>
            <p:cNvPr id="49" name="자유형: 도형 48">
              <a:extLst>
                <a:ext uri="{FF2B5EF4-FFF2-40B4-BE49-F238E27FC236}">
                  <a16:creationId xmlns:a16="http://schemas.microsoft.com/office/drawing/2014/main" id="{26BD52C0-971D-4313-AE5F-A377B428262A}"/>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endParaRPr lang="ko-KR" altLang="en-US">
                <a:solidFill>
                  <a:srgbClr val="4E55FE"/>
                </a:solidFill>
              </a:endParaRPr>
            </a:p>
          </p:txBody>
        </p:sp>
        <p:sp>
          <p:nvSpPr>
            <p:cNvPr id="50" name="자유형: 도형 49">
              <a:extLst>
                <a:ext uri="{FF2B5EF4-FFF2-40B4-BE49-F238E27FC236}">
                  <a16:creationId xmlns:a16="http://schemas.microsoft.com/office/drawing/2014/main" id="{040CA663-E7F3-4C36-872E-6F338603CD70}"/>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endParaRPr lang="ko-KR" altLang="en-US">
                <a:solidFill>
                  <a:srgbClr val="4E55FE"/>
                </a:solidFill>
              </a:endParaRPr>
            </a:p>
          </p:txBody>
        </p:sp>
      </p:grpSp>
      <p:sp>
        <p:nvSpPr>
          <p:cNvPr id="51" name="직사각형 50">
            <a:extLst>
              <a:ext uri="{FF2B5EF4-FFF2-40B4-BE49-F238E27FC236}">
                <a16:creationId xmlns:a16="http://schemas.microsoft.com/office/drawing/2014/main" id="{1A1FB396-88B8-4C7E-8D85-BA0F0238FD41}"/>
              </a:ext>
            </a:extLst>
          </p:cNvPr>
          <p:cNvSpPr/>
          <p:nvPr/>
        </p:nvSpPr>
        <p:spPr>
          <a:xfrm>
            <a:off x="1809145" y="4966894"/>
            <a:ext cx="1030658" cy="1030656"/>
          </a:xfrm>
          <a:prstGeom prst="rect">
            <a:avLst/>
          </a:prstGeom>
          <a:solidFill>
            <a:schemeClr val="accent1"/>
          </a:solidFill>
          <a:ln w="57150" cap="flat">
            <a:noFill/>
            <a:prstDash val="solid"/>
            <a:miter/>
          </a:ln>
        </p:spPr>
        <p:txBody>
          <a:bodyPr rtlCol="0" anchor="ctr"/>
          <a:lstStyle/>
          <a:p>
            <a:pPr algn="l"/>
            <a:endParaRPr lang="ko-KR" altLang="en-US">
              <a:solidFill>
                <a:srgbClr val="4E55FE"/>
              </a:solidFill>
            </a:endParaRPr>
          </a:p>
        </p:txBody>
      </p:sp>
      <p:sp>
        <p:nvSpPr>
          <p:cNvPr id="52" name="직사각형 51">
            <a:extLst>
              <a:ext uri="{FF2B5EF4-FFF2-40B4-BE49-F238E27FC236}">
                <a16:creationId xmlns:a16="http://schemas.microsoft.com/office/drawing/2014/main" id="{EF6A2F97-CAD0-4B39-BBB3-65EDCC84C8BB}"/>
              </a:ext>
            </a:extLst>
          </p:cNvPr>
          <p:cNvSpPr/>
          <p:nvPr/>
        </p:nvSpPr>
        <p:spPr>
          <a:xfrm>
            <a:off x="6213352" y="4966894"/>
            <a:ext cx="1030658" cy="1030656"/>
          </a:xfrm>
          <a:prstGeom prst="rect">
            <a:avLst/>
          </a:prstGeom>
          <a:solidFill>
            <a:schemeClr val="accent1"/>
          </a:solidFill>
          <a:ln w="57150" cap="flat">
            <a:noFill/>
            <a:prstDash val="solid"/>
            <a:miter/>
          </a:ln>
        </p:spPr>
        <p:txBody>
          <a:bodyPr rtlCol="0" anchor="ctr"/>
          <a:lstStyle/>
          <a:p>
            <a:pPr algn="l"/>
            <a:endParaRPr lang="ko-KR" altLang="en-US">
              <a:solidFill>
                <a:srgbClr val="4E55FE"/>
              </a:solidFill>
            </a:endParaRPr>
          </a:p>
        </p:txBody>
      </p:sp>
      <p:sp>
        <p:nvSpPr>
          <p:cNvPr id="53" name="자유형: 도형 52">
            <a:extLst>
              <a:ext uri="{FF2B5EF4-FFF2-40B4-BE49-F238E27FC236}">
                <a16:creationId xmlns:a16="http://schemas.microsoft.com/office/drawing/2014/main" id="{DA5B3B0E-8DC8-4B23-8030-E46341FCB04D}"/>
              </a:ext>
            </a:extLst>
          </p:cNvPr>
          <p:cNvSpPr/>
          <p:nvPr/>
        </p:nvSpPr>
        <p:spPr>
          <a:xfrm>
            <a:off x="6488961" y="5242360"/>
            <a:ext cx="479438" cy="546022"/>
          </a:xfrm>
          <a:custGeom>
            <a:avLst/>
            <a:gdLst>
              <a:gd name="connsiteX0" fmla="*/ 336869 w 342900"/>
              <a:gd name="connsiteY0" fmla="*/ 48482 h 390525"/>
              <a:gd name="connsiteX1" fmla="*/ 286006 w 342900"/>
              <a:gd name="connsiteY1" fmla="*/ 7144 h 390525"/>
              <a:gd name="connsiteX2" fmla="*/ 286006 w 342900"/>
              <a:gd name="connsiteY2" fmla="*/ 7144 h 390525"/>
              <a:gd name="connsiteX3" fmla="*/ 255716 w 342900"/>
              <a:gd name="connsiteY3" fmla="*/ 7144 h 390525"/>
              <a:gd name="connsiteX4" fmla="*/ 90172 w 342900"/>
              <a:gd name="connsiteY4" fmla="*/ 7144 h 390525"/>
              <a:gd name="connsiteX5" fmla="*/ 59882 w 342900"/>
              <a:gd name="connsiteY5" fmla="*/ 7144 h 390525"/>
              <a:gd name="connsiteX6" fmla="*/ 59882 w 342900"/>
              <a:gd name="connsiteY6" fmla="*/ 7144 h 390525"/>
              <a:gd name="connsiteX7" fmla="*/ 9019 w 342900"/>
              <a:gd name="connsiteY7" fmla="*/ 48482 h 390525"/>
              <a:gd name="connsiteX8" fmla="*/ 19592 w 342900"/>
              <a:gd name="connsiteY8" fmla="*/ 103727 h 390525"/>
              <a:gd name="connsiteX9" fmla="*/ 73217 w 342900"/>
              <a:gd name="connsiteY9" fmla="*/ 152305 h 390525"/>
              <a:gd name="connsiteX10" fmla="*/ 155704 w 342900"/>
              <a:gd name="connsiteY10" fmla="*/ 244126 h 390525"/>
              <a:gd name="connsiteX11" fmla="*/ 155704 w 342900"/>
              <a:gd name="connsiteY11" fmla="*/ 282035 h 390525"/>
              <a:gd name="connsiteX12" fmla="*/ 102459 w 342900"/>
              <a:gd name="connsiteY12" fmla="*/ 282035 h 390525"/>
              <a:gd name="connsiteX13" fmla="*/ 85124 w 342900"/>
              <a:gd name="connsiteY13" fmla="*/ 299371 h 390525"/>
              <a:gd name="connsiteX14" fmla="*/ 85124 w 342900"/>
              <a:gd name="connsiteY14" fmla="*/ 370332 h 390525"/>
              <a:gd name="connsiteX15" fmla="*/ 102459 w 342900"/>
              <a:gd name="connsiteY15" fmla="*/ 387667 h 390525"/>
              <a:gd name="connsiteX16" fmla="*/ 244001 w 342900"/>
              <a:gd name="connsiteY16" fmla="*/ 387667 h 390525"/>
              <a:gd name="connsiteX17" fmla="*/ 261336 w 342900"/>
              <a:gd name="connsiteY17" fmla="*/ 370332 h 390525"/>
              <a:gd name="connsiteX18" fmla="*/ 261336 w 342900"/>
              <a:gd name="connsiteY18" fmla="*/ 299371 h 390525"/>
              <a:gd name="connsiteX19" fmla="*/ 244001 w 342900"/>
              <a:gd name="connsiteY19" fmla="*/ 282035 h 390525"/>
              <a:gd name="connsiteX20" fmla="*/ 190756 w 342900"/>
              <a:gd name="connsiteY20" fmla="*/ 282035 h 390525"/>
              <a:gd name="connsiteX21" fmla="*/ 190756 w 342900"/>
              <a:gd name="connsiteY21" fmla="*/ 244221 h 390525"/>
              <a:gd name="connsiteX22" fmla="*/ 272862 w 342900"/>
              <a:gd name="connsiteY22" fmla="*/ 152305 h 390525"/>
              <a:gd name="connsiteX23" fmla="*/ 326297 w 342900"/>
              <a:gd name="connsiteY23" fmla="*/ 103822 h 390525"/>
              <a:gd name="connsiteX24" fmla="*/ 336869 w 342900"/>
              <a:gd name="connsiteY24" fmla="*/ 48482 h 390525"/>
              <a:gd name="connsiteX25" fmla="*/ 42833 w 342900"/>
              <a:gd name="connsiteY25" fmla="*/ 57340 h 390525"/>
              <a:gd name="connsiteX26" fmla="*/ 60168 w 342900"/>
              <a:gd name="connsiteY26" fmla="*/ 42005 h 390525"/>
              <a:gd name="connsiteX27" fmla="*/ 60168 w 342900"/>
              <a:gd name="connsiteY27" fmla="*/ 42005 h 390525"/>
              <a:gd name="connsiteX28" fmla="*/ 73217 w 342900"/>
              <a:gd name="connsiteY28" fmla="*/ 42005 h 390525"/>
              <a:gd name="connsiteX29" fmla="*/ 73313 w 342900"/>
              <a:gd name="connsiteY29" fmla="*/ 110871 h 390525"/>
              <a:gd name="connsiteX30" fmla="*/ 42833 w 342900"/>
              <a:gd name="connsiteY30" fmla="*/ 57340 h 390525"/>
              <a:gd name="connsiteX31" fmla="*/ 273052 w 342900"/>
              <a:gd name="connsiteY31" fmla="*/ 110776 h 390525"/>
              <a:gd name="connsiteX32" fmla="*/ 273052 w 342900"/>
              <a:gd name="connsiteY32" fmla="*/ 42005 h 390525"/>
              <a:gd name="connsiteX33" fmla="*/ 286101 w 342900"/>
              <a:gd name="connsiteY33" fmla="*/ 42005 h 390525"/>
              <a:gd name="connsiteX34" fmla="*/ 286101 w 342900"/>
              <a:gd name="connsiteY34" fmla="*/ 42005 h 390525"/>
              <a:gd name="connsiteX35" fmla="*/ 303436 w 342900"/>
              <a:gd name="connsiteY35" fmla="*/ 57340 h 390525"/>
              <a:gd name="connsiteX36" fmla="*/ 273052 w 342900"/>
              <a:gd name="connsiteY36" fmla="*/ 110776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2900" h="390525">
                <a:moveTo>
                  <a:pt x="336869" y="48482"/>
                </a:moveTo>
                <a:cubicBezTo>
                  <a:pt x="330678" y="24098"/>
                  <a:pt x="309723" y="7144"/>
                  <a:pt x="286006" y="7144"/>
                </a:cubicBezTo>
                <a:cubicBezTo>
                  <a:pt x="286006" y="7144"/>
                  <a:pt x="286006" y="7144"/>
                  <a:pt x="286006" y="7144"/>
                </a:cubicBezTo>
                <a:lnTo>
                  <a:pt x="255716" y="7144"/>
                </a:lnTo>
                <a:lnTo>
                  <a:pt x="90172" y="7144"/>
                </a:lnTo>
                <a:lnTo>
                  <a:pt x="59882" y="7144"/>
                </a:lnTo>
                <a:cubicBezTo>
                  <a:pt x="59882" y="7144"/>
                  <a:pt x="59882" y="7144"/>
                  <a:pt x="59882" y="7144"/>
                </a:cubicBezTo>
                <a:cubicBezTo>
                  <a:pt x="36165" y="7144"/>
                  <a:pt x="15305" y="24194"/>
                  <a:pt x="9019" y="48482"/>
                </a:cubicBezTo>
                <a:cubicBezTo>
                  <a:pt x="5876" y="60865"/>
                  <a:pt x="5113" y="80581"/>
                  <a:pt x="19592" y="103727"/>
                </a:cubicBezTo>
                <a:cubicBezTo>
                  <a:pt x="30640" y="121444"/>
                  <a:pt x="48738" y="137731"/>
                  <a:pt x="73217" y="152305"/>
                </a:cubicBezTo>
                <a:cubicBezTo>
                  <a:pt x="76265" y="198501"/>
                  <a:pt x="110841" y="236220"/>
                  <a:pt x="155704" y="244126"/>
                </a:cubicBezTo>
                <a:lnTo>
                  <a:pt x="155704" y="282035"/>
                </a:lnTo>
                <a:lnTo>
                  <a:pt x="102459" y="282035"/>
                </a:lnTo>
                <a:cubicBezTo>
                  <a:pt x="92934" y="282035"/>
                  <a:pt x="85124" y="289751"/>
                  <a:pt x="85124" y="299371"/>
                </a:cubicBezTo>
                <a:lnTo>
                  <a:pt x="85124" y="370332"/>
                </a:lnTo>
                <a:cubicBezTo>
                  <a:pt x="85124" y="379857"/>
                  <a:pt x="92839" y="387667"/>
                  <a:pt x="102459" y="387667"/>
                </a:cubicBezTo>
                <a:lnTo>
                  <a:pt x="244001" y="387667"/>
                </a:lnTo>
                <a:cubicBezTo>
                  <a:pt x="253526" y="387667"/>
                  <a:pt x="261336" y="379952"/>
                  <a:pt x="261336" y="370332"/>
                </a:cubicBezTo>
                <a:lnTo>
                  <a:pt x="261336" y="299371"/>
                </a:lnTo>
                <a:cubicBezTo>
                  <a:pt x="261336" y="289846"/>
                  <a:pt x="253621" y="282035"/>
                  <a:pt x="244001" y="282035"/>
                </a:cubicBezTo>
                <a:lnTo>
                  <a:pt x="190756" y="282035"/>
                </a:lnTo>
                <a:lnTo>
                  <a:pt x="190756" y="244221"/>
                </a:lnTo>
                <a:cubicBezTo>
                  <a:pt x="235238" y="236410"/>
                  <a:pt x="269908" y="198596"/>
                  <a:pt x="272862" y="152305"/>
                </a:cubicBezTo>
                <a:cubicBezTo>
                  <a:pt x="297246" y="137731"/>
                  <a:pt x="315247" y="121444"/>
                  <a:pt x="326297" y="103822"/>
                </a:cubicBezTo>
                <a:cubicBezTo>
                  <a:pt x="340774" y="80581"/>
                  <a:pt x="340013" y="60865"/>
                  <a:pt x="336869" y="48482"/>
                </a:cubicBezTo>
                <a:close/>
                <a:moveTo>
                  <a:pt x="42833" y="57340"/>
                </a:moveTo>
                <a:cubicBezTo>
                  <a:pt x="45405" y="47244"/>
                  <a:pt x="53501" y="42005"/>
                  <a:pt x="60168" y="42005"/>
                </a:cubicBezTo>
                <a:lnTo>
                  <a:pt x="60168" y="42005"/>
                </a:lnTo>
                <a:lnTo>
                  <a:pt x="73217" y="42005"/>
                </a:lnTo>
                <a:lnTo>
                  <a:pt x="73313" y="110871"/>
                </a:lnTo>
                <a:cubicBezTo>
                  <a:pt x="46643" y="90297"/>
                  <a:pt x="39499" y="70580"/>
                  <a:pt x="42833" y="57340"/>
                </a:cubicBezTo>
                <a:close/>
                <a:moveTo>
                  <a:pt x="273052" y="110776"/>
                </a:moveTo>
                <a:lnTo>
                  <a:pt x="273052" y="42005"/>
                </a:lnTo>
                <a:lnTo>
                  <a:pt x="286101" y="42005"/>
                </a:lnTo>
                <a:lnTo>
                  <a:pt x="286101" y="42005"/>
                </a:lnTo>
                <a:cubicBezTo>
                  <a:pt x="292769" y="42005"/>
                  <a:pt x="300865" y="47244"/>
                  <a:pt x="303436" y="57340"/>
                </a:cubicBezTo>
                <a:cubicBezTo>
                  <a:pt x="306865" y="70580"/>
                  <a:pt x="299722" y="90202"/>
                  <a:pt x="273052" y="110776"/>
                </a:cubicBezTo>
                <a:close/>
              </a:path>
            </a:pathLst>
          </a:custGeom>
          <a:solidFill>
            <a:schemeClr val="tx2"/>
          </a:solidFill>
          <a:ln w="9525" cap="flat">
            <a:noFill/>
            <a:prstDash val="solid"/>
            <a:miter/>
          </a:ln>
        </p:spPr>
        <p:txBody>
          <a:bodyPr rtlCol="0" anchor="ctr"/>
          <a:lstStyle/>
          <a:p>
            <a:endParaRPr lang="ko-KR" altLang="en-US">
              <a:solidFill>
                <a:srgbClr val="4E55FE"/>
              </a:solidFill>
            </a:endParaRPr>
          </a:p>
        </p:txBody>
      </p:sp>
      <p:grpSp>
        <p:nvGrpSpPr>
          <p:cNvPr id="54" name="그룹 53">
            <a:extLst>
              <a:ext uri="{FF2B5EF4-FFF2-40B4-BE49-F238E27FC236}">
                <a16:creationId xmlns:a16="http://schemas.microsoft.com/office/drawing/2014/main" id="{59DF9CD3-7A08-45AE-8D52-C5815CECB172}"/>
              </a:ext>
            </a:extLst>
          </p:cNvPr>
          <p:cNvGrpSpPr/>
          <p:nvPr/>
        </p:nvGrpSpPr>
        <p:grpSpPr>
          <a:xfrm>
            <a:off x="2070073" y="5220730"/>
            <a:ext cx="545628" cy="522984"/>
            <a:chOff x="6793030" y="2235612"/>
            <a:chExt cx="390240" cy="374047"/>
          </a:xfrm>
          <a:solidFill>
            <a:schemeClr val="tx2"/>
          </a:solidFill>
        </p:grpSpPr>
        <p:sp>
          <p:nvSpPr>
            <p:cNvPr id="55" name="자유형: 도형 54">
              <a:extLst>
                <a:ext uri="{FF2B5EF4-FFF2-40B4-BE49-F238E27FC236}">
                  <a16:creationId xmlns:a16="http://schemas.microsoft.com/office/drawing/2014/main" id="{FCF66813-43FD-420A-8385-824B13BE7C77}"/>
                </a:ext>
              </a:extLst>
            </p:cNvPr>
            <p:cNvSpPr/>
            <p:nvPr/>
          </p:nvSpPr>
          <p:spPr>
            <a:xfrm>
              <a:off x="6897520" y="2314384"/>
              <a:ext cx="285750" cy="295275"/>
            </a:xfrm>
            <a:custGeom>
              <a:avLst/>
              <a:gdLst>
                <a:gd name="connsiteX0" fmla="*/ 266033 w 285750"/>
                <a:gd name="connsiteY0" fmla="*/ 7144 h 295275"/>
                <a:gd name="connsiteX1" fmla="*/ 215455 w 285750"/>
                <a:gd name="connsiteY1" fmla="*/ 7144 h 295275"/>
                <a:gd name="connsiteX2" fmla="*/ 215455 w 285750"/>
                <a:gd name="connsiteY2" fmla="*/ 24194 h 295275"/>
                <a:gd name="connsiteX3" fmla="*/ 215455 w 285750"/>
                <a:gd name="connsiteY3" fmla="*/ 40958 h 295275"/>
                <a:gd name="connsiteX4" fmla="*/ 215455 w 285750"/>
                <a:gd name="connsiteY4" fmla="*/ 142589 h 295275"/>
                <a:gd name="connsiteX5" fmla="*/ 165068 w 285750"/>
                <a:gd name="connsiteY5" fmla="*/ 192977 h 295275"/>
                <a:gd name="connsiteX6" fmla="*/ 61436 w 285750"/>
                <a:gd name="connsiteY6" fmla="*/ 192977 h 295275"/>
                <a:gd name="connsiteX7" fmla="*/ 45529 w 285750"/>
                <a:gd name="connsiteY7" fmla="*/ 204121 h 295275"/>
                <a:gd name="connsiteX8" fmla="*/ 21621 w 285750"/>
                <a:gd name="connsiteY8" fmla="*/ 220885 h 295275"/>
                <a:gd name="connsiteX9" fmla="*/ 7144 w 285750"/>
                <a:gd name="connsiteY9" fmla="*/ 231077 h 295275"/>
                <a:gd name="connsiteX10" fmla="*/ 20383 w 285750"/>
                <a:gd name="connsiteY10" fmla="*/ 237649 h 295275"/>
                <a:gd name="connsiteX11" fmla="*/ 134683 w 285750"/>
                <a:gd name="connsiteY11" fmla="*/ 237649 h 295275"/>
                <a:gd name="connsiteX12" fmla="*/ 215836 w 285750"/>
                <a:gd name="connsiteY12" fmla="*/ 294418 h 295275"/>
                <a:gd name="connsiteX13" fmla="*/ 225457 w 285750"/>
                <a:gd name="connsiteY13" fmla="*/ 297466 h 295275"/>
                <a:gd name="connsiteX14" fmla="*/ 236696 w 285750"/>
                <a:gd name="connsiteY14" fmla="*/ 293084 h 295275"/>
                <a:gd name="connsiteX15" fmla="*/ 242125 w 285750"/>
                <a:gd name="connsiteY15" fmla="*/ 280416 h 295275"/>
                <a:gd name="connsiteX16" fmla="*/ 242125 w 285750"/>
                <a:gd name="connsiteY16" fmla="*/ 238411 h 295275"/>
                <a:gd name="connsiteX17" fmla="*/ 266223 w 285750"/>
                <a:gd name="connsiteY17" fmla="*/ 238411 h 295275"/>
                <a:gd name="connsiteX18" fmla="*/ 282987 w 285750"/>
                <a:gd name="connsiteY18" fmla="*/ 221647 h 295275"/>
                <a:gd name="connsiteX19" fmla="*/ 282987 w 285750"/>
                <a:gd name="connsiteY19" fmla="*/ 24003 h 295275"/>
                <a:gd name="connsiteX20" fmla="*/ 266033 w 285750"/>
                <a:gd name="connsiteY20"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750" h="295275">
                  <a:moveTo>
                    <a:pt x="266033" y="7144"/>
                  </a:moveTo>
                  <a:lnTo>
                    <a:pt x="215455" y="7144"/>
                  </a:lnTo>
                  <a:lnTo>
                    <a:pt x="215455" y="24194"/>
                  </a:lnTo>
                  <a:lnTo>
                    <a:pt x="215455" y="40958"/>
                  </a:lnTo>
                  <a:lnTo>
                    <a:pt x="215455" y="142589"/>
                  </a:lnTo>
                  <a:cubicBezTo>
                    <a:pt x="215455" y="170402"/>
                    <a:pt x="192881" y="192977"/>
                    <a:pt x="165068" y="192977"/>
                  </a:cubicBezTo>
                  <a:lnTo>
                    <a:pt x="61436" y="192977"/>
                  </a:lnTo>
                  <a:lnTo>
                    <a:pt x="45529" y="204121"/>
                  </a:lnTo>
                  <a:lnTo>
                    <a:pt x="21621" y="220885"/>
                  </a:lnTo>
                  <a:lnTo>
                    <a:pt x="7144" y="231077"/>
                  </a:lnTo>
                  <a:cubicBezTo>
                    <a:pt x="10191" y="235077"/>
                    <a:pt x="14954" y="237649"/>
                    <a:pt x="20383" y="237649"/>
                  </a:cubicBezTo>
                  <a:lnTo>
                    <a:pt x="134683" y="237649"/>
                  </a:lnTo>
                  <a:lnTo>
                    <a:pt x="215836" y="294418"/>
                  </a:lnTo>
                  <a:cubicBezTo>
                    <a:pt x="218694" y="296418"/>
                    <a:pt x="222028" y="297466"/>
                    <a:pt x="225457" y="297466"/>
                  </a:cubicBezTo>
                  <a:cubicBezTo>
                    <a:pt x="229457" y="297466"/>
                    <a:pt x="233457" y="296037"/>
                    <a:pt x="236696" y="293084"/>
                  </a:cubicBezTo>
                  <a:cubicBezTo>
                    <a:pt x="240220" y="289846"/>
                    <a:pt x="242125" y="285179"/>
                    <a:pt x="242125" y="280416"/>
                  </a:cubicBezTo>
                  <a:lnTo>
                    <a:pt x="242125" y="238411"/>
                  </a:lnTo>
                  <a:lnTo>
                    <a:pt x="266223" y="238411"/>
                  </a:lnTo>
                  <a:cubicBezTo>
                    <a:pt x="275463" y="238411"/>
                    <a:pt x="282987" y="230886"/>
                    <a:pt x="282987" y="221647"/>
                  </a:cubicBezTo>
                  <a:lnTo>
                    <a:pt x="282987" y="24003"/>
                  </a:lnTo>
                  <a:cubicBezTo>
                    <a:pt x="283083" y="14669"/>
                    <a:pt x="275463" y="7144"/>
                    <a:pt x="266033" y="7144"/>
                  </a:cubicBezTo>
                  <a:close/>
                </a:path>
              </a:pathLst>
            </a:custGeom>
            <a:grpFill/>
            <a:ln w="9525" cap="flat">
              <a:noFill/>
              <a:prstDash val="solid"/>
              <a:miter/>
            </a:ln>
          </p:spPr>
          <p:txBody>
            <a:bodyPr rtlCol="0" anchor="ctr"/>
            <a:lstStyle/>
            <a:p>
              <a:endParaRPr lang="ko-KR" altLang="en-US">
                <a:solidFill>
                  <a:schemeClr val="tx2"/>
                </a:solidFill>
              </a:endParaRPr>
            </a:p>
          </p:txBody>
        </p:sp>
        <p:sp>
          <p:nvSpPr>
            <p:cNvPr id="56" name="자유형: 도형 55">
              <a:extLst>
                <a:ext uri="{FF2B5EF4-FFF2-40B4-BE49-F238E27FC236}">
                  <a16:creationId xmlns:a16="http://schemas.microsoft.com/office/drawing/2014/main" id="{F2598C8A-511A-4661-A427-71F47151070C}"/>
                </a:ext>
              </a:extLst>
            </p:cNvPr>
            <p:cNvSpPr/>
            <p:nvPr/>
          </p:nvSpPr>
          <p:spPr>
            <a:xfrm>
              <a:off x="6793030" y="2235612"/>
              <a:ext cx="285750" cy="304800"/>
            </a:xfrm>
            <a:custGeom>
              <a:avLst/>
              <a:gdLst>
                <a:gd name="connsiteX0" fmla="*/ 269748 w 285750"/>
                <a:gd name="connsiteY0" fmla="*/ 7144 h 304800"/>
                <a:gd name="connsiteX1" fmla="*/ 23908 w 285750"/>
                <a:gd name="connsiteY1" fmla="*/ 7144 h 304800"/>
                <a:gd name="connsiteX2" fmla="*/ 7144 w 285750"/>
                <a:gd name="connsiteY2" fmla="*/ 23908 h 304800"/>
                <a:gd name="connsiteX3" fmla="*/ 7144 w 285750"/>
                <a:gd name="connsiteY3" fmla="*/ 221361 h 304800"/>
                <a:gd name="connsiteX4" fmla="*/ 23908 w 285750"/>
                <a:gd name="connsiteY4" fmla="*/ 238125 h 304800"/>
                <a:gd name="connsiteX5" fmla="*/ 47244 w 285750"/>
                <a:gd name="connsiteY5" fmla="*/ 238125 h 304800"/>
                <a:gd name="connsiteX6" fmla="*/ 47244 w 285750"/>
                <a:gd name="connsiteY6" fmla="*/ 281178 h 304800"/>
                <a:gd name="connsiteX7" fmla="*/ 52007 w 285750"/>
                <a:gd name="connsiteY7" fmla="*/ 293180 h 304800"/>
                <a:gd name="connsiteX8" fmla="*/ 64008 w 285750"/>
                <a:gd name="connsiteY8" fmla="*/ 298228 h 304800"/>
                <a:gd name="connsiteX9" fmla="*/ 73628 w 285750"/>
                <a:gd name="connsiteY9" fmla="*/ 295180 h 304800"/>
                <a:gd name="connsiteX10" fmla="*/ 107632 w 285750"/>
                <a:gd name="connsiteY10" fmla="*/ 271367 h 304800"/>
                <a:gd name="connsiteX11" fmla="*/ 124396 w 285750"/>
                <a:gd name="connsiteY11" fmla="*/ 259651 h 304800"/>
                <a:gd name="connsiteX12" fmla="*/ 141161 w 285750"/>
                <a:gd name="connsiteY12" fmla="*/ 247936 h 304800"/>
                <a:gd name="connsiteX13" fmla="*/ 154972 w 285750"/>
                <a:gd name="connsiteY13" fmla="*/ 238220 h 304800"/>
                <a:gd name="connsiteX14" fmla="*/ 269653 w 285750"/>
                <a:gd name="connsiteY14" fmla="*/ 238220 h 304800"/>
                <a:gd name="connsiteX15" fmla="*/ 286417 w 285750"/>
                <a:gd name="connsiteY15" fmla="*/ 221456 h 304800"/>
                <a:gd name="connsiteX16" fmla="*/ 286417 w 285750"/>
                <a:gd name="connsiteY16" fmla="*/ 119158 h 304800"/>
                <a:gd name="connsiteX17" fmla="*/ 286417 w 285750"/>
                <a:gd name="connsiteY17" fmla="*/ 102394 h 304800"/>
                <a:gd name="connsiteX18" fmla="*/ 286417 w 285750"/>
                <a:gd name="connsiteY18" fmla="*/ 85630 h 304800"/>
                <a:gd name="connsiteX19" fmla="*/ 286417 w 285750"/>
                <a:gd name="connsiteY19" fmla="*/ 24003 h 304800"/>
                <a:gd name="connsiteX20" fmla="*/ 269748 w 285750"/>
                <a:gd name="connsiteY20" fmla="*/ 7144 h 304800"/>
                <a:gd name="connsiteX21" fmla="*/ 219170 w 285750"/>
                <a:gd name="connsiteY21" fmla="*/ 160877 h 304800"/>
                <a:gd name="connsiteX22" fmla="*/ 202216 w 285750"/>
                <a:gd name="connsiteY22" fmla="*/ 175165 h 304800"/>
                <a:gd name="connsiteX23" fmla="*/ 192405 w 285750"/>
                <a:gd name="connsiteY23" fmla="*/ 175165 h 304800"/>
                <a:gd name="connsiteX24" fmla="*/ 91630 w 285750"/>
                <a:gd name="connsiteY24" fmla="*/ 175165 h 304800"/>
                <a:gd name="connsiteX25" fmla="*/ 74486 w 285750"/>
                <a:gd name="connsiteY25" fmla="*/ 158972 h 304800"/>
                <a:gd name="connsiteX26" fmla="*/ 91154 w 285750"/>
                <a:gd name="connsiteY26" fmla="*/ 141732 h 304800"/>
                <a:gd name="connsiteX27" fmla="*/ 202597 w 285750"/>
                <a:gd name="connsiteY27" fmla="*/ 141732 h 304800"/>
                <a:gd name="connsiteX28" fmla="*/ 217741 w 285750"/>
                <a:gd name="connsiteY28" fmla="*/ 151352 h 304800"/>
                <a:gd name="connsiteX29" fmla="*/ 219170 w 285750"/>
                <a:gd name="connsiteY29" fmla="*/ 160877 h 304800"/>
                <a:gd name="connsiteX30" fmla="*/ 202597 w 285750"/>
                <a:gd name="connsiteY30" fmla="*/ 108204 h 304800"/>
                <a:gd name="connsiteX31" fmla="*/ 91630 w 285750"/>
                <a:gd name="connsiteY31" fmla="*/ 108204 h 304800"/>
                <a:gd name="connsiteX32" fmla="*/ 74486 w 285750"/>
                <a:gd name="connsiteY32" fmla="*/ 92107 h 304800"/>
                <a:gd name="connsiteX33" fmla="*/ 91154 w 285750"/>
                <a:gd name="connsiteY33" fmla="*/ 74771 h 304800"/>
                <a:gd name="connsiteX34" fmla="*/ 202597 w 285750"/>
                <a:gd name="connsiteY34" fmla="*/ 74771 h 304800"/>
                <a:gd name="connsiteX35" fmla="*/ 219361 w 285750"/>
                <a:gd name="connsiteY35" fmla="*/ 91535 h 304800"/>
                <a:gd name="connsiteX36" fmla="*/ 202597 w 285750"/>
                <a:gd name="connsiteY36" fmla="*/ 10820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5750" h="304800">
                  <a:moveTo>
                    <a:pt x="269748" y="7144"/>
                  </a:moveTo>
                  <a:lnTo>
                    <a:pt x="23908" y="7144"/>
                  </a:lnTo>
                  <a:cubicBezTo>
                    <a:pt x="14668" y="7144"/>
                    <a:pt x="7144" y="14668"/>
                    <a:pt x="7144" y="23908"/>
                  </a:cubicBezTo>
                  <a:lnTo>
                    <a:pt x="7144" y="221361"/>
                  </a:lnTo>
                  <a:cubicBezTo>
                    <a:pt x="7144" y="230600"/>
                    <a:pt x="14668" y="238125"/>
                    <a:pt x="23908" y="238125"/>
                  </a:cubicBezTo>
                  <a:lnTo>
                    <a:pt x="47244" y="238125"/>
                  </a:lnTo>
                  <a:lnTo>
                    <a:pt x="47244" y="281178"/>
                  </a:lnTo>
                  <a:cubicBezTo>
                    <a:pt x="47244" y="285655"/>
                    <a:pt x="48863" y="290036"/>
                    <a:pt x="52007" y="293180"/>
                  </a:cubicBezTo>
                  <a:cubicBezTo>
                    <a:pt x="55340" y="296609"/>
                    <a:pt x="59722" y="298228"/>
                    <a:pt x="64008" y="298228"/>
                  </a:cubicBezTo>
                  <a:cubicBezTo>
                    <a:pt x="67342" y="298228"/>
                    <a:pt x="70771" y="297180"/>
                    <a:pt x="73628" y="295180"/>
                  </a:cubicBezTo>
                  <a:lnTo>
                    <a:pt x="107632" y="271367"/>
                  </a:lnTo>
                  <a:lnTo>
                    <a:pt x="124396" y="259651"/>
                  </a:lnTo>
                  <a:lnTo>
                    <a:pt x="141161" y="247936"/>
                  </a:lnTo>
                  <a:lnTo>
                    <a:pt x="154972" y="238220"/>
                  </a:lnTo>
                  <a:lnTo>
                    <a:pt x="269653" y="238220"/>
                  </a:lnTo>
                  <a:cubicBezTo>
                    <a:pt x="278892" y="238220"/>
                    <a:pt x="286417" y="230695"/>
                    <a:pt x="286417" y="221456"/>
                  </a:cubicBezTo>
                  <a:lnTo>
                    <a:pt x="286417" y="119158"/>
                  </a:lnTo>
                  <a:lnTo>
                    <a:pt x="286417" y="102394"/>
                  </a:lnTo>
                  <a:lnTo>
                    <a:pt x="286417" y="85630"/>
                  </a:lnTo>
                  <a:lnTo>
                    <a:pt x="286417" y="24003"/>
                  </a:lnTo>
                  <a:cubicBezTo>
                    <a:pt x="286512" y="14668"/>
                    <a:pt x="279082" y="7144"/>
                    <a:pt x="269748" y="7144"/>
                  </a:cubicBezTo>
                  <a:close/>
                  <a:moveTo>
                    <a:pt x="219170" y="160877"/>
                  </a:moveTo>
                  <a:cubicBezTo>
                    <a:pt x="217932" y="169164"/>
                    <a:pt x="210598" y="175165"/>
                    <a:pt x="202216" y="175165"/>
                  </a:cubicBezTo>
                  <a:lnTo>
                    <a:pt x="192405" y="175165"/>
                  </a:lnTo>
                  <a:lnTo>
                    <a:pt x="91630" y="175165"/>
                  </a:lnTo>
                  <a:cubicBezTo>
                    <a:pt x="82582" y="175165"/>
                    <a:pt x="74771" y="168116"/>
                    <a:pt x="74486" y="158972"/>
                  </a:cubicBezTo>
                  <a:cubicBezTo>
                    <a:pt x="74200" y="149447"/>
                    <a:pt x="81725" y="141732"/>
                    <a:pt x="91154" y="141732"/>
                  </a:cubicBezTo>
                  <a:lnTo>
                    <a:pt x="202597" y="141732"/>
                  </a:lnTo>
                  <a:cubicBezTo>
                    <a:pt x="209265" y="141732"/>
                    <a:pt x="215075" y="145637"/>
                    <a:pt x="217741" y="151352"/>
                  </a:cubicBezTo>
                  <a:cubicBezTo>
                    <a:pt x="219075" y="154114"/>
                    <a:pt x="219646" y="157353"/>
                    <a:pt x="219170" y="160877"/>
                  </a:cubicBezTo>
                  <a:close/>
                  <a:moveTo>
                    <a:pt x="202597" y="108204"/>
                  </a:moveTo>
                  <a:lnTo>
                    <a:pt x="91630" y="108204"/>
                  </a:lnTo>
                  <a:cubicBezTo>
                    <a:pt x="82582" y="108204"/>
                    <a:pt x="74771" y="101155"/>
                    <a:pt x="74486" y="92107"/>
                  </a:cubicBezTo>
                  <a:cubicBezTo>
                    <a:pt x="74200" y="82582"/>
                    <a:pt x="81725" y="74771"/>
                    <a:pt x="91154" y="74771"/>
                  </a:cubicBezTo>
                  <a:lnTo>
                    <a:pt x="202597" y="74771"/>
                  </a:lnTo>
                  <a:cubicBezTo>
                    <a:pt x="211836" y="74771"/>
                    <a:pt x="219361" y="82296"/>
                    <a:pt x="219361" y="91535"/>
                  </a:cubicBezTo>
                  <a:cubicBezTo>
                    <a:pt x="219266" y="100774"/>
                    <a:pt x="211836" y="108204"/>
                    <a:pt x="202597" y="108204"/>
                  </a:cubicBezTo>
                  <a:close/>
                </a:path>
              </a:pathLst>
            </a:custGeom>
            <a:grpFill/>
            <a:ln w="9525" cap="flat">
              <a:noFill/>
              <a:prstDash val="solid"/>
              <a:miter/>
            </a:ln>
          </p:spPr>
          <p:txBody>
            <a:bodyPr rtlCol="0" anchor="ctr"/>
            <a:lstStyle/>
            <a:p>
              <a:endParaRPr lang="ko-KR" altLang="en-US" dirty="0">
                <a:solidFill>
                  <a:schemeClr val="tx2"/>
                </a:solidFill>
              </a:endParaRPr>
            </a:p>
          </p:txBody>
        </p:sp>
      </p:grpSp>
      <p:sp>
        <p:nvSpPr>
          <p:cNvPr id="60" name="직사각형 59">
            <a:extLst>
              <a:ext uri="{FF2B5EF4-FFF2-40B4-BE49-F238E27FC236}">
                <a16:creationId xmlns:a16="http://schemas.microsoft.com/office/drawing/2014/main" id="{F87838F2-9D1E-4567-815A-B53E1C89BA5E}"/>
              </a:ext>
            </a:extLst>
          </p:cNvPr>
          <p:cNvSpPr/>
          <p:nvPr/>
        </p:nvSpPr>
        <p:spPr>
          <a:xfrm>
            <a:off x="7354760" y="4926397"/>
            <a:ext cx="3028094" cy="1015663"/>
          </a:xfrm>
          <a:prstGeom prst="rect">
            <a:avLst/>
          </a:prstGeom>
        </p:spPr>
        <p:txBody>
          <a:bodyPr wrap="square">
            <a:spAutoFit/>
          </a:bodyPr>
          <a:lstStyle/>
          <a:p>
            <a:r>
              <a:rPr lang="en-US" altLang="ko-KR" sz="2000" dirty="0"/>
              <a:t>Interoperability, </a:t>
            </a:r>
            <a:r>
              <a:rPr lang="en-US" altLang="ko-KR" sz="2000" dirty="0" err="1"/>
              <a:t>Standardisation</a:t>
            </a:r>
            <a:r>
              <a:rPr lang="en-US" altLang="ko-KR" sz="2000" dirty="0"/>
              <a:t>, and</a:t>
            </a:r>
            <a:endParaRPr lang="ko-KR" altLang="en-US" sz="2000" dirty="0"/>
          </a:p>
          <a:p>
            <a:r>
              <a:rPr lang="en-US" altLang="ko-KR" sz="2000" dirty="0"/>
              <a:t>Call for Action</a:t>
            </a:r>
            <a:endParaRPr lang="ko-KR" altLang="en-US" sz="2000" dirty="0"/>
          </a:p>
        </p:txBody>
      </p:sp>
      <p:sp>
        <p:nvSpPr>
          <p:cNvPr id="2" name="직사각형 59">
            <a:extLst>
              <a:ext uri="{FF2B5EF4-FFF2-40B4-BE49-F238E27FC236}">
                <a16:creationId xmlns:a16="http://schemas.microsoft.com/office/drawing/2014/main" id="{A1815096-1EDB-4947-2444-CE24E8753587}"/>
              </a:ext>
            </a:extLst>
          </p:cNvPr>
          <p:cNvSpPr/>
          <p:nvPr/>
        </p:nvSpPr>
        <p:spPr>
          <a:xfrm>
            <a:off x="2903629" y="4973694"/>
            <a:ext cx="3028094" cy="1015663"/>
          </a:xfrm>
          <a:prstGeom prst="rect">
            <a:avLst/>
          </a:prstGeom>
        </p:spPr>
        <p:txBody>
          <a:bodyPr wrap="square">
            <a:spAutoFit/>
          </a:bodyPr>
          <a:lstStyle/>
          <a:p>
            <a:r>
              <a:rPr lang="en-US" altLang="ko-KR" sz="2000" dirty="0"/>
              <a:t>DT Use cases in power grids and Twin EU project </a:t>
            </a:r>
          </a:p>
          <a:p>
            <a:endParaRPr lang="ko-KR" altLang="en-US" sz="2000" dirty="0"/>
          </a:p>
        </p:txBody>
      </p:sp>
    </p:spTree>
    <p:extLst>
      <p:ext uri="{BB962C8B-B14F-4D97-AF65-F5344CB8AC3E}">
        <p14:creationId xmlns:p14="http://schemas.microsoft.com/office/powerpoint/2010/main" val="2815234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0BB2A-EFCC-2D2C-050F-AF0DCF7A246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795EE33-2A4C-8CDC-3FBC-E7E2C626FA21}"/>
              </a:ext>
            </a:extLst>
          </p:cNvPr>
          <p:cNvSpPr txBox="1"/>
          <p:nvPr/>
        </p:nvSpPr>
        <p:spPr>
          <a:xfrm>
            <a:off x="3512457" y="2555128"/>
            <a:ext cx="5167086" cy="646331"/>
          </a:xfrm>
          <a:prstGeom prst="rect">
            <a:avLst/>
          </a:prstGeom>
          <a:noFill/>
        </p:spPr>
        <p:txBody>
          <a:bodyPr wrap="square" rtlCol="0">
            <a:spAutoFit/>
          </a:bodyPr>
          <a:lstStyle/>
          <a:p>
            <a:pPr algn="ctr"/>
            <a:r>
              <a:rPr lang="en-US" altLang="ko-KR" sz="3600" dirty="0">
                <a:solidFill>
                  <a:schemeClr val="bg1"/>
                </a:solidFill>
                <a:latin typeface="+mj-lt"/>
                <a:cs typeface="Arial" panose="020B0604020202020204" pitchFamily="34" charset="0"/>
              </a:rPr>
              <a:t>Concept of Digital Twins</a:t>
            </a:r>
          </a:p>
        </p:txBody>
      </p:sp>
      <p:sp>
        <p:nvSpPr>
          <p:cNvPr id="7" name="TextBox 6">
            <a:extLst>
              <a:ext uri="{FF2B5EF4-FFF2-40B4-BE49-F238E27FC236}">
                <a16:creationId xmlns:a16="http://schemas.microsoft.com/office/drawing/2014/main" id="{344EFAE7-0A97-78D1-F68A-BD7D76B989C2}"/>
              </a:ext>
            </a:extLst>
          </p:cNvPr>
          <p:cNvSpPr txBox="1"/>
          <p:nvPr/>
        </p:nvSpPr>
        <p:spPr>
          <a:xfrm>
            <a:off x="3370581" y="3422777"/>
            <a:ext cx="5162956" cy="276999"/>
          </a:xfrm>
          <a:prstGeom prst="rect">
            <a:avLst/>
          </a:prstGeom>
          <a:noFill/>
        </p:spPr>
        <p:txBody>
          <a:bodyPr wrap="square" rtlCol="0">
            <a:spAutoFit/>
          </a:bodyPr>
          <a:lstStyle>
            <a:defPPr>
              <a:defRPr lang="ko-KR"/>
            </a:defPPr>
            <a:lvl1pPr>
              <a:defRPr sz="1100">
                <a:solidFill>
                  <a:schemeClr val="tx1">
                    <a:lumMod val="75000"/>
                    <a:lumOff val="25000"/>
                  </a:schemeClr>
                </a:solidFill>
              </a:defRPr>
            </a:lvl1pPr>
          </a:lstStyle>
          <a:p>
            <a:pPr algn="ctr"/>
            <a:r>
              <a:rPr lang="en-US" altLang="ko-KR" sz="1200" dirty="0">
                <a:solidFill>
                  <a:schemeClr val="bg1"/>
                </a:solidFill>
              </a:rPr>
              <a:t>Misconceptions</a:t>
            </a:r>
          </a:p>
        </p:txBody>
      </p:sp>
    </p:spTree>
    <p:extLst>
      <p:ext uri="{BB962C8B-B14F-4D97-AF65-F5344CB8AC3E}">
        <p14:creationId xmlns:p14="http://schemas.microsoft.com/office/powerpoint/2010/main" val="1166869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7065C2-5E31-21F8-49DA-0AAC0056B666}"/>
              </a:ext>
            </a:extLst>
          </p:cNvPr>
          <p:cNvSpPr txBox="1"/>
          <p:nvPr/>
        </p:nvSpPr>
        <p:spPr>
          <a:xfrm>
            <a:off x="253652" y="742260"/>
            <a:ext cx="2865329" cy="954107"/>
          </a:xfrm>
          <a:prstGeom prst="rect">
            <a:avLst/>
          </a:prstGeom>
          <a:noFill/>
        </p:spPr>
        <p:txBody>
          <a:bodyPr wrap="square">
            <a:spAutoFit/>
          </a:bodyPr>
          <a:lstStyle/>
          <a:p>
            <a:r>
              <a:rPr lang="et-EE" sz="2800" b="1" dirty="0">
                <a:solidFill>
                  <a:schemeClr val="bg1"/>
                </a:solidFill>
                <a:latin typeface="Roboto-Light"/>
              </a:rPr>
              <a:t>Policy &amp; system context</a:t>
            </a:r>
            <a:endParaRPr lang="en-BE" sz="2800" b="1" dirty="0">
              <a:solidFill>
                <a:schemeClr val="bg1"/>
              </a:solidFill>
              <a:latin typeface="Roboto-Light"/>
            </a:endParaRPr>
          </a:p>
        </p:txBody>
      </p:sp>
      <p:sp>
        <p:nvSpPr>
          <p:cNvPr id="5" name="TextBox 4">
            <a:extLst>
              <a:ext uri="{FF2B5EF4-FFF2-40B4-BE49-F238E27FC236}">
                <a16:creationId xmlns:a16="http://schemas.microsoft.com/office/drawing/2014/main" id="{8F153301-442D-AAA4-8B92-CA2A39863E23}"/>
              </a:ext>
            </a:extLst>
          </p:cNvPr>
          <p:cNvSpPr txBox="1"/>
          <p:nvPr/>
        </p:nvSpPr>
        <p:spPr>
          <a:xfrm>
            <a:off x="3657600" y="901108"/>
            <a:ext cx="7715782" cy="5262979"/>
          </a:xfrm>
          <a:prstGeom prst="rect">
            <a:avLst/>
          </a:prstGeom>
          <a:noFill/>
        </p:spPr>
        <p:txBody>
          <a:bodyPr wrap="square">
            <a:spAutoFit/>
          </a:bodyPr>
          <a:lstStyle/>
          <a:p>
            <a:r>
              <a:rPr lang="et-EE" sz="2800" dirty="0">
                <a:solidFill>
                  <a:srgbClr val="000000"/>
                </a:solidFill>
                <a:latin typeface="Roboto-Light"/>
              </a:rPr>
              <a:t>EU “Digitalising the energy system – EU action plan”</a:t>
            </a:r>
            <a:endParaRPr lang="en-GB" sz="2800" dirty="0">
              <a:solidFill>
                <a:srgbClr val="000000"/>
              </a:solidFill>
              <a:latin typeface="Roboto-Light"/>
            </a:endParaRPr>
          </a:p>
          <a:p>
            <a:pPr marL="914400" lvl="1" indent="-457200">
              <a:buFont typeface="Arial" panose="020B0604020202020204" pitchFamily="34" charset="0"/>
              <a:buChar char="•"/>
            </a:pPr>
            <a:r>
              <a:rPr lang="et-EE" sz="2800" dirty="0">
                <a:solidFill>
                  <a:srgbClr val="000000"/>
                </a:solidFill>
                <a:latin typeface="Roboto-Light"/>
              </a:rPr>
              <a:t>“sustainable, (cyber)secure, transparent and competitive market for digital energy services”.</a:t>
            </a:r>
            <a:endParaRPr lang="en-GB" sz="2800" dirty="0">
              <a:solidFill>
                <a:srgbClr val="000000"/>
              </a:solidFill>
              <a:latin typeface="Roboto-Light"/>
            </a:endParaRPr>
          </a:p>
          <a:p>
            <a:endParaRPr lang="en-GB" sz="2800" dirty="0">
              <a:solidFill>
                <a:srgbClr val="000000"/>
              </a:solidFill>
              <a:latin typeface="Roboto-Light"/>
            </a:endParaRPr>
          </a:p>
          <a:p>
            <a:r>
              <a:rPr lang="et-EE" sz="2800" dirty="0">
                <a:solidFill>
                  <a:srgbClr val="000000"/>
                </a:solidFill>
                <a:latin typeface="Roboto-Light"/>
              </a:rPr>
              <a:t>ENTSO-E’s RDI Roadmap 2024–2034</a:t>
            </a:r>
            <a:endParaRPr lang="en-GB" sz="2800" dirty="0">
              <a:solidFill>
                <a:srgbClr val="000000"/>
              </a:solidFill>
              <a:latin typeface="Roboto-Light"/>
            </a:endParaRPr>
          </a:p>
          <a:p>
            <a:endParaRPr lang="en-GB" sz="2800" dirty="0">
              <a:solidFill>
                <a:srgbClr val="000000"/>
              </a:solidFill>
              <a:latin typeface="Roboto-Light"/>
            </a:endParaRPr>
          </a:p>
          <a:p>
            <a:endParaRPr lang="en-GB" sz="2800" dirty="0">
              <a:solidFill>
                <a:srgbClr val="000000"/>
              </a:solidFill>
              <a:latin typeface="Roboto-Light"/>
            </a:endParaRPr>
          </a:p>
          <a:p>
            <a:r>
              <a:rPr lang="en-GB" sz="2800" dirty="0">
                <a:solidFill>
                  <a:srgbClr val="000000"/>
                </a:solidFill>
                <a:latin typeface="Roboto-Light"/>
              </a:rPr>
              <a:t>Joint task force created between TSOs and DSOs, and the </a:t>
            </a:r>
            <a:r>
              <a:rPr lang="et-EE" sz="2800" dirty="0">
                <a:solidFill>
                  <a:srgbClr val="000000"/>
                </a:solidFill>
                <a:latin typeface="Roboto-Light"/>
              </a:rPr>
              <a:t>TwinEU</a:t>
            </a:r>
            <a:r>
              <a:rPr lang="en-GB" sz="2800" dirty="0">
                <a:solidFill>
                  <a:srgbClr val="000000"/>
                </a:solidFill>
                <a:latin typeface="Roboto-Light"/>
              </a:rPr>
              <a:t> project</a:t>
            </a:r>
          </a:p>
          <a:p>
            <a:endParaRPr lang="en-BE" sz="2800" dirty="0">
              <a:solidFill>
                <a:srgbClr val="000000"/>
              </a:solidFill>
              <a:latin typeface="Roboto-Light"/>
            </a:endParaRPr>
          </a:p>
        </p:txBody>
      </p:sp>
    </p:spTree>
    <p:extLst>
      <p:ext uri="{BB962C8B-B14F-4D97-AF65-F5344CB8AC3E}">
        <p14:creationId xmlns:p14="http://schemas.microsoft.com/office/powerpoint/2010/main" val="2290979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FB52BB-947E-25D7-087B-32EFF90AA8FA}"/>
              </a:ext>
            </a:extLst>
          </p:cNvPr>
          <p:cNvSpPr txBox="1"/>
          <p:nvPr/>
        </p:nvSpPr>
        <p:spPr>
          <a:xfrm>
            <a:off x="4221553" y="883888"/>
            <a:ext cx="7699513" cy="5509200"/>
          </a:xfrm>
          <a:prstGeom prst="rect">
            <a:avLst/>
          </a:prstGeom>
          <a:noFill/>
        </p:spPr>
        <p:txBody>
          <a:bodyPr wrap="square">
            <a:spAutoFit/>
          </a:bodyPr>
          <a:lstStyle/>
          <a:p>
            <a:r>
              <a:rPr lang="en-GB" sz="3200" b="0" i="0" dirty="0">
                <a:solidFill>
                  <a:srgbClr val="000000"/>
                </a:solidFill>
                <a:effectLst/>
                <a:latin typeface="Roboto-Light"/>
              </a:rPr>
              <a:t>Originating in aerospace and</a:t>
            </a:r>
          </a:p>
          <a:p>
            <a:r>
              <a:rPr lang="en-GB" sz="3200" b="0" i="0" dirty="0">
                <a:solidFill>
                  <a:srgbClr val="000000"/>
                </a:solidFill>
                <a:effectLst/>
                <a:latin typeface="Roboto-Light"/>
              </a:rPr>
              <a:t>Manufacturing</a:t>
            </a:r>
          </a:p>
          <a:p>
            <a:endParaRPr lang="en-GB" sz="3200" dirty="0">
              <a:solidFill>
                <a:srgbClr val="000000"/>
              </a:solidFill>
              <a:latin typeface="Roboto-Light"/>
            </a:endParaRPr>
          </a:p>
          <a:p>
            <a:r>
              <a:rPr lang="en-GB" sz="3200" dirty="0">
                <a:solidFill>
                  <a:srgbClr val="000000"/>
                </a:solidFill>
                <a:latin typeface="Roboto-Light"/>
              </a:rPr>
              <a:t>Physical Entity, Virtual Model, Data, Service interface, Communication</a:t>
            </a:r>
          </a:p>
          <a:p>
            <a:endParaRPr lang="en-GB" sz="3200" dirty="0">
              <a:solidFill>
                <a:srgbClr val="000000"/>
              </a:solidFill>
              <a:latin typeface="Roboto-Light"/>
            </a:endParaRPr>
          </a:p>
          <a:p>
            <a:r>
              <a:rPr lang="en-GB" sz="3200" dirty="0">
                <a:solidFill>
                  <a:srgbClr val="000000"/>
                </a:solidFill>
                <a:latin typeface="Roboto-Light"/>
              </a:rPr>
              <a:t>Electricity grids to remain robust while driving energy transition</a:t>
            </a:r>
          </a:p>
          <a:p>
            <a:endParaRPr lang="en-GB" sz="3200" dirty="0">
              <a:solidFill>
                <a:srgbClr val="000000"/>
              </a:solidFill>
              <a:latin typeface="Roboto-Light"/>
            </a:endParaRPr>
          </a:p>
          <a:p>
            <a:r>
              <a:rPr lang="en-GB" sz="3200" dirty="0">
                <a:solidFill>
                  <a:srgbClr val="000000"/>
                </a:solidFill>
                <a:latin typeface="Roboto-Light"/>
              </a:rPr>
              <a:t>Continuous monitoring, predictive</a:t>
            </a:r>
          </a:p>
          <a:p>
            <a:r>
              <a:rPr lang="en-GB" sz="3200" dirty="0">
                <a:solidFill>
                  <a:srgbClr val="000000"/>
                </a:solidFill>
                <a:latin typeface="Roboto-Light"/>
              </a:rPr>
              <a:t>analysis, and decision support</a:t>
            </a:r>
          </a:p>
        </p:txBody>
      </p:sp>
      <p:sp>
        <p:nvSpPr>
          <p:cNvPr id="3" name="TextBox 2">
            <a:extLst>
              <a:ext uri="{FF2B5EF4-FFF2-40B4-BE49-F238E27FC236}">
                <a16:creationId xmlns:a16="http://schemas.microsoft.com/office/drawing/2014/main" id="{2254B67C-1EB3-E94B-0B1D-FBD60959362F}"/>
              </a:ext>
            </a:extLst>
          </p:cNvPr>
          <p:cNvSpPr txBox="1"/>
          <p:nvPr/>
        </p:nvSpPr>
        <p:spPr>
          <a:xfrm>
            <a:off x="723805" y="875760"/>
            <a:ext cx="2174844" cy="6494085"/>
          </a:xfrm>
          <a:prstGeom prst="rect">
            <a:avLst/>
          </a:prstGeom>
          <a:noFill/>
        </p:spPr>
        <p:txBody>
          <a:bodyPr wrap="square">
            <a:spAutoFit/>
          </a:bodyPr>
          <a:lstStyle/>
          <a:p>
            <a:r>
              <a:rPr lang="en-GB" sz="3200" b="1" dirty="0">
                <a:solidFill>
                  <a:schemeClr val="bg1"/>
                </a:solidFill>
                <a:latin typeface="Roboto-Light"/>
              </a:rPr>
              <a:t>Where?</a:t>
            </a:r>
          </a:p>
          <a:p>
            <a:endParaRPr lang="en-GB" sz="3200" b="1" dirty="0">
              <a:solidFill>
                <a:schemeClr val="bg1"/>
              </a:solidFill>
              <a:latin typeface="Roboto-Light"/>
            </a:endParaRPr>
          </a:p>
          <a:p>
            <a:endParaRPr lang="en-GB" sz="3200" b="1" dirty="0">
              <a:solidFill>
                <a:schemeClr val="bg1"/>
              </a:solidFill>
              <a:latin typeface="Roboto-Light"/>
            </a:endParaRPr>
          </a:p>
          <a:p>
            <a:r>
              <a:rPr lang="en-GB" sz="3200" b="1" dirty="0">
                <a:solidFill>
                  <a:schemeClr val="bg1"/>
                </a:solidFill>
                <a:latin typeface="Roboto-Light"/>
              </a:rPr>
              <a:t>What?</a:t>
            </a:r>
          </a:p>
          <a:p>
            <a:endParaRPr lang="en-GB" sz="3200" b="1" dirty="0">
              <a:solidFill>
                <a:schemeClr val="bg1"/>
              </a:solidFill>
              <a:latin typeface="Roboto-Light"/>
            </a:endParaRPr>
          </a:p>
          <a:p>
            <a:endParaRPr lang="en-GB" sz="3200" b="1" dirty="0">
              <a:solidFill>
                <a:schemeClr val="bg1"/>
              </a:solidFill>
              <a:latin typeface="Roboto-Light"/>
            </a:endParaRPr>
          </a:p>
          <a:p>
            <a:r>
              <a:rPr lang="en-GB" sz="3200" b="1" dirty="0">
                <a:solidFill>
                  <a:schemeClr val="bg1"/>
                </a:solidFill>
                <a:latin typeface="Roboto-Light"/>
              </a:rPr>
              <a:t>Why?</a:t>
            </a:r>
          </a:p>
          <a:p>
            <a:endParaRPr lang="en-GB" sz="3200" b="1" dirty="0">
              <a:solidFill>
                <a:schemeClr val="bg1"/>
              </a:solidFill>
              <a:latin typeface="Roboto-Light"/>
            </a:endParaRPr>
          </a:p>
          <a:p>
            <a:endParaRPr lang="en-GB" sz="3200" b="1" dirty="0">
              <a:solidFill>
                <a:schemeClr val="bg1"/>
              </a:solidFill>
              <a:latin typeface="Roboto-Light"/>
            </a:endParaRPr>
          </a:p>
          <a:p>
            <a:r>
              <a:rPr lang="en-GB" sz="3200" b="1" dirty="0">
                <a:solidFill>
                  <a:schemeClr val="bg1"/>
                </a:solidFill>
                <a:latin typeface="Roboto-Light"/>
              </a:rPr>
              <a:t>How?</a:t>
            </a:r>
          </a:p>
          <a:p>
            <a:endParaRPr lang="en-GB" sz="3200" b="1" dirty="0">
              <a:solidFill>
                <a:schemeClr val="bg1"/>
              </a:solidFill>
              <a:latin typeface="Roboto-Light"/>
            </a:endParaRPr>
          </a:p>
          <a:p>
            <a:endParaRPr lang="en-GB" sz="3200" b="1" dirty="0">
              <a:solidFill>
                <a:schemeClr val="bg1"/>
              </a:solidFill>
              <a:latin typeface="Roboto-Light"/>
            </a:endParaRPr>
          </a:p>
          <a:p>
            <a:endParaRPr lang="en-GB" sz="3200" b="1" dirty="0">
              <a:solidFill>
                <a:schemeClr val="bg1"/>
              </a:solidFill>
              <a:latin typeface="Roboto-Light"/>
            </a:endParaRPr>
          </a:p>
        </p:txBody>
      </p:sp>
    </p:spTree>
    <p:extLst>
      <p:ext uri="{BB962C8B-B14F-4D97-AF65-F5344CB8AC3E}">
        <p14:creationId xmlns:p14="http://schemas.microsoft.com/office/powerpoint/2010/main" val="1997880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C6386-5E2B-1F2C-1B25-51CC7BEDF986}"/>
              </a:ext>
            </a:extLst>
          </p:cNvPr>
          <p:cNvSpPr txBox="1"/>
          <p:nvPr/>
        </p:nvSpPr>
        <p:spPr>
          <a:xfrm>
            <a:off x="3815830" y="970248"/>
            <a:ext cx="7699513" cy="4524315"/>
          </a:xfrm>
          <a:prstGeom prst="rect">
            <a:avLst/>
          </a:prstGeom>
          <a:noFill/>
        </p:spPr>
        <p:txBody>
          <a:bodyPr wrap="square">
            <a:spAutoFit/>
          </a:bodyPr>
          <a:lstStyle/>
          <a:p>
            <a:r>
              <a:rPr lang="en-GB" sz="3200" b="0" i="0" dirty="0">
                <a:solidFill>
                  <a:srgbClr val="000000"/>
                </a:solidFill>
                <a:effectLst/>
                <a:latin typeface="Roboto-Light"/>
              </a:rPr>
              <a:t>A </a:t>
            </a:r>
            <a:r>
              <a:rPr lang="en-GB" sz="3200" b="1" i="0" dirty="0">
                <a:solidFill>
                  <a:srgbClr val="000000"/>
                </a:solidFill>
                <a:effectLst/>
                <a:latin typeface="Roboto-Light"/>
              </a:rPr>
              <a:t>virtual</a:t>
            </a:r>
            <a:r>
              <a:rPr lang="en-GB" sz="3200" b="0" i="0" dirty="0">
                <a:solidFill>
                  <a:srgbClr val="000000"/>
                </a:solidFill>
                <a:effectLst/>
                <a:latin typeface="Roboto-Light"/>
              </a:rPr>
              <a:t> representation of a </a:t>
            </a:r>
            <a:r>
              <a:rPr lang="en-GB" sz="3200" b="1" i="0" dirty="0">
                <a:solidFill>
                  <a:srgbClr val="000000"/>
                </a:solidFill>
                <a:effectLst/>
                <a:latin typeface="Roboto-Light"/>
              </a:rPr>
              <a:t>physical</a:t>
            </a:r>
            <a:r>
              <a:rPr lang="en-GB" sz="3200" b="0" i="0" dirty="0">
                <a:solidFill>
                  <a:srgbClr val="000000"/>
                </a:solidFill>
                <a:effectLst/>
                <a:latin typeface="Roboto-Light"/>
              </a:rPr>
              <a:t> system</a:t>
            </a:r>
          </a:p>
          <a:p>
            <a:endParaRPr lang="en-GB" sz="3200" dirty="0">
              <a:solidFill>
                <a:srgbClr val="000000"/>
              </a:solidFill>
              <a:latin typeface="Roboto-Light"/>
            </a:endParaRPr>
          </a:p>
          <a:p>
            <a:r>
              <a:rPr lang="en-GB" sz="3200" dirty="0">
                <a:solidFill>
                  <a:srgbClr val="000000"/>
                </a:solidFill>
                <a:latin typeface="Roboto-Light"/>
              </a:rPr>
              <a:t>Most common misconception with a basic simulation model: </a:t>
            </a:r>
            <a:r>
              <a:rPr lang="en-GB" sz="3200" b="1" dirty="0">
                <a:solidFill>
                  <a:srgbClr val="000000"/>
                </a:solidFill>
                <a:latin typeface="Roboto-Light"/>
              </a:rPr>
              <a:t>Data connection</a:t>
            </a:r>
            <a:br>
              <a:rPr lang="en-GB" sz="3200" dirty="0"/>
            </a:br>
            <a:r>
              <a:rPr lang="en-GB" sz="3200" dirty="0"/>
              <a:t> </a:t>
            </a:r>
          </a:p>
          <a:p>
            <a:r>
              <a:rPr lang="en-GB" sz="3200" dirty="0">
                <a:solidFill>
                  <a:srgbClr val="000000"/>
                </a:solidFill>
                <a:latin typeface="Roboto-Light"/>
              </a:rPr>
              <a:t>It’s all just about the </a:t>
            </a:r>
            <a:r>
              <a:rPr lang="en-GB" sz="3200" b="1" dirty="0">
                <a:solidFill>
                  <a:srgbClr val="000000"/>
                </a:solidFill>
                <a:latin typeface="Roboto-Light"/>
              </a:rPr>
              <a:t>data</a:t>
            </a:r>
            <a:r>
              <a:rPr lang="en-GB" sz="3200" dirty="0">
                <a:solidFill>
                  <a:srgbClr val="000000"/>
                </a:solidFill>
                <a:latin typeface="Roboto-Light"/>
              </a:rPr>
              <a:t>!</a:t>
            </a:r>
          </a:p>
          <a:p>
            <a:endParaRPr lang="en-GB" sz="3200" dirty="0"/>
          </a:p>
          <a:p>
            <a:pPr marL="0" lvl="2"/>
            <a:r>
              <a:rPr lang="en-GB" sz="3200" dirty="0">
                <a:solidFill>
                  <a:srgbClr val="000000"/>
                </a:solidFill>
                <a:latin typeface="Roboto-Light"/>
              </a:rPr>
              <a:t>Data and </a:t>
            </a:r>
            <a:r>
              <a:rPr lang="en-GB" sz="3200" b="1" dirty="0">
                <a:solidFill>
                  <a:srgbClr val="000000"/>
                </a:solidFill>
                <a:latin typeface="Roboto-Light"/>
              </a:rPr>
              <a:t>standards</a:t>
            </a:r>
          </a:p>
        </p:txBody>
      </p:sp>
      <p:pic>
        <p:nvPicPr>
          <p:cNvPr id="7" name="Picture 6" descr="A diagram of a diagram of a diagram&#10;&#10;AI-generated content may be incorrect.">
            <a:extLst>
              <a:ext uri="{FF2B5EF4-FFF2-40B4-BE49-F238E27FC236}">
                <a16:creationId xmlns:a16="http://schemas.microsoft.com/office/drawing/2014/main" id="{9BD24BC2-1653-9B16-CFF8-820B71DADD48}"/>
              </a:ext>
            </a:extLst>
          </p:cNvPr>
          <p:cNvPicPr>
            <a:picLocks noChangeAspect="1"/>
          </p:cNvPicPr>
          <p:nvPr/>
        </p:nvPicPr>
        <p:blipFill>
          <a:blip r:embed="rId3"/>
          <a:stretch>
            <a:fillRect/>
          </a:stretch>
        </p:blipFill>
        <p:spPr>
          <a:xfrm>
            <a:off x="782259" y="413359"/>
            <a:ext cx="1794903" cy="5906022"/>
          </a:xfrm>
          <a:prstGeom prst="rect">
            <a:avLst/>
          </a:prstGeom>
        </p:spPr>
      </p:pic>
    </p:spTree>
    <p:extLst>
      <p:ext uri="{BB962C8B-B14F-4D97-AF65-F5344CB8AC3E}">
        <p14:creationId xmlns:p14="http://schemas.microsoft.com/office/powerpoint/2010/main" val="434415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3CC1F-A742-30C5-3FB9-94789F85217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CA1BC5-7E17-2B23-21DF-ED1F6B59810F}"/>
              </a:ext>
            </a:extLst>
          </p:cNvPr>
          <p:cNvSpPr txBox="1"/>
          <p:nvPr/>
        </p:nvSpPr>
        <p:spPr>
          <a:xfrm>
            <a:off x="640080" y="2315311"/>
            <a:ext cx="10652760" cy="3785652"/>
          </a:xfrm>
          <a:prstGeom prst="rect">
            <a:avLst/>
          </a:prstGeom>
          <a:noFill/>
        </p:spPr>
        <p:txBody>
          <a:bodyPr wrap="square">
            <a:spAutoFit/>
          </a:bodyPr>
          <a:lstStyle/>
          <a:p>
            <a:pPr marL="457200" indent="-457200">
              <a:buFont typeface="Arial" panose="020B0604020202020204" pitchFamily="34" charset="0"/>
              <a:buChar char="•"/>
            </a:pPr>
            <a:r>
              <a:rPr lang="en-GB" sz="2400" dirty="0">
                <a:solidFill>
                  <a:srgbClr val="000000"/>
                </a:solidFill>
                <a:latin typeface="Roboto-Light"/>
              </a:rPr>
              <a:t>ISO/IEC 30173: “the digital representation of a target entity with data connections that enable convergence between the physical and digital states at an appropriate rate of </a:t>
            </a:r>
            <a:r>
              <a:rPr lang="en-GB" sz="2400" b="1" dirty="0">
                <a:solidFill>
                  <a:srgbClr val="000000"/>
                </a:solidFill>
                <a:latin typeface="Roboto-Light"/>
              </a:rPr>
              <a:t>synchronisation</a:t>
            </a:r>
            <a:r>
              <a:rPr lang="en-GB" sz="2400" dirty="0">
                <a:solidFill>
                  <a:srgbClr val="000000"/>
                </a:solidFill>
                <a:latin typeface="Roboto-Light"/>
              </a:rPr>
              <a:t>”.</a:t>
            </a:r>
          </a:p>
          <a:p>
            <a:pPr marL="457200" indent="-457200">
              <a:buFont typeface="Arial" panose="020B0604020202020204" pitchFamily="34" charset="0"/>
              <a:buChar char="•"/>
            </a:pPr>
            <a:endParaRPr lang="en-GB" sz="2400" dirty="0">
              <a:solidFill>
                <a:srgbClr val="000000"/>
              </a:solidFill>
              <a:latin typeface="Roboto-Light"/>
            </a:endParaRPr>
          </a:p>
          <a:p>
            <a:pPr marL="457200" indent="-457200">
              <a:buFont typeface="Arial" panose="020B0604020202020204" pitchFamily="34" charset="0"/>
              <a:buChar char="•"/>
            </a:pPr>
            <a:r>
              <a:rPr lang="en-GB" sz="2400" dirty="0">
                <a:solidFill>
                  <a:srgbClr val="000000"/>
                </a:solidFill>
                <a:latin typeface="Roboto-Light"/>
              </a:rPr>
              <a:t>VDE’s </a:t>
            </a:r>
            <a:r>
              <a:rPr lang="en-GB" sz="2400" dirty="0" err="1">
                <a:solidFill>
                  <a:srgbClr val="000000"/>
                </a:solidFill>
                <a:latin typeface="Roboto-Light"/>
              </a:rPr>
              <a:t>DZiNE</a:t>
            </a:r>
            <a:r>
              <a:rPr lang="en-GB" sz="2400" dirty="0">
                <a:solidFill>
                  <a:srgbClr val="000000"/>
                </a:solidFill>
                <a:latin typeface="Roboto-Light"/>
              </a:rPr>
              <a:t> also adds: “accompanies the real object </a:t>
            </a:r>
            <a:r>
              <a:rPr lang="en-GB" sz="2400" b="1" dirty="0">
                <a:solidFill>
                  <a:srgbClr val="000000"/>
                </a:solidFill>
                <a:latin typeface="Roboto-Light"/>
              </a:rPr>
              <a:t>throughout its life cycles</a:t>
            </a:r>
            <a:r>
              <a:rPr lang="en-GB" sz="2400" dirty="0">
                <a:solidFill>
                  <a:srgbClr val="000000"/>
                </a:solidFill>
                <a:latin typeface="Roboto-Light"/>
              </a:rPr>
              <a:t>”; tightly coupled via communication infrastructure.</a:t>
            </a:r>
          </a:p>
          <a:p>
            <a:pPr marL="457200" indent="-457200">
              <a:buFont typeface="Arial" panose="020B0604020202020204" pitchFamily="34" charset="0"/>
              <a:buChar char="•"/>
            </a:pPr>
            <a:endParaRPr lang="en-GB" sz="2400" dirty="0">
              <a:solidFill>
                <a:srgbClr val="000000"/>
              </a:solidFill>
              <a:latin typeface="Roboto-Light"/>
            </a:endParaRPr>
          </a:p>
          <a:p>
            <a:pPr marL="457200" indent="-457200">
              <a:buFont typeface="Arial" panose="020B0604020202020204" pitchFamily="34" charset="0"/>
              <a:buChar char="•"/>
            </a:pPr>
            <a:r>
              <a:rPr lang="en-GB" sz="2400" dirty="0">
                <a:solidFill>
                  <a:srgbClr val="000000"/>
                </a:solidFill>
                <a:latin typeface="Roboto-Light"/>
              </a:rPr>
              <a:t>In the current </a:t>
            </a:r>
            <a:r>
              <a:rPr lang="en-GB" sz="2400" b="1" dirty="0">
                <a:solidFill>
                  <a:srgbClr val="000000"/>
                </a:solidFill>
                <a:latin typeface="Roboto-Light"/>
              </a:rPr>
              <a:t>power systems</a:t>
            </a:r>
            <a:r>
              <a:rPr lang="en-GB" sz="2400" dirty="0">
                <a:solidFill>
                  <a:srgbClr val="000000"/>
                </a:solidFill>
                <a:latin typeface="Roboto-Light"/>
              </a:rPr>
              <a:t>, DTs combine models, live measurements, and control interfaces for assets, substations or whole grids (such as SCADA/EMS).</a:t>
            </a:r>
            <a:endParaRPr lang="en-BE" sz="2400" dirty="0">
              <a:solidFill>
                <a:srgbClr val="000000"/>
              </a:solidFill>
              <a:latin typeface="Roboto-Light"/>
            </a:endParaRPr>
          </a:p>
        </p:txBody>
      </p:sp>
      <p:sp>
        <p:nvSpPr>
          <p:cNvPr id="4" name="TextBox 3">
            <a:extLst>
              <a:ext uri="{FF2B5EF4-FFF2-40B4-BE49-F238E27FC236}">
                <a16:creationId xmlns:a16="http://schemas.microsoft.com/office/drawing/2014/main" id="{77B86082-E00C-AEBE-0D3B-2F80EEA71AD4}"/>
              </a:ext>
            </a:extLst>
          </p:cNvPr>
          <p:cNvSpPr txBox="1"/>
          <p:nvPr/>
        </p:nvSpPr>
        <p:spPr>
          <a:xfrm>
            <a:off x="1131570" y="502920"/>
            <a:ext cx="8588502" cy="1077218"/>
          </a:xfrm>
          <a:prstGeom prst="rect">
            <a:avLst/>
          </a:prstGeom>
          <a:noFill/>
        </p:spPr>
        <p:txBody>
          <a:bodyPr wrap="square">
            <a:spAutoFit/>
          </a:bodyPr>
          <a:lstStyle/>
          <a:p>
            <a:r>
              <a:rPr lang="en-GB" sz="3200" b="1" dirty="0">
                <a:solidFill>
                  <a:schemeClr val="bg1"/>
                </a:solidFill>
                <a:latin typeface="Roboto-Light"/>
              </a:rPr>
              <a:t>Inconsistent definitions and its minimum functionality requirements</a:t>
            </a:r>
          </a:p>
        </p:txBody>
      </p:sp>
    </p:spTree>
    <p:extLst>
      <p:ext uri="{BB962C8B-B14F-4D97-AF65-F5344CB8AC3E}">
        <p14:creationId xmlns:p14="http://schemas.microsoft.com/office/powerpoint/2010/main" val="1128838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0700AA-3D63-332E-6452-DB2D5D9515F5}"/>
              </a:ext>
            </a:extLst>
          </p:cNvPr>
          <p:cNvSpPr txBox="1"/>
          <p:nvPr/>
        </p:nvSpPr>
        <p:spPr>
          <a:xfrm>
            <a:off x="421073" y="329111"/>
            <a:ext cx="6017305" cy="523220"/>
          </a:xfrm>
          <a:prstGeom prst="rect">
            <a:avLst/>
          </a:prstGeom>
          <a:noFill/>
        </p:spPr>
        <p:txBody>
          <a:bodyPr wrap="square">
            <a:spAutoFit/>
          </a:bodyPr>
          <a:lstStyle/>
          <a:p>
            <a:r>
              <a:rPr lang="en-GB" sz="2800" b="1" i="0" dirty="0">
                <a:solidFill>
                  <a:srgbClr val="000000"/>
                </a:solidFill>
                <a:effectLst/>
                <a:latin typeface="Roboto-Light"/>
              </a:rPr>
              <a:t>Virtual Energy System</a:t>
            </a:r>
            <a:endParaRPr lang="en-BE" sz="2800" b="1" dirty="0"/>
          </a:p>
        </p:txBody>
      </p:sp>
      <p:pic>
        <p:nvPicPr>
          <p:cNvPr id="8" name="Picture 7" descr="A diagram of energy system&#10;&#10;AI-generated content may be incorrect.">
            <a:extLst>
              <a:ext uri="{FF2B5EF4-FFF2-40B4-BE49-F238E27FC236}">
                <a16:creationId xmlns:a16="http://schemas.microsoft.com/office/drawing/2014/main" id="{576D9298-AAF7-414E-A8DB-8DAC6677BED3}"/>
              </a:ext>
            </a:extLst>
          </p:cNvPr>
          <p:cNvPicPr>
            <a:picLocks noChangeAspect="1"/>
          </p:cNvPicPr>
          <p:nvPr/>
        </p:nvPicPr>
        <p:blipFill>
          <a:blip r:embed="rId3"/>
          <a:stretch>
            <a:fillRect/>
          </a:stretch>
        </p:blipFill>
        <p:spPr>
          <a:xfrm>
            <a:off x="694945" y="838320"/>
            <a:ext cx="6274904" cy="5697902"/>
          </a:xfrm>
          <a:prstGeom prst="rect">
            <a:avLst/>
          </a:prstGeom>
        </p:spPr>
      </p:pic>
      <p:grpSp>
        <p:nvGrpSpPr>
          <p:cNvPr id="6" name="Group 5">
            <a:extLst>
              <a:ext uri="{FF2B5EF4-FFF2-40B4-BE49-F238E27FC236}">
                <a16:creationId xmlns:a16="http://schemas.microsoft.com/office/drawing/2014/main" id="{BD7C6FED-B5A2-D936-6228-A52C5D273599}"/>
              </a:ext>
            </a:extLst>
          </p:cNvPr>
          <p:cNvGrpSpPr/>
          <p:nvPr/>
        </p:nvGrpSpPr>
        <p:grpSpPr>
          <a:xfrm>
            <a:off x="7004304" y="3017520"/>
            <a:ext cx="1344168" cy="731520"/>
            <a:chOff x="7004304" y="3017520"/>
            <a:chExt cx="1344168" cy="731520"/>
          </a:xfrm>
        </p:grpSpPr>
        <p:sp>
          <p:nvSpPr>
            <p:cNvPr id="3" name="Arrow: Right 2">
              <a:extLst>
                <a:ext uri="{FF2B5EF4-FFF2-40B4-BE49-F238E27FC236}">
                  <a16:creationId xmlns:a16="http://schemas.microsoft.com/office/drawing/2014/main" id="{241E057E-185D-F379-1444-AD90F797E52B}"/>
                </a:ext>
              </a:extLst>
            </p:cNvPr>
            <p:cNvSpPr/>
            <p:nvPr/>
          </p:nvSpPr>
          <p:spPr>
            <a:xfrm>
              <a:off x="7690104" y="3017520"/>
              <a:ext cx="658368" cy="722376"/>
            </a:xfrm>
            <a:prstGeom prst="rightArrow">
              <a:avLst/>
            </a:prstGeom>
            <a:solidFill>
              <a:schemeClr val="bg1"/>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800" dirty="0">
                <a:solidFill>
                  <a:srgbClr val="1A1941"/>
                </a:solidFill>
                <a:latin typeface="+mj-lt"/>
              </a:endParaRPr>
            </a:p>
          </p:txBody>
        </p:sp>
        <p:sp>
          <p:nvSpPr>
            <p:cNvPr id="5" name="Arrow: Right 4">
              <a:extLst>
                <a:ext uri="{FF2B5EF4-FFF2-40B4-BE49-F238E27FC236}">
                  <a16:creationId xmlns:a16="http://schemas.microsoft.com/office/drawing/2014/main" id="{7CDD0027-59A7-67DA-6AA2-AD073C753851}"/>
                </a:ext>
              </a:extLst>
            </p:cNvPr>
            <p:cNvSpPr/>
            <p:nvPr/>
          </p:nvSpPr>
          <p:spPr>
            <a:xfrm rot="10800000">
              <a:off x="7004304" y="3017520"/>
              <a:ext cx="676656" cy="731520"/>
            </a:xfrm>
            <a:prstGeom prst="rightArrow">
              <a:avLst/>
            </a:prstGeom>
            <a:solidFill>
              <a:schemeClr val="accent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800" dirty="0">
                <a:solidFill>
                  <a:srgbClr val="1A1941"/>
                </a:solidFill>
                <a:latin typeface="+mj-lt"/>
              </a:endParaRPr>
            </a:p>
          </p:txBody>
        </p:sp>
      </p:grpSp>
      <p:pic>
        <p:nvPicPr>
          <p:cNvPr id="15" name="Picture 14" descr="A diagram of a power line&#10;&#10;AI-generated content may be incorrect.">
            <a:extLst>
              <a:ext uri="{FF2B5EF4-FFF2-40B4-BE49-F238E27FC236}">
                <a16:creationId xmlns:a16="http://schemas.microsoft.com/office/drawing/2014/main" id="{7A4E65E1-6EC3-0034-E6D2-81D55B569A40}"/>
              </a:ext>
            </a:extLst>
          </p:cNvPr>
          <p:cNvPicPr>
            <a:picLocks noChangeAspect="1"/>
          </p:cNvPicPr>
          <p:nvPr/>
        </p:nvPicPr>
        <p:blipFill>
          <a:blip r:embed="rId4"/>
          <a:stretch>
            <a:fillRect/>
          </a:stretch>
        </p:blipFill>
        <p:spPr>
          <a:xfrm>
            <a:off x="8489302" y="1143000"/>
            <a:ext cx="3143133" cy="4599432"/>
          </a:xfrm>
          <a:prstGeom prst="rect">
            <a:avLst/>
          </a:prstGeom>
        </p:spPr>
      </p:pic>
    </p:spTree>
    <p:extLst>
      <p:ext uri="{BB962C8B-B14F-4D97-AF65-F5344CB8AC3E}">
        <p14:creationId xmlns:p14="http://schemas.microsoft.com/office/powerpoint/2010/main" val="4023812777"/>
      </p:ext>
    </p:extLst>
  </p:cSld>
  <p:clrMapOvr>
    <a:masterClrMapping/>
  </p:clrMapOvr>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9c2b11d-9272-4eed-95ac-95725493c81f" xsi:nil="true"/>
    <lcf76f155ced4ddcb4097134ff3c332f xmlns="c67c0ac7-78b5-4864-aca3-db9996adcf6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FC0EDCDBA201B409A2395B9861151A1" ma:contentTypeVersion="15" ma:contentTypeDescription="Create a new document." ma:contentTypeScope="" ma:versionID="8a190a8075a7e57a51c7bf8a9427a6e5">
  <xsd:schema xmlns:xsd="http://www.w3.org/2001/XMLSchema" xmlns:xs="http://www.w3.org/2001/XMLSchema" xmlns:p="http://schemas.microsoft.com/office/2006/metadata/properties" xmlns:ns2="c67c0ac7-78b5-4864-aca3-db9996adcf66" xmlns:ns3="59c2b11d-9272-4eed-95ac-95725493c81f" targetNamespace="http://schemas.microsoft.com/office/2006/metadata/properties" ma:root="true" ma:fieldsID="153f8d28b4a274a8e8397b8061ce14e3" ns2:_="" ns3:_="">
    <xsd:import namespace="c67c0ac7-78b5-4864-aca3-db9996adcf66"/>
    <xsd:import namespace="59c2b11d-9272-4eed-95ac-95725493c8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0ac7-78b5-4864-aca3-db9996adc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9249fec-8619-4602-8705-1823ced1ad95"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c2b11d-9272-4eed-95ac-95725493c81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8e361e-f706-48d1-9f52-00535f2db59c}" ma:internalName="TaxCatchAll" ma:showField="CatchAllData" ma:web="59c2b11d-9272-4eed-95ac-95725493c81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CA0DD0-504F-4EB9-B60E-59D0E157F7B9}">
  <ds:schemaRefs>
    <ds:schemaRef ds:uri="http://purl.org/dc/terms/"/>
    <ds:schemaRef ds:uri="http://purl.org/dc/elements/1.1/"/>
    <ds:schemaRef ds:uri="http://schemas.microsoft.com/office/infopath/2007/PartnerControls"/>
    <ds:schemaRef ds:uri="c7b8e8c6-e4d2-4347-b0e5-535bfa6c37d7"/>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C2A34196-3178-4248-87EF-B116BFBE8775}"/>
</file>

<file path=customXml/itemProps3.xml><?xml version="1.0" encoding="utf-8"?>
<ds:datastoreItem xmlns:ds="http://schemas.openxmlformats.org/officeDocument/2006/customXml" ds:itemID="{8E3774D8-BCA8-4A02-93E0-3307429344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7444</TotalTime>
  <Words>3962</Words>
  <Application>Microsoft Macintosh PowerPoint</Application>
  <PresentationFormat>Widescreen</PresentationFormat>
  <Paragraphs>399</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Courier New</vt:lpstr>
      <vt:lpstr>Arial</vt:lpstr>
      <vt:lpstr>Calibri</vt:lpstr>
      <vt:lpstr>Public Sans</vt:lpstr>
      <vt:lpstr>NimbusSanL-Regu</vt:lpstr>
      <vt:lpstr>HelveticaNeueLTStd-ThIt</vt:lpstr>
      <vt:lpstr>맑은 고딕</vt:lpstr>
      <vt:lpstr>Roboto-Light</vt:lpstr>
      <vt:lpstr>Every1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5</dc:creator>
  <cp:lastModifiedBy>Lorenz Van Damme</cp:lastModifiedBy>
  <cp:revision>276</cp:revision>
  <cp:lastPrinted>2025-12-11T07:10:07Z</cp:lastPrinted>
  <dcterms:created xsi:type="dcterms:W3CDTF">2019-04-06T05:20:47Z</dcterms:created>
  <dcterms:modified xsi:type="dcterms:W3CDTF">2026-05-20T07:26:07Z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0x010100CFC0EDCDBA201B409A2395B9861151A1</vt:lpwstr>
  </property>
  <property fmtid="{D5CDD505-2E9C-101B-9397-08002B2CF9AE}" pid="3" name="MediaServiceImageTags">
    <vt:lpwstr/>
  </property>
</Properties>
</file>