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419" r:id="rId5"/>
    <p:sldId id="486" r:id="rId6"/>
    <p:sldId id="445" r:id="rId7"/>
    <p:sldId id="395" r:id="rId8"/>
    <p:sldId id="465" r:id="rId9"/>
    <p:sldId id="489" r:id="rId10"/>
    <p:sldId id="490" r:id="rId11"/>
    <p:sldId id="493" r:id="rId12"/>
    <p:sldId id="495" r:id="rId13"/>
    <p:sldId id="499" r:id="rId14"/>
    <p:sldId id="500" r:id="rId15"/>
    <p:sldId id="496" r:id="rId16"/>
    <p:sldId id="497" r:id="rId17"/>
    <p:sldId id="501" r:id="rId18"/>
    <p:sldId id="502" r:id="rId19"/>
    <p:sldId id="503" r:id="rId20"/>
    <p:sldId id="504" r:id="rId21"/>
    <p:sldId id="293" r:id="rId22"/>
    <p:sldId id="448" r:id="rId23"/>
  </p:sldIdLst>
  <p:sldSz cx="12192000" cy="6858000"/>
  <p:notesSz cx="7104063" cy="10234613"/>
  <p:embeddedFontLst>
    <p:embeddedFont>
      <p:font typeface="맑은 고딕" panose="020B0503020000020004" pitchFamily="34" charset="-127"/>
      <p:regular r:id="rId26"/>
      <p:bold r:id="rId27"/>
    </p:embeddedFont>
    <p:embeddedFont>
      <p:font typeface="Public Sans" panose="020B0604020202020204" pitchFamily="34" charset="0"/>
      <p:regular r:id="rId28"/>
      <p:bold r:id="rId29"/>
      <p:italic r:id="rId30"/>
      <p:boldItalic r:id="rId3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737"/>
    <a:srgbClr val="F4C04F"/>
    <a:srgbClr val="EDEDED"/>
    <a:srgbClr val="D8B05A"/>
    <a:srgbClr val="F8F8F8"/>
    <a:srgbClr val="59BDAA"/>
    <a:srgbClr val="FEE880"/>
    <a:srgbClr val="FCE501"/>
    <a:srgbClr val="F1E400"/>
    <a:srgbClr val="141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2" autoAdjust="0"/>
    <p:restoredTop sz="66027" autoAdjust="0"/>
  </p:normalViewPr>
  <p:slideViewPr>
    <p:cSldViewPr snapToGrid="0">
      <p:cViewPr varScale="1">
        <p:scale>
          <a:sx n="81" d="100"/>
          <a:sy n="81" d="100"/>
        </p:scale>
        <p:origin x="2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06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A49F08-9100-4AF5-BC0A-FC6A093BE3CC}" type="datetimeFigureOut">
              <a:rPr lang="ko-KR" altLang="en-US" smtClean="0"/>
              <a:t>2026. 5. 20.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Welcome everyone, and thank you for joining. Today we’ll discuss “Avoiding the Matthew Effect” in the digital transformation of the energy sector — particularly focusing on flexibility markets and energy communities.</a:t>
            </a:r>
            <a:br>
              <a:rPr lang="en-GB" dirty="0"/>
            </a:br>
            <a:r>
              <a:rPr lang="en-GB" dirty="0"/>
              <a:t>The aim is to explore how digitalisation and market participation can unintentionally replicate inequality and how to prevent that.</a:t>
            </a:r>
            <a:br>
              <a:rPr lang="en-GB" dirty="0"/>
            </a:br>
            <a:r>
              <a:rPr lang="en-GB" dirty="0"/>
              <a:t>We’ll look at practical design principles, policy safeguards, and examples to ensure inclusivity and fairness as we move toward a more decentralised, smart, and participatory energy system.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8214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EEF6F-8532-7AC8-5574-2208DA2B4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CB6822-7443-6552-F563-2DCFDA9F9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1A22D4-662F-4A47-00F8-2DC67DA8E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Energy communities aim to localise and democratise energy, but unintentionally, they can also create new hierarchies.</a:t>
            </a:r>
            <a:br>
              <a:rPr lang="en-GB" dirty="0"/>
            </a:br>
            <a:r>
              <a:rPr lang="en-GB" dirty="0"/>
              <a:t>Members with capital invest in infrastructure and thus receive larger shares of rewards.</a:t>
            </a:r>
            <a:br>
              <a:rPr lang="en-GB" dirty="0"/>
            </a:br>
            <a:r>
              <a:rPr lang="en-GB" dirty="0"/>
              <a:t>Complex digital management tools may alienate those less technologically adept.</a:t>
            </a:r>
            <a:br>
              <a:rPr lang="en-GB" dirty="0"/>
            </a:br>
            <a:r>
              <a:rPr lang="en-GB" dirty="0"/>
              <a:t>To truly democratise, communities must design governance and benefit-sharing rules that include renters, low‑income households, and those with limited digital literacy.</a:t>
            </a:r>
            <a:br>
              <a:rPr lang="en-GB" dirty="0"/>
            </a:br>
            <a:r>
              <a:rPr lang="en-GB" dirty="0"/>
              <a:t>Inclusivity must be embedded in how ownership, profits, and decision power are structured—not written as an afterthought.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30491-37E5-C52C-B200-924ACE96AA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718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14DA4-17C0-A234-831F-14DEBB3EF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BCF526-229C-3C40-E04F-1A2884C11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0FA0DD-275E-B11A-12EA-8AD7069D1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Flexibility markets reward those who can modulate demand or store energy.</a:t>
            </a:r>
            <a:br>
              <a:rPr lang="en-GB" dirty="0"/>
            </a:br>
            <a:r>
              <a:rPr lang="en-GB" dirty="0"/>
              <a:t>Today, participation usually requires owning controllable resources like EVs, batteries, or heat pumps—assets largely held by wealthier groups.</a:t>
            </a:r>
            <a:br>
              <a:rPr lang="en-GB" dirty="0"/>
            </a:br>
            <a:r>
              <a:rPr lang="en-GB" dirty="0"/>
              <a:t>As a result, a “flexibility divide” emerges where affluent actors gain new revenue streams while others merely subsidise the system indirectly.</a:t>
            </a:r>
            <a:br>
              <a:rPr lang="en-GB" dirty="0"/>
            </a:br>
            <a:r>
              <a:rPr lang="en-GB" dirty="0"/>
              <a:t>If this is ignored, we risk creating a two‑tiered system: active market participants vs. passive consumers.</a:t>
            </a:r>
            <a:br>
              <a:rPr lang="en-GB" dirty="0"/>
            </a:br>
            <a:r>
              <a:rPr lang="en-GB" dirty="0"/>
              <a:t>Closing this gap demands redesigning incentives and reducing technological thresholds for entry.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52AC2-2FB9-5C41-527E-32D9ECE124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3449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C7E88-6B38-1167-9389-C703C3DA6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56DC70-1119-BE56-1D1E-EAA0A9899E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645184-1067-E9D8-4FFD-DADEF7CF0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address this challenge, we need to pivot from passive protection to proactive inclusion.</a:t>
            </a:r>
            <a:br>
              <a:rPr lang="en-GB" dirty="0"/>
            </a:br>
            <a:r>
              <a:rPr lang="en-GB" dirty="0"/>
              <a:t>Avoiding the Matthew Effect is less about treating symptoms and more about anticipating risk at the design stage.</a:t>
            </a:r>
            <a:br>
              <a:rPr lang="en-GB" dirty="0"/>
            </a:br>
            <a:r>
              <a:rPr lang="en-GB" dirty="0"/>
              <a:t>Future digital frameworks should measure success not just by cost-efficiency or stability, but by equitable access and fairness outcomes.</a:t>
            </a:r>
            <a:br>
              <a:rPr lang="en-GB" dirty="0"/>
            </a:br>
            <a:r>
              <a:rPr lang="en-GB" dirty="0"/>
              <a:t>It’s about re‑balancing systems to deliver distributed benefits rather than concentrated gains.</a:t>
            </a:r>
            <a:br>
              <a:rPr lang="en-GB" dirty="0"/>
            </a:br>
            <a:r>
              <a:rPr lang="en-GB" dirty="0"/>
              <a:t>This mindset should guide how we craft principles, policies, and technologies in the following slides.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DDBF3-45F7-789F-C831-9F1CDFA0A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6824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69012-E60D-DF6B-244D-8714308DC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E94979-BED4-5F6F-A553-02D763D01C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6DDCA1-48E3-B946-AFA9-F1EA85A2D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 are core guiding principles:</a:t>
            </a:r>
          </a:p>
          <a:p>
            <a:r>
              <a:rPr lang="en-GB" b="1" dirty="0"/>
              <a:t>Inclusive access:</a:t>
            </a:r>
            <a:r>
              <a:rPr lang="en-GB" dirty="0"/>
              <a:t> Support disadvantaged households with grants or financing to join the digital transition.</a:t>
            </a:r>
          </a:p>
          <a:p>
            <a:r>
              <a:rPr lang="en-GB" b="1" dirty="0"/>
              <a:t>Simplified interfaces:</a:t>
            </a:r>
            <a:r>
              <a:rPr lang="en-GB" dirty="0"/>
              <a:t> Build design that considers all literacy levels and languages.</a:t>
            </a:r>
          </a:p>
          <a:p>
            <a:r>
              <a:rPr lang="en-GB" b="1" dirty="0"/>
              <a:t>Fair compensation:</a:t>
            </a:r>
            <a:r>
              <a:rPr lang="en-GB" dirty="0"/>
              <a:t> Reward not only the biggest participants but also those who contribute smaller, local forms of flexibility.</a:t>
            </a:r>
          </a:p>
          <a:p>
            <a:r>
              <a:rPr lang="en-GB" b="1" dirty="0"/>
              <a:t>Data sovereignty:</a:t>
            </a:r>
            <a:r>
              <a:rPr lang="en-GB" dirty="0"/>
              <a:t> Empower users to own and monetise their data if they choose to.</a:t>
            </a:r>
          </a:p>
          <a:p>
            <a:r>
              <a:rPr lang="en-GB" b="1" dirty="0"/>
              <a:t>Regulatory safeguards:</a:t>
            </a:r>
            <a:r>
              <a:rPr lang="en-GB" dirty="0"/>
              <a:t> Enforce standards that guarantee no demographic is excluded.</a:t>
            </a:r>
            <a:br>
              <a:rPr lang="en-GB" dirty="0"/>
            </a:br>
            <a:r>
              <a:rPr lang="en-GB" dirty="0"/>
              <a:t>Together, these make equity measurable and enforceable, not just aspirational.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F50A7-DA20-9E1C-7305-7A6E1D1573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5897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C0043-5044-47D9-FBB1-98E848A74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77BC82-0484-8631-D272-26875490EC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4291E6-807A-A391-BEB1-9E9F7973B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Policy interventions are crucial.</a:t>
            </a:r>
            <a:br>
              <a:rPr lang="en-GB" dirty="0"/>
            </a:br>
            <a:r>
              <a:rPr lang="en-GB" dirty="0"/>
              <a:t>Governments can fund smart meter rollouts prioritising vulnerable populations and tie digital literacy initiatives to social programs.</a:t>
            </a:r>
            <a:br>
              <a:rPr lang="en-GB" dirty="0"/>
            </a:br>
            <a:r>
              <a:rPr lang="en-GB" dirty="0"/>
              <a:t>Encouraging </a:t>
            </a:r>
            <a:r>
              <a:rPr lang="en-GB" b="1" dirty="0"/>
              <a:t>community-owned digital platforms</a:t>
            </a:r>
            <a:r>
              <a:rPr lang="en-GB" dirty="0"/>
              <a:t> reduces dependency on private monopolies and keeps value local.</a:t>
            </a:r>
            <a:br>
              <a:rPr lang="en-GB" dirty="0"/>
            </a:br>
            <a:r>
              <a:rPr lang="en-GB" b="1" dirty="0"/>
              <a:t>Minimum service standards</a:t>
            </a:r>
            <a:r>
              <a:rPr lang="en-GB" dirty="0"/>
              <a:t> ensure flexibility programs stay open to everyone, regardless of income or property type.</a:t>
            </a:r>
            <a:br>
              <a:rPr lang="en-GB" dirty="0"/>
            </a:br>
            <a:r>
              <a:rPr lang="en-GB" b="1" dirty="0"/>
              <a:t>Progressive tariff structures</a:t>
            </a:r>
            <a:r>
              <a:rPr lang="en-GB" dirty="0"/>
              <a:t> can also help distribute costs and benefits fairly.</a:t>
            </a:r>
            <a:br>
              <a:rPr lang="en-GB" dirty="0"/>
            </a:br>
            <a:r>
              <a:rPr lang="en-GB" dirty="0"/>
              <a:t>These measures create systems where participation becomes the norm, not the privilege of a few.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C56CF-6128-E094-3BAC-9D724FEF0E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7060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C1EBC-9CF7-4AC4-F382-DE2E7435D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7ED991-90B6-6DDC-33E4-4DD0624CF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1FB745-7DB5-CB1F-9EA2-18D9459F5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Technology should function as an enabler of equity.</a:t>
            </a:r>
            <a:br>
              <a:rPr lang="en-GB" dirty="0"/>
            </a:br>
            <a:r>
              <a:rPr lang="en-GB" dirty="0"/>
              <a:t>Develop low-bandwidth apps for regions with poor internet access and voice-based systems for older generations.</a:t>
            </a:r>
            <a:br>
              <a:rPr lang="en-GB" dirty="0"/>
            </a:br>
            <a:r>
              <a:rPr lang="en-GB" dirty="0"/>
              <a:t>Opt‑out automation can help people participate in flexibility without constant manual involvement.</a:t>
            </a:r>
            <a:br>
              <a:rPr lang="en-GB" dirty="0"/>
            </a:br>
            <a:r>
              <a:rPr lang="en-GB" dirty="0"/>
              <a:t>Above all, open, interoperable standards ensure users aren’t locked into proprietary ecosystems, preventing power concentration by major platforms.</a:t>
            </a:r>
            <a:br>
              <a:rPr lang="en-GB" dirty="0"/>
            </a:br>
            <a:r>
              <a:rPr lang="en-GB" dirty="0"/>
              <a:t>Equity in technology design creates an ecosystem that grows in inclusiveness, not complexity.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7FB1C-2B4F-9595-83E0-C5E4AEF48D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6566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6C23C-7229-4D11-BA19-CDAB307C9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FEB973-7AA8-9598-CB0E-3FF20C72A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11A6E9-0DFE-3661-D0B7-A52B0C30D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Measurement is key to improvement.</a:t>
            </a:r>
            <a:br>
              <a:rPr lang="en-GB" dirty="0"/>
            </a:br>
            <a:r>
              <a:rPr lang="en-GB" dirty="0"/>
              <a:t>Policymakers and system operators should track participation across categories—income, housing status, education, and digital access.</a:t>
            </a:r>
            <a:br>
              <a:rPr lang="en-GB" dirty="0"/>
            </a:br>
            <a:r>
              <a:rPr lang="en-GB" dirty="0"/>
              <a:t>Dashboards can identify where disparities exist, triggering corrective interventions before exclusion deepens.</a:t>
            </a:r>
            <a:br>
              <a:rPr lang="en-GB" dirty="0"/>
            </a:br>
            <a:r>
              <a:rPr lang="en-GB" dirty="0"/>
              <a:t>Equally important is governance—inviting communities to review and co‑define fairness criteria.</a:t>
            </a:r>
            <a:br>
              <a:rPr lang="en-GB" dirty="0"/>
            </a:br>
            <a:r>
              <a:rPr lang="en-GB" dirty="0"/>
              <a:t>Transparency metrics can become a practical dialogue tool rather than a compliance checkbox.</a:t>
            </a:r>
            <a:br>
              <a:rPr lang="en-GB" dirty="0"/>
            </a:br>
            <a:r>
              <a:rPr lang="en-GB" dirty="0"/>
              <a:t>This continuous loop transforms equity from a static goal into a living process.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F2AEB-B233-25C5-0600-E9D381DAB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5327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3A413-54B1-B497-BA0C-9E422669F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0EB5E9-15A1-985F-7D81-04891999A6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0F6CB4-B119-10BE-C14E-391648EF3C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fair and participatory energy future requires deliberate design.</a:t>
            </a:r>
            <a:br>
              <a:rPr lang="en-GB" dirty="0"/>
            </a:br>
            <a:r>
              <a:rPr lang="en-GB" dirty="0"/>
              <a:t>Digitalisation can democratise or divide, depending on the values infused into its architecture.</a:t>
            </a:r>
            <a:br>
              <a:rPr lang="en-GB" dirty="0"/>
            </a:br>
            <a:r>
              <a:rPr lang="en-GB" dirty="0"/>
              <a:t>If we consider equity as a grid-level resilience factor—just like reliability—it becomes inseparable from system performance.</a:t>
            </a:r>
            <a:br>
              <a:rPr lang="en-GB" dirty="0"/>
            </a:br>
            <a:r>
              <a:rPr lang="en-GB" dirty="0"/>
              <a:t>Anticipating exclusion, empowering diversity, and amplifying smaller voices are what make transitions sustainable.</a:t>
            </a:r>
            <a:br>
              <a:rPr lang="en-GB" dirty="0"/>
            </a:br>
            <a:r>
              <a:rPr lang="en-GB" dirty="0"/>
              <a:t>The goal is a decentralised energy system where everyone benefits—not just early adopters or large participants.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4B3D9-A066-802D-B2BA-4D9915B88F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2181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8465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4135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10E8C-BBC7-46D4-E5C6-3B20FCA29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3F0433-0BD0-F6E3-AD0D-9EEBC53753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1012E-A7E5-7D9E-8155-83DB64B2D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맑은 고딕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43404-F95B-7154-A484-D4F1D3FA7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1031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overview slide sets today’s roadmap.</a:t>
            </a:r>
            <a:br>
              <a:rPr lang="en-GB" dirty="0"/>
            </a:br>
            <a:r>
              <a:rPr lang="en-GB" dirty="0"/>
              <a:t>We’ll start with a refresher on what digitalisation in energy means: the convergence of data, automation, and decentralisation.</a:t>
            </a:r>
            <a:br>
              <a:rPr lang="en-GB" dirty="0"/>
            </a:br>
            <a:r>
              <a:rPr lang="en-GB" dirty="0"/>
              <a:t>Then, we’ll define the “Matthew Effect” and examine how it manifests in this context.</a:t>
            </a:r>
            <a:br>
              <a:rPr lang="en-GB" dirty="0"/>
            </a:br>
            <a:r>
              <a:rPr lang="en-GB" dirty="0"/>
              <a:t>Next, we’ll review key risks of exclusion—economic, digital, and market-related.</a:t>
            </a:r>
            <a:br>
              <a:rPr lang="en-GB" dirty="0"/>
            </a:br>
            <a:r>
              <a:rPr lang="en-GB" dirty="0"/>
              <a:t>Finally, we’ll end with strategies for avoiding those pitfalls through principles, policy, and design.</a:t>
            </a:r>
            <a:br>
              <a:rPr lang="en-GB" dirty="0"/>
            </a:br>
            <a:r>
              <a:rPr lang="en-GB" dirty="0"/>
              <a:t>Keep this structure in mind as it ties together technology and social justice, a balance often overlooked in energy innovation.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182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4719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Matthew Effect is a concept describing cumulative advantage—where early benefits multiply over time.</a:t>
            </a:r>
            <a:br>
              <a:rPr lang="en-GB" dirty="0"/>
            </a:br>
            <a:r>
              <a:rPr lang="en-GB" dirty="0"/>
              <a:t>In energy, this translates to households or companies that invest early in solar, batteries, or smart technology gaining both financial and informational advantages.</a:t>
            </a:r>
            <a:br>
              <a:rPr lang="en-GB" dirty="0"/>
            </a:br>
            <a:r>
              <a:rPr lang="en-GB" dirty="0"/>
              <a:t>For example, those who can afford to automate or optimise their use of electricity can earn from flexibility markets, while others merely pay the system costs.</a:t>
            </a:r>
            <a:br>
              <a:rPr lang="en-GB" dirty="0"/>
            </a:br>
            <a:r>
              <a:rPr lang="en-GB" dirty="0"/>
              <a:t>If left unchecked, such asymmetry could transform energy systems meant to be democratic into stratified ones where power, quite literally, concentrates in the hands of a few.</a:t>
            </a:r>
            <a:br>
              <a:rPr lang="en-GB" dirty="0"/>
            </a:br>
            <a:r>
              <a:rPr lang="en-GB" dirty="0"/>
              <a:t>This is why tackling inequality must be central to energy digitalisation.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4925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766DB-3089-C7D1-52D5-E3D281B7D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0720FF-FAA3-FE97-EF8C-E0F0CFF870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68371C-5B53-F16B-FF10-4F565C727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70ADF-C03D-9BEE-C6AF-6D191C7F0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0904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845AA-6D42-A2A2-F11A-25C09EF7F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604D52-3453-A393-F81C-45CEF34B4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6CBCA8-B2A1-E08B-B65A-22B22A720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Digitalisation enables unprecedented control and optimises our relationship with energy.</a:t>
            </a:r>
            <a:br>
              <a:rPr lang="en-GB" dirty="0"/>
            </a:br>
            <a:r>
              <a:rPr lang="en-GB" dirty="0"/>
              <a:t>Smart sensors, IoT devices, and AI‑driven analytics help balance renewables, run local markets, and let consumers trade peer-to-peer.</a:t>
            </a:r>
            <a:br>
              <a:rPr lang="en-GB" dirty="0"/>
            </a:br>
            <a:r>
              <a:rPr lang="en-GB" dirty="0"/>
              <a:t>But the same features that make it efficient can make it exclusionary if not universally accessible.</a:t>
            </a:r>
            <a:br>
              <a:rPr lang="en-GB" dirty="0"/>
            </a:br>
            <a:r>
              <a:rPr lang="en-GB" dirty="0"/>
              <a:t>The infrastructure, literacy, and data required to use these tools are unevenly distributed—especially across socio‑economic classes or geographic regions.</a:t>
            </a:r>
            <a:br>
              <a:rPr lang="en-GB" dirty="0"/>
            </a:br>
            <a:r>
              <a:rPr lang="en-GB" dirty="0"/>
              <a:t>Our challenge is ensuring these advances empower all, not just the early adopters.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45A3C-4159-61FC-C770-1526FD95B3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5491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2FCB8-1ABC-FAE5-E34A-494742766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54246D-7547-E398-8518-5E745B322F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D5E28E-3FC2-1570-4835-D887961BE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0F65B-C8D5-A4EE-01E2-8C89DA2B6A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6118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4E131-E91B-11F8-7381-32D236DD3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BB81C3-B213-561A-9A6A-34A0BE889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3589B8-93F6-EFB9-0C38-B48CEA1E0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are four major risk factors of exclusion:</a:t>
            </a:r>
          </a:p>
          <a:p>
            <a:r>
              <a:rPr lang="en-GB" b="1" dirty="0"/>
              <a:t>Digital divide:</a:t>
            </a:r>
            <a:r>
              <a:rPr lang="en-GB" dirty="0"/>
              <a:t> Connectivity and skills gaps mean not everyone can engage with smart energy systems.</a:t>
            </a:r>
          </a:p>
          <a:p>
            <a:r>
              <a:rPr lang="en-GB" b="1" dirty="0"/>
              <a:t>Economic barriers:</a:t>
            </a:r>
            <a:r>
              <a:rPr lang="en-GB" dirty="0"/>
              <a:t> High upfront costs prevent lower-income groups from accessing digital devices or distributed resources like solar panels.</a:t>
            </a:r>
          </a:p>
          <a:p>
            <a:r>
              <a:rPr lang="en-GB" b="1" dirty="0"/>
              <a:t>Data asymmetry:</a:t>
            </a:r>
            <a:r>
              <a:rPr lang="en-GB" dirty="0"/>
              <a:t> Those with knowledge or access to data can monetise it, while others lose transparency.</a:t>
            </a:r>
          </a:p>
          <a:p>
            <a:r>
              <a:rPr lang="en-GB" b="1" dirty="0"/>
              <a:t>Market design bias:</a:t>
            </a:r>
            <a:r>
              <a:rPr lang="en-GB" dirty="0"/>
              <a:t> Rules often benefit actors with large, predictable assets, excluding smaller participants.</a:t>
            </a:r>
            <a:br>
              <a:rPr lang="en-GB" dirty="0"/>
            </a:br>
            <a:r>
              <a:rPr lang="en-GB" dirty="0"/>
              <a:t>These mechanisms reinforce inequality if markets prize efficiency over inclusivity.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82A18-33DB-F509-5CD2-083B715E20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3380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6968694B-CBC0-4CFA-92E7-007B856E5C2E}"/>
              </a:ext>
            </a:extLst>
          </p:cNvPr>
          <p:cNvSpPr/>
          <p:nvPr userDrawn="1"/>
        </p:nvSpPr>
        <p:spPr>
          <a:xfrm>
            <a:off x="7678057" y="1"/>
            <a:ext cx="4513943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FF8FAC-CA3D-D985-2D00-066557977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53029" y="6210794"/>
            <a:ext cx="377098" cy="391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F2DCE0-FF8D-4ED2-3C1F-16DB811E499D}"/>
              </a:ext>
            </a:extLst>
          </p:cNvPr>
          <p:cNvSpPr txBox="1"/>
          <p:nvPr userDrawn="1"/>
        </p:nvSpPr>
        <p:spPr>
          <a:xfrm>
            <a:off x="128546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4" name="Picture 3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39CA3317-A957-5D82-361D-309B806653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1A5D97E9-DA41-4E70-996B-95F259DE6389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A8BED-9FDB-FEA0-D9F1-697AA13760C7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5" name="Picture 4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276A10AD-D415-F193-76FE-9AAD44D01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76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1A5D97E9-DA41-4E70-996B-95F259DE6389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5" name="그림 개체 틀 11">
            <a:extLst>
              <a:ext uri="{FF2B5EF4-FFF2-40B4-BE49-F238E27FC236}">
                <a16:creationId xmlns:a16="http://schemas.microsoft.com/office/drawing/2014/main" id="{9C583B6A-D48B-4133-AA93-AD9DAD5718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8689" y="1071562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6" name="그림 개체 틀 11">
            <a:extLst>
              <a:ext uri="{FF2B5EF4-FFF2-40B4-BE49-F238E27FC236}">
                <a16:creationId xmlns:a16="http://schemas.microsoft.com/office/drawing/2014/main" id="{92072F7B-D0DE-49EA-AE66-196E4FE052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46158" y="1071562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947E3B-211F-2270-A5F2-3442BB8880AC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8" name="Picture 7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16E48153-E2B3-0DCB-2330-F4BED90E70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60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1A5D97E9-DA41-4E70-996B-95F259DE6389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5" name="그림 개체 틀 5">
            <a:extLst>
              <a:ext uri="{FF2B5EF4-FFF2-40B4-BE49-F238E27FC236}">
                <a16:creationId xmlns:a16="http://schemas.microsoft.com/office/drawing/2014/main" id="{2B38B804-37F9-4A94-AFFA-C1B3923248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70942" y="871537"/>
            <a:ext cx="3825240" cy="5114925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60D99-F82C-41A6-6623-B59E7AA28DC2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6" name="Picture 5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8F6172B8-41A7-5754-BCC0-3F356B602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46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1A5D97E9-DA41-4E70-996B-95F259DE6389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0B066AC9-69A0-4750-B810-A55647CCCD7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05128" y="995703"/>
            <a:ext cx="6273800" cy="3784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895446-3CBE-D206-9158-F9E4C1FFBB61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5" name="Picture 4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C5F1B22C-9764-F22B-A520-6F8B5AF56B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6F5304-B6A9-0CC0-9548-86B514CB60F8}"/>
              </a:ext>
            </a:extLst>
          </p:cNvPr>
          <p:cNvSpPr txBox="1"/>
          <p:nvPr userDrawn="1"/>
        </p:nvSpPr>
        <p:spPr>
          <a:xfrm>
            <a:off x="128546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7" name="Picture 6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302B4784-69BA-D57E-686C-EC1D15349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B66009-653C-1AF3-9A50-CC238C131E99}"/>
              </a:ext>
            </a:extLst>
          </p:cNvPr>
          <p:cNvSpPr txBox="1"/>
          <p:nvPr userDrawn="1"/>
        </p:nvSpPr>
        <p:spPr>
          <a:xfrm>
            <a:off x="128546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3" name="Picture 2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37E2DCFE-CF95-2D31-D5CF-D4B0FE11C6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4F53AAD2-4525-46D4-8AD1-5B650C307416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2F1EB3-1F9D-F2B4-4E4C-CE7B8C394E26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8" name="Picture 7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6013C6EB-E543-4CA7-4A9F-260E7F671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58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E283817D-1720-4E33-BBAA-06FA34BF8FA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44323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3FDA44-7CB6-4877-0BB8-8E5476CE7A03}"/>
              </a:ext>
            </a:extLst>
          </p:cNvPr>
          <p:cNvSpPr txBox="1"/>
          <p:nvPr userDrawn="1"/>
        </p:nvSpPr>
        <p:spPr>
          <a:xfrm>
            <a:off x="128546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3" name="Picture 2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0B86C6EB-7EE7-728F-5CA6-25884DC4E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49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37D69E15-8DEB-4A6D-B2E4-0E1069D88945}"/>
              </a:ext>
            </a:extLst>
          </p:cNvPr>
          <p:cNvSpPr/>
          <p:nvPr userDrawn="1"/>
        </p:nvSpPr>
        <p:spPr>
          <a:xfrm>
            <a:off x="0" y="0"/>
            <a:ext cx="12192000" cy="194936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80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2EB4FF-9D3F-C2A9-F06E-D2BB5E8BBC22}"/>
              </a:ext>
            </a:extLst>
          </p:cNvPr>
          <p:cNvSpPr txBox="1"/>
          <p:nvPr userDrawn="1"/>
        </p:nvSpPr>
        <p:spPr>
          <a:xfrm>
            <a:off x="128546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3" name="Picture 2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8838374E-B61C-B96F-5227-844F9E4A1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56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4">
            <a:extLst>
              <a:ext uri="{FF2B5EF4-FFF2-40B4-BE49-F238E27FC236}">
                <a16:creationId xmlns:a16="http://schemas.microsoft.com/office/drawing/2014/main" id="{B547046A-E8BF-82BA-C9AC-6E170D2CFB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2E7B73A-F0CB-4394-A911-E39F740EEC29}"/>
              </a:ext>
            </a:extLst>
          </p:cNvPr>
          <p:cNvSpPr/>
          <p:nvPr userDrawn="1"/>
        </p:nvSpPr>
        <p:spPr>
          <a:xfrm>
            <a:off x="2667000" y="1581765"/>
            <a:ext cx="6858000" cy="3694470"/>
          </a:xfrm>
          <a:prstGeom prst="rect">
            <a:avLst/>
          </a:pr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137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1 slid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4328BE74-3A9A-407A-80A7-F26E850A55BA}"/>
              </a:ext>
            </a:extLst>
          </p:cNvPr>
          <p:cNvSpPr/>
          <p:nvPr userDrawn="1"/>
        </p:nvSpPr>
        <p:spPr>
          <a:xfrm>
            <a:off x="487680" y="457200"/>
            <a:ext cx="11216640" cy="59436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7001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99A7B0B-43CF-4ACA-B61B-AC7F27070D01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A876BE-662F-842E-ED05-0009B54AA3F4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5" name="Picture 4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7CC74F99-C2E2-164F-9DF9-47675A08C4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39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id="{70D0E821-4D0E-48B8-ADD8-DB86F3E3D7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08582" y="0"/>
            <a:ext cx="4383418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1F3660-CEDF-BE33-6526-7F9359FDC668}"/>
              </a:ext>
            </a:extLst>
          </p:cNvPr>
          <p:cNvSpPr txBox="1"/>
          <p:nvPr userDrawn="1"/>
        </p:nvSpPr>
        <p:spPr>
          <a:xfrm>
            <a:off x="128546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8" name="Picture 7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181B6C14-F90B-D21D-A008-49F457A7E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34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99A7B0B-43CF-4ACA-B61B-AC7F27070D01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16C7C4-B19F-7247-FE00-FBE4089409E8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5" name="Picture 4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F853B171-7CEE-13C7-547C-7522FA66E1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8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4BD2F4-2B9E-45E4-DE4F-FE14DB8557C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499503" y="6159639"/>
            <a:ext cx="482322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687" r:id="rId14"/>
    <p:sldLayoutId id="2147483664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8F916B2-4F4A-4B46-84C5-9F10E8117ACA}"/>
              </a:ext>
            </a:extLst>
          </p:cNvPr>
          <p:cNvSpPr txBox="1"/>
          <p:nvPr/>
        </p:nvSpPr>
        <p:spPr>
          <a:xfrm>
            <a:off x="704850" y="1732479"/>
            <a:ext cx="66766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Avoiding the Matthew Effect in Energy Digitalization</a:t>
            </a:r>
            <a:endParaRPr lang="en-GB" sz="4400" noProof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8000D0-78FC-4E0F-A8E7-47504CE32604}"/>
              </a:ext>
            </a:extLst>
          </p:cNvPr>
          <p:cNvSpPr txBox="1"/>
          <p:nvPr/>
        </p:nvSpPr>
        <p:spPr>
          <a:xfrm>
            <a:off x="514350" y="4370964"/>
            <a:ext cx="678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>
                <a:solidFill>
                  <a:schemeClr val="tx2"/>
                </a:solidFill>
                <a:cs typeface="Arial" panose="020B0604020202020204" pitchFamily="34" charset="0"/>
              </a:rPr>
              <a:t>Ensuring Equity in Flexibility Markets and Energy Communities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B3879C-EF23-41B7-A0B5-1258BA3FCC56}"/>
              </a:ext>
            </a:extLst>
          </p:cNvPr>
          <p:cNvSpPr txBox="1"/>
          <p:nvPr/>
        </p:nvSpPr>
        <p:spPr>
          <a:xfrm>
            <a:off x="8266061" y="5102899"/>
            <a:ext cx="349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noProof="0" dirty="0">
                <a:solidFill>
                  <a:schemeClr val="bg1"/>
                </a:solidFill>
              </a:rPr>
              <a:t>Presented by </a:t>
            </a:r>
            <a:r>
              <a:rPr lang="en-GB" sz="1400" dirty="0">
                <a:solidFill>
                  <a:schemeClr val="bg1"/>
                </a:solidFill>
              </a:rPr>
              <a:t>[</a:t>
            </a:r>
            <a:r>
              <a:rPr lang="en-GB" sz="1400" dirty="0" err="1">
                <a:solidFill>
                  <a:schemeClr val="bg1"/>
                </a:solidFill>
              </a:rPr>
              <a:t>presentor</a:t>
            </a:r>
            <a:r>
              <a:rPr lang="en-GB" sz="1400" dirty="0">
                <a:solidFill>
                  <a:schemeClr val="bg1"/>
                </a:solidFill>
              </a:rPr>
              <a:t>]</a:t>
            </a:r>
            <a:endParaRPr lang="en-GB" sz="1400" noProof="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186EE0-7E59-4523-B09E-94E592EC2AD3}"/>
              </a:ext>
            </a:extLst>
          </p:cNvPr>
          <p:cNvSpPr txBox="1"/>
          <p:nvPr/>
        </p:nvSpPr>
        <p:spPr>
          <a:xfrm>
            <a:off x="8266061" y="4601797"/>
            <a:ext cx="3497944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GB" sz="2000" noProof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DD/MM/YYYY</a:t>
            </a:r>
            <a:endParaRPr lang="en-GB" sz="2000" noProof="0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5F8899D-CC18-4BEC-A7F9-8BA9784DD4B7}"/>
              </a:ext>
            </a:extLst>
          </p:cNvPr>
          <p:cNvSpPr/>
          <p:nvPr/>
        </p:nvSpPr>
        <p:spPr>
          <a:xfrm>
            <a:off x="815121" y="689980"/>
            <a:ext cx="815120" cy="297543"/>
          </a:xfrm>
          <a:prstGeom prst="rect">
            <a:avLst/>
          </a:prstGeom>
          <a:solidFill>
            <a:schemeClr val="accent1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noProof="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" name="Picture 2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59EE2B6D-35E4-4C91-CC80-BAA946F23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48" y="420576"/>
            <a:ext cx="2547257" cy="83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47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9F594-A130-8093-1A47-97408897A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B94CC4-B43A-A3AE-C34D-2D42B52EDFCF}"/>
              </a:ext>
            </a:extLst>
          </p:cNvPr>
          <p:cNvSpPr txBox="1"/>
          <p:nvPr/>
        </p:nvSpPr>
        <p:spPr>
          <a:xfrm>
            <a:off x="377482" y="646590"/>
            <a:ext cx="1143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Risks of Exclusion: Energy Communities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34D9C8-1F51-C571-D4C7-186F1B880B6B}"/>
              </a:ext>
            </a:extLst>
          </p:cNvPr>
          <p:cNvSpPr txBox="1"/>
          <p:nvPr/>
        </p:nvSpPr>
        <p:spPr>
          <a:xfrm>
            <a:off x="508344" y="2367171"/>
            <a:ext cx="111753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Energy communities aim to democratize energy production and benefits</a:t>
            </a:r>
          </a:p>
          <a:p>
            <a:pPr marL="457200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But risk becoming exclusive if:</a:t>
            </a:r>
          </a:p>
          <a:p>
            <a:pPr marL="914400" lvl="1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Membership requires investment (e.g., solar panels)</a:t>
            </a:r>
          </a:p>
          <a:p>
            <a:pPr marL="914400" lvl="1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Digital platforms are complex or non-inclusive</a:t>
            </a:r>
          </a:p>
          <a:p>
            <a:pPr marL="914400" lvl="1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Benefits are distributed based on contribution level (e.g., kWh shared)</a:t>
            </a:r>
          </a:p>
          <a:p>
            <a:pPr marL="457200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Result: Low-income or digitally excluded households remain passive or absent</a:t>
            </a:r>
          </a:p>
        </p:txBody>
      </p:sp>
    </p:spTree>
    <p:extLst>
      <p:ext uri="{BB962C8B-B14F-4D97-AF65-F5344CB8AC3E}">
        <p14:creationId xmlns:p14="http://schemas.microsoft.com/office/powerpoint/2010/main" val="3423636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7779B-9373-0FC0-6F4F-DC28EA4B5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7CA9A7-960F-A346-8FDB-8DF116F869AB}"/>
              </a:ext>
            </a:extLst>
          </p:cNvPr>
          <p:cNvSpPr txBox="1"/>
          <p:nvPr/>
        </p:nvSpPr>
        <p:spPr>
          <a:xfrm>
            <a:off x="377482" y="646590"/>
            <a:ext cx="1143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Risks of Exclusion: Flexibility Markets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9738CE-46F8-1358-7B75-DDFBB60FAAEC}"/>
              </a:ext>
            </a:extLst>
          </p:cNvPr>
          <p:cNvSpPr txBox="1"/>
          <p:nvPr/>
        </p:nvSpPr>
        <p:spPr>
          <a:xfrm>
            <a:off x="508344" y="2367171"/>
            <a:ext cx="111753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Flexibility services (e.g., load shifting, storage) are increasingly monetized</a:t>
            </a:r>
          </a:p>
          <a:p>
            <a:pPr marL="457200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Those with smart thermostats, EVs, or home batteries can participate and earn</a:t>
            </a:r>
          </a:p>
          <a:p>
            <a:pPr marL="457200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Without intervention:</a:t>
            </a:r>
          </a:p>
          <a:p>
            <a:pPr marL="914400" lvl="1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    Wealthier households accumulate more savings and income</a:t>
            </a:r>
          </a:p>
          <a:p>
            <a:pPr marL="914400" lvl="1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    Others face higher system costs (cross-subsidization)</a:t>
            </a:r>
          </a:p>
          <a:p>
            <a:pPr marL="457200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Risk: A two-tier energy system emerges</a:t>
            </a:r>
          </a:p>
        </p:txBody>
      </p:sp>
    </p:spTree>
    <p:extLst>
      <p:ext uri="{BB962C8B-B14F-4D97-AF65-F5344CB8AC3E}">
        <p14:creationId xmlns:p14="http://schemas.microsoft.com/office/powerpoint/2010/main" val="1455899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339E1-1EF4-059D-98C1-149DF46C6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DF40CC-39A9-DEDB-151B-CBDD856BEE23}"/>
              </a:ext>
            </a:extLst>
          </p:cNvPr>
          <p:cNvSpPr txBox="1"/>
          <p:nvPr/>
        </p:nvSpPr>
        <p:spPr>
          <a:xfrm>
            <a:off x="3512456" y="2555128"/>
            <a:ext cx="5307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Avoiding the effect</a:t>
            </a:r>
          </a:p>
        </p:txBody>
      </p:sp>
    </p:spTree>
    <p:extLst>
      <p:ext uri="{BB962C8B-B14F-4D97-AF65-F5344CB8AC3E}">
        <p14:creationId xmlns:p14="http://schemas.microsoft.com/office/powerpoint/2010/main" val="94416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B3A7F-961B-E4D9-3B34-D59522FBB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0D1648-EBFA-A217-28FC-A0E7575FF2C8}"/>
              </a:ext>
            </a:extLst>
          </p:cNvPr>
          <p:cNvSpPr txBox="1"/>
          <p:nvPr/>
        </p:nvSpPr>
        <p:spPr>
          <a:xfrm>
            <a:off x="377482" y="646590"/>
            <a:ext cx="1143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Avoiding the effect: Principles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9EDC5-C994-CC3B-6B42-ED0FCE75E48E}"/>
              </a:ext>
            </a:extLst>
          </p:cNvPr>
          <p:cNvSpPr txBox="1"/>
          <p:nvPr/>
        </p:nvSpPr>
        <p:spPr>
          <a:xfrm>
            <a:off x="549965" y="2367171"/>
            <a:ext cx="112645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Inclusive access: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Subsidize or finance smart devices for low-income households</a:t>
            </a:r>
          </a:p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Simplified interfaces: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Design user-friendly platforms for all literacy levels</a:t>
            </a:r>
          </a:p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Fair compensation: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Ensure equitable reward structures in energy communities</a:t>
            </a:r>
          </a:p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Data sovereignty: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Enable all users to access and benefit from their energy data</a:t>
            </a:r>
          </a:p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Regulatory safeguards: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Mandate inclusivity in digital energy programs</a:t>
            </a:r>
          </a:p>
        </p:txBody>
      </p:sp>
    </p:spTree>
    <p:extLst>
      <p:ext uri="{BB962C8B-B14F-4D97-AF65-F5344CB8AC3E}">
        <p14:creationId xmlns:p14="http://schemas.microsoft.com/office/powerpoint/2010/main" val="2619062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84C28-A613-363F-2DB6-1B5000D17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A1B342-16C0-A2FF-5062-C88903ECC8DB}"/>
              </a:ext>
            </a:extLst>
          </p:cNvPr>
          <p:cNvSpPr txBox="1"/>
          <p:nvPr/>
        </p:nvSpPr>
        <p:spPr>
          <a:xfrm>
            <a:off x="377482" y="646590"/>
            <a:ext cx="1143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Avoiding the effect: Policy and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93CC54-65AA-5D74-1B63-77198CFB7DE4}"/>
              </a:ext>
            </a:extLst>
          </p:cNvPr>
          <p:cNvSpPr txBox="1"/>
          <p:nvPr/>
        </p:nvSpPr>
        <p:spPr>
          <a:xfrm>
            <a:off x="549965" y="2367171"/>
            <a:ext cx="112645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Subsidized smart meter rollouts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with support for vulnerable users</a:t>
            </a:r>
          </a:p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Digital literacy programs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co-developed with community organizations</a:t>
            </a:r>
          </a:p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Community-owned digital platforms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to prevent private capture of value</a:t>
            </a:r>
          </a:p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Minimum service standards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ensuring all can participate in flexibility markets</a:t>
            </a:r>
          </a:p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Progressive tariff designs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that reward participation without penalizing non-adopters</a:t>
            </a:r>
          </a:p>
        </p:txBody>
      </p:sp>
    </p:spTree>
    <p:extLst>
      <p:ext uri="{BB962C8B-B14F-4D97-AF65-F5344CB8AC3E}">
        <p14:creationId xmlns:p14="http://schemas.microsoft.com/office/powerpoint/2010/main" val="347886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9ABFA-AF89-5EDF-3701-5C6382BBA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307BF4-1DD0-4167-B1E7-973A7FEF4D73}"/>
              </a:ext>
            </a:extLst>
          </p:cNvPr>
          <p:cNvSpPr txBox="1"/>
          <p:nvPr/>
        </p:nvSpPr>
        <p:spPr>
          <a:xfrm>
            <a:off x="377482" y="646590"/>
            <a:ext cx="1143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Avoiding the effect: Technologies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4BB8B2-A8DC-60BC-15B3-2175A9B9AFFD}"/>
              </a:ext>
            </a:extLst>
          </p:cNvPr>
          <p:cNvSpPr txBox="1"/>
          <p:nvPr/>
        </p:nvSpPr>
        <p:spPr>
          <a:xfrm>
            <a:off x="549965" y="2367171"/>
            <a:ext cx="11264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Low-bandwidth apps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for areas with poor connectivity</a:t>
            </a:r>
          </a:p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Voice-based interfaces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for non-literate or elderly users</a:t>
            </a:r>
          </a:p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Automated participation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(e.g., opt-out flexibility programs)</a:t>
            </a:r>
          </a:p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Open standards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to prevent vendor lock-in and ensure interoperability</a:t>
            </a:r>
          </a:p>
        </p:txBody>
      </p:sp>
    </p:spTree>
    <p:extLst>
      <p:ext uri="{BB962C8B-B14F-4D97-AF65-F5344CB8AC3E}">
        <p14:creationId xmlns:p14="http://schemas.microsoft.com/office/powerpoint/2010/main" val="1766617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6BC05-2564-0A9C-9319-0977C1649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94A0DE-06B2-4FFB-10CA-7B98EF0F258C}"/>
              </a:ext>
            </a:extLst>
          </p:cNvPr>
          <p:cNvSpPr txBox="1"/>
          <p:nvPr/>
        </p:nvSpPr>
        <p:spPr>
          <a:xfrm>
            <a:off x="377482" y="646590"/>
            <a:ext cx="1143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Avoiding the effect: Monitoring for Fairness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CFA12-1FCE-DA68-93C4-96BA6D0AAFAC}"/>
              </a:ext>
            </a:extLst>
          </p:cNvPr>
          <p:cNvSpPr txBox="1"/>
          <p:nvPr/>
        </p:nvSpPr>
        <p:spPr>
          <a:xfrm>
            <a:off x="549965" y="2367171"/>
            <a:ext cx="112645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Track participation and benefit distribution by:</a:t>
            </a:r>
          </a:p>
          <a:p>
            <a:pPr marL="914400" lvl="1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    Income level</a:t>
            </a:r>
          </a:p>
          <a:p>
            <a:pPr marL="914400" lvl="1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    Tenure (owner vs. renter)</a:t>
            </a:r>
          </a:p>
          <a:p>
            <a:pPr marL="914400" lvl="1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    Digital access</a:t>
            </a:r>
          </a:p>
          <a:p>
            <a:pPr marL="914400" lvl="1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    Language and education</a:t>
            </a:r>
          </a:p>
          <a:p>
            <a:pPr marL="457200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Use dashboards to identify and correct disparities</a:t>
            </a:r>
          </a:p>
          <a:p>
            <a:pPr marL="457200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Involve community representatives in governance</a:t>
            </a:r>
          </a:p>
        </p:txBody>
      </p:sp>
    </p:spTree>
    <p:extLst>
      <p:ext uri="{BB962C8B-B14F-4D97-AF65-F5344CB8AC3E}">
        <p14:creationId xmlns:p14="http://schemas.microsoft.com/office/powerpoint/2010/main" val="2611441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6364A-4176-95C6-B79B-06F2C9764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A50ABD-31CD-6AB4-6705-3403E1EADFE1}"/>
              </a:ext>
            </a:extLst>
          </p:cNvPr>
          <p:cNvSpPr txBox="1"/>
          <p:nvPr/>
        </p:nvSpPr>
        <p:spPr>
          <a:xfrm>
            <a:off x="377482" y="646590"/>
            <a:ext cx="1143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Avoiding the effect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7AEA5D-3240-0063-5C89-33C9CD6CA35F}"/>
              </a:ext>
            </a:extLst>
          </p:cNvPr>
          <p:cNvSpPr txBox="1"/>
          <p:nvPr/>
        </p:nvSpPr>
        <p:spPr>
          <a:xfrm>
            <a:off x="549965" y="2367171"/>
            <a:ext cx="112645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Design digital energy systems with equity as a core principle</a:t>
            </a:r>
          </a:p>
          <a:p>
            <a:pPr marL="457200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Anticipate and mitigate unintended exclusion</a:t>
            </a:r>
          </a:p>
          <a:p>
            <a:pPr marL="457200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Empower all citizens—not just the early adopters—to benefit from the energy transition</a:t>
            </a:r>
          </a:p>
          <a:p>
            <a:pPr marL="457200" indent="-457200" latinLnBrk="0">
              <a:buChar char="•"/>
            </a:pP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   </a:t>
            </a: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Goal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: A resilient, fair, and participatory energy future</a:t>
            </a:r>
          </a:p>
          <a:p>
            <a:pPr marL="457200" indent="-457200" latinLnBrk="0">
              <a:buChar char="•"/>
            </a:pPr>
            <a:endParaRPr lang="en-GB" sz="2200" dirty="0">
              <a:solidFill>
                <a:srgbClr val="2B2C30"/>
              </a:solidFill>
              <a:ea typeface="Public Sans"/>
              <a:cs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1931266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37F470-6ED7-493F-BF8F-0E392AA962B1}"/>
              </a:ext>
            </a:extLst>
          </p:cNvPr>
          <p:cNvSpPr txBox="1"/>
          <p:nvPr/>
        </p:nvSpPr>
        <p:spPr>
          <a:xfrm>
            <a:off x="4005943" y="2592548"/>
            <a:ext cx="4180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6000" b="0" noProof="0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07620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77062C-E000-4E1D-A0FD-8703E8887314}"/>
              </a:ext>
            </a:extLst>
          </p:cNvPr>
          <p:cNvSpPr txBox="1"/>
          <p:nvPr/>
        </p:nvSpPr>
        <p:spPr>
          <a:xfrm>
            <a:off x="512795" y="884585"/>
            <a:ext cx="3030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E2F0C4-3708-062E-837B-49F21B8E51C4}"/>
              </a:ext>
            </a:extLst>
          </p:cNvPr>
          <p:cNvSpPr txBox="1"/>
          <p:nvPr/>
        </p:nvSpPr>
        <p:spPr>
          <a:xfrm>
            <a:off x="4258849" y="596486"/>
            <a:ext cx="7014576" cy="25237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atinLnBrk="0"/>
            <a:r>
              <a:rPr lang="en-GB" dirty="0"/>
              <a:t>This slide deck </a:t>
            </a:r>
            <a:r>
              <a:rPr lang="en-GB" dirty="0">
                <a:cs typeface="Arial" panose="020B0604020202020204" pitchFamily="34" charset="0"/>
              </a:rPr>
              <a:t>Avoiding the Matthew Effect</a:t>
            </a:r>
          </a:p>
          <a:p>
            <a:pPr latinLnBrk="0"/>
            <a:r>
              <a:rPr lang="en-GB" dirty="0"/>
              <a:t>was produced by the Every1 project and is licensed </a:t>
            </a:r>
            <a:r>
              <a:rPr lang="en-GB" dirty="0">
                <a:hlinkClick r:id="rId3"/>
              </a:rPr>
              <a:t>CC BY-SA 4.0</a:t>
            </a:r>
            <a:r>
              <a:rPr lang="en-GB" dirty="0"/>
              <a:t>, unless otherwise stated. </a:t>
            </a:r>
          </a:p>
          <a:p>
            <a:pPr latinLnBrk="0"/>
            <a:endParaRPr lang="en-GB" dirty="0"/>
          </a:p>
          <a:p>
            <a:pPr latinLnBrk="0"/>
            <a:endParaRPr lang="en-US" sz="1800" dirty="0">
              <a:solidFill>
                <a:schemeClr val="dk1"/>
              </a:solidFill>
              <a:ea typeface="Public Sans"/>
              <a:cs typeface="Public Sans"/>
              <a:sym typeface="Public Sans"/>
            </a:endParaRPr>
          </a:p>
          <a:p>
            <a:pPr marL="0" marR="0" lvl="0" indent="0" algn="l" rtl="0" latinLnBrk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000000"/>
              </a:solidFill>
              <a:ea typeface="Public Sans"/>
              <a:cs typeface="Public Sans"/>
              <a:sym typeface="Public Sans"/>
            </a:endParaRPr>
          </a:p>
          <a:p>
            <a:pPr marL="0" marR="0" lvl="0" indent="0" algn="l" rtl="0" latinLnBrk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latinLnBrk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672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5A33E-1E83-FBF9-3FE2-77AE0DE14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47EE17-011F-0A3B-695E-ADA6380952FE}"/>
              </a:ext>
            </a:extLst>
          </p:cNvPr>
          <p:cNvSpPr txBox="1"/>
          <p:nvPr/>
        </p:nvSpPr>
        <p:spPr>
          <a:xfrm>
            <a:off x="377482" y="646590"/>
            <a:ext cx="11437035" cy="6395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40010"/>
              </a:lnSpc>
            </a:pPr>
            <a:r>
              <a:rPr lang="en-GB" sz="2800" b="1">
                <a:solidFill>
                  <a:schemeClr val="bg1"/>
                </a:solidFill>
                <a:latin typeface="+mj-lt"/>
                <a:cs typeface="Public Sans"/>
                <a:sym typeface="Public Sans"/>
              </a:rPr>
              <a:t>How to use this slide deck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DE0965-3BD3-6236-E113-544C82E9AC42}"/>
              </a:ext>
            </a:extLst>
          </p:cNvPr>
          <p:cNvSpPr txBox="1"/>
          <p:nvPr/>
        </p:nvSpPr>
        <p:spPr>
          <a:xfrm>
            <a:off x="549965" y="2392471"/>
            <a:ext cx="11264552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 latinLnBrk="0">
              <a:buFont typeface="Arial"/>
              <a:buChar char="•"/>
            </a:pPr>
            <a:r>
              <a:rPr lang="en-US" sz="2200" dirty="0">
                <a:solidFill>
                  <a:srgbClr val="2B2C30"/>
                </a:solidFill>
                <a:cs typeface="Public Sans"/>
              </a:rPr>
              <a:t>This Slide deck is meant as a guide and easy starting point for a person that will explain the topic to an audience that isn't familiar with the topic yet.</a:t>
            </a:r>
            <a:endParaRPr lang="en-US" sz="2200" dirty="0">
              <a:solidFill>
                <a:srgbClr val="2B2C30"/>
              </a:solidFill>
              <a:ea typeface="Calibri"/>
              <a:cs typeface="Public Sans"/>
            </a:endParaRPr>
          </a:p>
          <a:p>
            <a:pPr marL="457200" indent="-457200">
              <a:buFont typeface="Arial"/>
              <a:buChar char="•"/>
            </a:pPr>
            <a:r>
              <a:rPr lang="en-US" sz="2200">
                <a:solidFill>
                  <a:srgbClr val="2B2C30"/>
                </a:solidFill>
                <a:ea typeface="Calibri"/>
                <a:cs typeface="Public Sans"/>
              </a:rPr>
              <a:t>Feel free to adapt and expand to your own need. </a:t>
            </a:r>
            <a:endParaRPr lang="en-US" sz="2200" dirty="0">
              <a:solidFill>
                <a:srgbClr val="2B2C30"/>
              </a:solidFill>
              <a:ea typeface="Calibri"/>
              <a:cs typeface="Public Sans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200" dirty="0">
                <a:solidFill>
                  <a:srgbClr val="2B2C30"/>
                </a:solidFill>
                <a:ea typeface="Calibri"/>
                <a:cs typeface="Public Sans"/>
              </a:rPr>
              <a:t>The material is </a:t>
            </a:r>
            <a:r>
              <a:rPr lang="en-US" sz="2200">
                <a:solidFill>
                  <a:srgbClr val="2B2C30"/>
                </a:solidFill>
                <a:ea typeface="Calibri"/>
                <a:cs typeface="Public Sans"/>
              </a:rPr>
              <a:t>licensed under CC4.0 SA BY</a:t>
            </a:r>
            <a:endParaRPr lang="en-US" sz="2200" dirty="0">
              <a:solidFill>
                <a:srgbClr val="2B2C30"/>
              </a:solidFill>
              <a:ea typeface="Calibri"/>
              <a:cs typeface="Public Sans"/>
            </a:endParaRPr>
          </a:p>
          <a:p>
            <a:pPr marL="457200" indent="-457200">
              <a:buFont typeface="Arial"/>
              <a:buChar char="•"/>
            </a:pPr>
            <a:r>
              <a:rPr lang="en-US" sz="2200" dirty="0">
                <a:solidFill>
                  <a:srgbClr val="2B2C30"/>
                </a:solidFill>
                <a:ea typeface="Calibri"/>
                <a:cs typeface="Public Sans"/>
              </a:rPr>
              <a:t>You can find guidance text in the notes of </a:t>
            </a:r>
            <a:r>
              <a:rPr lang="en-US" sz="2200">
                <a:solidFill>
                  <a:srgbClr val="2B2C30"/>
                </a:solidFill>
                <a:ea typeface="Calibri"/>
                <a:cs typeface="Public Sans"/>
              </a:rPr>
              <a:t>each slide</a:t>
            </a:r>
            <a:endParaRPr lang="en-US" sz="2200" dirty="0">
              <a:solidFill>
                <a:srgbClr val="2B2C30"/>
              </a:solidFill>
              <a:ea typeface="Calibri"/>
              <a:cs typeface="Public Sans"/>
            </a:endParaRPr>
          </a:p>
          <a:p>
            <a:pPr marL="457200" indent="-457200" latinLnBrk="0">
              <a:buChar char="•"/>
            </a:pPr>
            <a:endParaRPr lang="en-US" sz="2200">
              <a:solidFill>
                <a:srgbClr val="2B2C30"/>
              </a:solidFill>
              <a:ea typeface="Public Sans"/>
              <a:cs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893077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46BA052-31AD-4125-B4C9-6CBFC2024FA3}"/>
              </a:ext>
            </a:extLst>
          </p:cNvPr>
          <p:cNvSpPr txBox="1"/>
          <p:nvPr/>
        </p:nvSpPr>
        <p:spPr>
          <a:xfrm>
            <a:off x="3052168" y="682293"/>
            <a:ext cx="608766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GB" b="0" noProof="0" dirty="0">
                <a:solidFill>
                  <a:schemeClr val="bg1"/>
                </a:solidFill>
                <a:latin typeface="+mj-lt"/>
              </a:rPr>
              <a:t>Topics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5F7C3E5-AA5F-4891-8C99-DB936C4B06C0}"/>
              </a:ext>
            </a:extLst>
          </p:cNvPr>
          <p:cNvSpPr/>
          <p:nvPr/>
        </p:nvSpPr>
        <p:spPr>
          <a:xfrm>
            <a:off x="1809145" y="2885238"/>
            <a:ext cx="1030658" cy="1030656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noProof="0" dirty="0">
              <a:solidFill>
                <a:srgbClr val="4E55F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7346419E-CA4F-4992-82C4-11294DEE1736}"/>
              </a:ext>
            </a:extLst>
          </p:cNvPr>
          <p:cNvSpPr/>
          <p:nvPr/>
        </p:nvSpPr>
        <p:spPr>
          <a:xfrm>
            <a:off x="6213352" y="2885238"/>
            <a:ext cx="1030658" cy="1030656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noProof="0" dirty="0">
              <a:solidFill>
                <a:srgbClr val="4E55FE"/>
              </a:solidFill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D652A2CE-9DA5-4233-A677-C40F4AAFAB67}"/>
              </a:ext>
            </a:extLst>
          </p:cNvPr>
          <p:cNvSpPr/>
          <p:nvPr/>
        </p:nvSpPr>
        <p:spPr>
          <a:xfrm>
            <a:off x="2924404" y="2873165"/>
            <a:ext cx="32889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noProof="0" dirty="0"/>
              <a:t>The Matthew Effect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CE825410-2A2C-4241-B5A1-8669C4124772}"/>
              </a:ext>
            </a:extLst>
          </p:cNvPr>
          <p:cNvSpPr/>
          <p:nvPr/>
        </p:nvSpPr>
        <p:spPr>
          <a:xfrm>
            <a:off x="7354760" y="2856654"/>
            <a:ext cx="3028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noProof="0" dirty="0"/>
              <a:t>Energy digitalisation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1A1FB396-88B8-4C7E-8D85-BA0F0238FD41}"/>
              </a:ext>
            </a:extLst>
          </p:cNvPr>
          <p:cNvSpPr/>
          <p:nvPr/>
        </p:nvSpPr>
        <p:spPr>
          <a:xfrm>
            <a:off x="1809145" y="4331022"/>
            <a:ext cx="1030658" cy="1030656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noProof="0" dirty="0">
              <a:solidFill>
                <a:srgbClr val="4E55FE"/>
              </a:solidFill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EF6A2F97-CAD0-4B39-BBB3-65EDCC84C8BB}"/>
              </a:ext>
            </a:extLst>
          </p:cNvPr>
          <p:cNvSpPr/>
          <p:nvPr/>
        </p:nvSpPr>
        <p:spPr>
          <a:xfrm>
            <a:off x="6213352" y="4331022"/>
            <a:ext cx="1030658" cy="1030656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noProof="0" dirty="0">
              <a:solidFill>
                <a:srgbClr val="4E55FE"/>
              </a:solidFill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7316BF0A-C85D-4724-B8D2-D0DD10A81CCA}"/>
              </a:ext>
            </a:extLst>
          </p:cNvPr>
          <p:cNvSpPr/>
          <p:nvPr/>
        </p:nvSpPr>
        <p:spPr>
          <a:xfrm>
            <a:off x="2924404" y="4307036"/>
            <a:ext cx="3028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noProof="0" dirty="0"/>
              <a:t>Risks of Exclusion</a:t>
            </a: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F87838F2-9D1E-4567-815A-B53E1C89BA5E}"/>
              </a:ext>
            </a:extLst>
          </p:cNvPr>
          <p:cNvSpPr/>
          <p:nvPr/>
        </p:nvSpPr>
        <p:spPr>
          <a:xfrm>
            <a:off x="7354760" y="4290525"/>
            <a:ext cx="3028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noProof="0" dirty="0"/>
              <a:t>Avoiding the effect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1D8BD7-AF51-984B-455F-391E991AF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757" y="3114606"/>
            <a:ext cx="589944" cy="580725"/>
          </a:xfrm>
          <a:prstGeom prst="rect">
            <a:avLst/>
          </a:prstGeom>
        </p:spPr>
      </p:pic>
      <p:sp>
        <p:nvSpPr>
          <p:cNvPr id="3" name="자유형: 도형 58">
            <a:extLst>
              <a:ext uri="{FF2B5EF4-FFF2-40B4-BE49-F238E27FC236}">
                <a16:creationId xmlns:a16="http://schemas.microsoft.com/office/drawing/2014/main" id="{AA46884A-F665-40D5-69CE-65C3FC11E1F7}"/>
              </a:ext>
            </a:extLst>
          </p:cNvPr>
          <p:cNvSpPr/>
          <p:nvPr/>
        </p:nvSpPr>
        <p:spPr>
          <a:xfrm>
            <a:off x="6420266" y="3057456"/>
            <a:ext cx="675859" cy="656856"/>
          </a:xfrm>
          <a:custGeom>
            <a:avLst/>
            <a:gdLst>
              <a:gd name="connsiteX0" fmla="*/ 376405 w 390525"/>
              <a:gd name="connsiteY0" fmla="*/ 365284 h 390525"/>
              <a:gd name="connsiteX1" fmla="*/ 342210 w 390525"/>
              <a:gd name="connsiteY1" fmla="*/ 365284 h 390525"/>
              <a:gd name="connsiteX2" fmla="*/ 342210 w 390525"/>
              <a:gd name="connsiteY2" fmla="*/ 107442 h 390525"/>
              <a:gd name="connsiteX3" fmla="*/ 331066 w 390525"/>
              <a:gd name="connsiteY3" fmla="*/ 96298 h 390525"/>
              <a:gd name="connsiteX4" fmla="*/ 264200 w 390525"/>
              <a:gd name="connsiteY4" fmla="*/ 96298 h 390525"/>
              <a:gd name="connsiteX5" fmla="*/ 253056 w 390525"/>
              <a:gd name="connsiteY5" fmla="*/ 107442 h 390525"/>
              <a:gd name="connsiteX6" fmla="*/ 253056 w 390525"/>
              <a:gd name="connsiteY6" fmla="*/ 365284 h 390525"/>
              <a:gd name="connsiteX7" fmla="*/ 230768 w 390525"/>
              <a:gd name="connsiteY7" fmla="*/ 365284 h 390525"/>
              <a:gd name="connsiteX8" fmla="*/ 230768 w 390525"/>
              <a:gd name="connsiteY8" fmla="*/ 18288 h 390525"/>
              <a:gd name="connsiteX9" fmla="*/ 219623 w 390525"/>
              <a:gd name="connsiteY9" fmla="*/ 7144 h 390525"/>
              <a:gd name="connsiteX10" fmla="*/ 152758 w 390525"/>
              <a:gd name="connsiteY10" fmla="*/ 7144 h 390525"/>
              <a:gd name="connsiteX11" fmla="*/ 141614 w 390525"/>
              <a:gd name="connsiteY11" fmla="*/ 18288 h 390525"/>
              <a:gd name="connsiteX12" fmla="*/ 141614 w 390525"/>
              <a:gd name="connsiteY12" fmla="*/ 365284 h 390525"/>
              <a:gd name="connsiteX13" fmla="*/ 119325 w 390525"/>
              <a:gd name="connsiteY13" fmla="*/ 365284 h 390525"/>
              <a:gd name="connsiteX14" fmla="*/ 119325 w 390525"/>
              <a:gd name="connsiteY14" fmla="*/ 196596 h 390525"/>
              <a:gd name="connsiteX15" fmla="*/ 108181 w 390525"/>
              <a:gd name="connsiteY15" fmla="*/ 185452 h 390525"/>
              <a:gd name="connsiteX16" fmla="*/ 40553 w 390525"/>
              <a:gd name="connsiteY16" fmla="*/ 185452 h 390525"/>
              <a:gd name="connsiteX17" fmla="*/ 29409 w 390525"/>
              <a:gd name="connsiteY17" fmla="*/ 196596 h 390525"/>
              <a:gd name="connsiteX18" fmla="*/ 29409 w 390525"/>
              <a:gd name="connsiteY18" fmla="*/ 365284 h 390525"/>
              <a:gd name="connsiteX19" fmla="*/ 18265 w 390525"/>
              <a:gd name="connsiteY19" fmla="*/ 365284 h 390525"/>
              <a:gd name="connsiteX20" fmla="*/ 7692 w 390525"/>
              <a:gd name="connsiteY20" fmla="*/ 372904 h 390525"/>
              <a:gd name="connsiteX21" fmla="*/ 18265 w 390525"/>
              <a:gd name="connsiteY21" fmla="*/ 387572 h 390525"/>
              <a:gd name="connsiteX22" fmla="*/ 376405 w 390525"/>
              <a:gd name="connsiteY22" fmla="*/ 387572 h 390525"/>
              <a:gd name="connsiteX23" fmla="*/ 386978 w 390525"/>
              <a:gd name="connsiteY23" fmla="*/ 379952 h 390525"/>
              <a:gd name="connsiteX24" fmla="*/ 376405 w 390525"/>
              <a:gd name="connsiteY24" fmla="*/ 365284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0525" h="390525">
                <a:moveTo>
                  <a:pt x="376405" y="365284"/>
                </a:moveTo>
                <a:lnTo>
                  <a:pt x="342210" y="365284"/>
                </a:lnTo>
                <a:lnTo>
                  <a:pt x="342210" y="107442"/>
                </a:lnTo>
                <a:cubicBezTo>
                  <a:pt x="342210" y="101251"/>
                  <a:pt x="337257" y="96298"/>
                  <a:pt x="331066" y="96298"/>
                </a:cubicBezTo>
                <a:lnTo>
                  <a:pt x="264200" y="96298"/>
                </a:lnTo>
                <a:cubicBezTo>
                  <a:pt x="258009" y="96298"/>
                  <a:pt x="253056" y="101251"/>
                  <a:pt x="253056" y="107442"/>
                </a:cubicBezTo>
                <a:lnTo>
                  <a:pt x="253056" y="365284"/>
                </a:lnTo>
                <a:lnTo>
                  <a:pt x="230768" y="365284"/>
                </a:lnTo>
                <a:lnTo>
                  <a:pt x="230768" y="18288"/>
                </a:lnTo>
                <a:cubicBezTo>
                  <a:pt x="230768" y="12097"/>
                  <a:pt x="225815" y="7144"/>
                  <a:pt x="219623" y="7144"/>
                </a:cubicBezTo>
                <a:lnTo>
                  <a:pt x="152758" y="7144"/>
                </a:lnTo>
                <a:cubicBezTo>
                  <a:pt x="146567" y="7144"/>
                  <a:pt x="141614" y="12097"/>
                  <a:pt x="141614" y="18288"/>
                </a:cubicBezTo>
                <a:lnTo>
                  <a:pt x="141614" y="365284"/>
                </a:lnTo>
                <a:lnTo>
                  <a:pt x="119325" y="365284"/>
                </a:lnTo>
                <a:lnTo>
                  <a:pt x="119325" y="196596"/>
                </a:lnTo>
                <a:cubicBezTo>
                  <a:pt x="119325" y="190405"/>
                  <a:pt x="114372" y="185452"/>
                  <a:pt x="108181" y="185452"/>
                </a:cubicBezTo>
                <a:lnTo>
                  <a:pt x="40553" y="185452"/>
                </a:lnTo>
                <a:cubicBezTo>
                  <a:pt x="34362" y="185452"/>
                  <a:pt x="29409" y="190405"/>
                  <a:pt x="29409" y="196596"/>
                </a:cubicBezTo>
                <a:lnTo>
                  <a:pt x="29409" y="365284"/>
                </a:lnTo>
                <a:lnTo>
                  <a:pt x="18265" y="365284"/>
                </a:lnTo>
                <a:cubicBezTo>
                  <a:pt x="13502" y="365284"/>
                  <a:pt x="9121" y="368332"/>
                  <a:pt x="7692" y="372904"/>
                </a:cubicBezTo>
                <a:cubicBezTo>
                  <a:pt x="5311" y="380524"/>
                  <a:pt x="11026" y="387572"/>
                  <a:pt x="18265" y="387572"/>
                </a:cubicBezTo>
                <a:lnTo>
                  <a:pt x="376405" y="387572"/>
                </a:lnTo>
                <a:cubicBezTo>
                  <a:pt x="381167" y="387572"/>
                  <a:pt x="385549" y="384524"/>
                  <a:pt x="386978" y="379952"/>
                </a:cubicBezTo>
                <a:cubicBezTo>
                  <a:pt x="389359" y="372237"/>
                  <a:pt x="383644" y="365284"/>
                  <a:pt x="376405" y="365284"/>
                </a:cubicBezTo>
                <a:close/>
              </a:path>
            </a:pathLst>
          </a:custGeom>
          <a:solidFill>
            <a:srgbClr val="373737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grpSp>
        <p:nvGrpSpPr>
          <p:cNvPr id="4" name="그룹 108">
            <a:extLst>
              <a:ext uri="{FF2B5EF4-FFF2-40B4-BE49-F238E27FC236}">
                <a16:creationId xmlns:a16="http://schemas.microsoft.com/office/drawing/2014/main" id="{14CA1E66-6BB1-2D49-6783-69C70B0C4D6F}"/>
              </a:ext>
            </a:extLst>
          </p:cNvPr>
          <p:cNvGrpSpPr/>
          <p:nvPr/>
        </p:nvGrpSpPr>
        <p:grpSpPr>
          <a:xfrm>
            <a:off x="6388168" y="4525895"/>
            <a:ext cx="590247" cy="640910"/>
            <a:chOff x="3471472" y="902398"/>
            <a:chExt cx="295275" cy="393763"/>
          </a:xfrm>
          <a:solidFill>
            <a:srgbClr val="373737"/>
          </a:solidFill>
        </p:grpSpPr>
        <p:sp>
          <p:nvSpPr>
            <p:cNvPr id="5" name="자유형: 도형 109">
              <a:extLst>
                <a:ext uri="{FF2B5EF4-FFF2-40B4-BE49-F238E27FC236}">
                  <a16:creationId xmlns:a16="http://schemas.microsoft.com/office/drawing/2014/main" id="{43EAF95B-AFFC-715C-0349-4C8B6D6DC8CA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" name="자유형: 도형 110">
              <a:extLst>
                <a:ext uri="{FF2B5EF4-FFF2-40B4-BE49-F238E27FC236}">
                  <a16:creationId xmlns:a16="http://schemas.microsoft.com/office/drawing/2014/main" id="{77114E8A-BEC4-0EDA-B28D-7ABC1EC8AB92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</p:grpSp>
      <p:grpSp>
        <p:nvGrpSpPr>
          <p:cNvPr id="8" name="그룹 273">
            <a:extLst>
              <a:ext uri="{FF2B5EF4-FFF2-40B4-BE49-F238E27FC236}">
                <a16:creationId xmlns:a16="http://schemas.microsoft.com/office/drawing/2014/main" id="{8477FAB7-06B6-D852-4991-0C2E0017EE90}"/>
              </a:ext>
            </a:extLst>
          </p:cNvPr>
          <p:cNvGrpSpPr/>
          <p:nvPr/>
        </p:nvGrpSpPr>
        <p:grpSpPr>
          <a:xfrm>
            <a:off x="2025757" y="4490580"/>
            <a:ext cx="589944" cy="676225"/>
            <a:chOff x="773707" y="897064"/>
            <a:chExt cx="346424" cy="390525"/>
          </a:xfrm>
          <a:solidFill>
            <a:srgbClr val="373737"/>
          </a:solidFill>
        </p:grpSpPr>
        <p:sp>
          <p:nvSpPr>
            <p:cNvPr id="9" name="자유형: 도형 274">
              <a:extLst>
                <a:ext uri="{FF2B5EF4-FFF2-40B4-BE49-F238E27FC236}">
                  <a16:creationId xmlns:a16="http://schemas.microsoft.com/office/drawing/2014/main" id="{EAB689E3-C110-4527-61BF-6B6A1DD617F7}"/>
                </a:ext>
              </a:extLst>
            </p:cNvPr>
            <p:cNvSpPr/>
            <p:nvPr/>
          </p:nvSpPr>
          <p:spPr>
            <a:xfrm>
              <a:off x="929917" y="964692"/>
              <a:ext cx="76200" cy="76200"/>
            </a:xfrm>
            <a:custGeom>
              <a:avLst/>
              <a:gdLst>
                <a:gd name="connsiteX0" fmla="*/ 40577 w 76200"/>
                <a:gd name="connsiteY0" fmla="*/ 74009 h 76200"/>
                <a:gd name="connsiteX1" fmla="*/ 74009 w 76200"/>
                <a:gd name="connsiteY1" fmla="*/ 40576 h 76200"/>
                <a:gd name="connsiteX2" fmla="*/ 40577 w 76200"/>
                <a:gd name="connsiteY2" fmla="*/ 7144 h 76200"/>
                <a:gd name="connsiteX3" fmla="*/ 7144 w 76200"/>
                <a:gd name="connsiteY3" fmla="*/ 40576 h 76200"/>
                <a:gd name="connsiteX4" fmla="*/ 40577 w 76200"/>
                <a:gd name="connsiteY4" fmla="*/ 74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40577" y="74009"/>
                  </a:moveTo>
                  <a:cubicBezTo>
                    <a:pt x="59055" y="74009"/>
                    <a:pt x="74009" y="59055"/>
                    <a:pt x="74009" y="40576"/>
                  </a:cubicBezTo>
                  <a:cubicBezTo>
                    <a:pt x="74009" y="22098"/>
                    <a:pt x="59055" y="7144"/>
                    <a:pt x="40577" y="7144"/>
                  </a:cubicBezTo>
                  <a:cubicBezTo>
                    <a:pt x="22098" y="7144"/>
                    <a:pt x="7144" y="22098"/>
                    <a:pt x="7144" y="40576"/>
                  </a:cubicBezTo>
                  <a:cubicBezTo>
                    <a:pt x="7144" y="59055"/>
                    <a:pt x="22098" y="74009"/>
                    <a:pt x="40577" y="740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275">
              <a:extLst>
                <a:ext uri="{FF2B5EF4-FFF2-40B4-BE49-F238E27FC236}">
                  <a16:creationId xmlns:a16="http://schemas.microsoft.com/office/drawing/2014/main" id="{7C2DAC29-023D-FE84-EB7D-8CCE72B4FAB8}"/>
                </a:ext>
              </a:extLst>
            </p:cNvPr>
            <p:cNvSpPr/>
            <p:nvPr/>
          </p:nvSpPr>
          <p:spPr>
            <a:xfrm>
              <a:off x="834381" y="897064"/>
              <a:ext cx="285750" cy="390525"/>
            </a:xfrm>
            <a:custGeom>
              <a:avLst/>
              <a:gdLst>
                <a:gd name="connsiteX0" fmla="*/ 269653 w 285750"/>
                <a:gd name="connsiteY0" fmla="*/ 7144 h 390525"/>
                <a:gd name="connsiteX1" fmla="*/ 24479 w 285750"/>
                <a:gd name="connsiteY1" fmla="*/ 7144 h 390525"/>
                <a:gd name="connsiteX2" fmla="*/ 13335 w 285750"/>
                <a:gd name="connsiteY2" fmla="*/ 18288 h 390525"/>
                <a:gd name="connsiteX3" fmla="*/ 13335 w 285750"/>
                <a:gd name="connsiteY3" fmla="*/ 365284 h 390525"/>
                <a:gd name="connsiteX4" fmla="*/ 7144 w 285750"/>
                <a:gd name="connsiteY4" fmla="*/ 387572 h 390525"/>
                <a:gd name="connsiteX5" fmla="*/ 225076 w 285750"/>
                <a:gd name="connsiteY5" fmla="*/ 387572 h 390525"/>
                <a:gd name="connsiteX6" fmla="*/ 280797 w 285750"/>
                <a:gd name="connsiteY6" fmla="*/ 331851 h 390525"/>
                <a:gd name="connsiteX7" fmla="*/ 280797 w 285750"/>
                <a:gd name="connsiteY7" fmla="*/ 18288 h 390525"/>
                <a:gd name="connsiteX8" fmla="*/ 269653 w 285750"/>
                <a:gd name="connsiteY8" fmla="*/ 7144 h 390525"/>
                <a:gd name="connsiteX9" fmla="*/ 136112 w 285750"/>
                <a:gd name="connsiteY9" fmla="*/ 52483 h 390525"/>
                <a:gd name="connsiteX10" fmla="*/ 191834 w 285750"/>
                <a:gd name="connsiteY10" fmla="*/ 108204 h 390525"/>
                <a:gd name="connsiteX11" fmla="*/ 177641 w 285750"/>
                <a:gd name="connsiteY11" fmla="*/ 144971 h 390525"/>
                <a:gd name="connsiteX12" fmla="*/ 211931 w 285750"/>
                <a:gd name="connsiteY12" fmla="*/ 190691 h 390525"/>
                <a:gd name="connsiteX13" fmla="*/ 209741 w 285750"/>
                <a:gd name="connsiteY13" fmla="*/ 206312 h 390525"/>
                <a:gd name="connsiteX14" fmla="*/ 194120 w 285750"/>
                <a:gd name="connsiteY14" fmla="*/ 204121 h 390525"/>
                <a:gd name="connsiteX15" fmla="*/ 159925 w 285750"/>
                <a:gd name="connsiteY15" fmla="*/ 158496 h 390525"/>
                <a:gd name="connsiteX16" fmla="*/ 136208 w 285750"/>
                <a:gd name="connsiteY16" fmla="*/ 164021 h 390525"/>
                <a:gd name="connsiteX17" fmla="*/ 80486 w 285750"/>
                <a:gd name="connsiteY17" fmla="*/ 108299 h 390525"/>
                <a:gd name="connsiteX18" fmla="*/ 136112 w 285750"/>
                <a:gd name="connsiteY18" fmla="*/ 52483 h 390525"/>
                <a:gd name="connsiteX19" fmla="*/ 225266 w 285750"/>
                <a:gd name="connsiteY19" fmla="*/ 342995 h 390525"/>
                <a:gd name="connsiteX20" fmla="*/ 69247 w 285750"/>
                <a:gd name="connsiteY20" fmla="*/ 342995 h 390525"/>
                <a:gd name="connsiteX21" fmla="*/ 58103 w 285750"/>
                <a:gd name="connsiteY21" fmla="*/ 331851 h 390525"/>
                <a:gd name="connsiteX22" fmla="*/ 69247 w 285750"/>
                <a:gd name="connsiteY22" fmla="*/ 320707 h 390525"/>
                <a:gd name="connsiteX23" fmla="*/ 225266 w 285750"/>
                <a:gd name="connsiteY23" fmla="*/ 320707 h 390525"/>
                <a:gd name="connsiteX24" fmla="*/ 236411 w 285750"/>
                <a:gd name="connsiteY24" fmla="*/ 331851 h 390525"/>
                <a:gd name="connsiteX25" fmla="*/ 225266 w 285750"/>
                <a:gd name="connsiteY25" fmla="*/ 342995 h 390525"/>
                <a:gd name="connsiteX26" fmla="*/ 225266 w 285750"/>
                <a:gd name="connsiteY26" fmla="*/ 298418 h 390525"/>
                <a:gd name="connsiteX27" fmla="*/ 69247 w 285750"/>
                <a:gd name="connsiteY27" fmla="*/ 298418 h 390525"/>
                <a:gd name="connsiteX28" fmla="*/ 58103 w 285750"/>
                <a:gd name="connsiteY28" fmla="*/ 287274 h 390525"/>
                <a:gd name="connsiteX29" fmla="*/ 69247 w 285750"/>
                <a:gd name="connsiteY29" fmla="*/ 276130 h 390525"/>
                <a:gd name="connsiteX30" fmla="*/ 225266 w 285750"/>
                <a:gd name="connsiteY30" fmla="*/ 276130 h 390525"/>
                <a:gd name="connsiteX31" fmla="*/ 236411 w 285750"/>
                <a:gd name="connsiteY31" fmla="*/ 287274 h 390525"/>
                <a:gd name="connsiteX32" fmla="*/ 225266 w 285750"/>
                <a:gd name="connsiteY32" fmla="*/ 298418 h 390525"/>
                <a:gd name="connsiteX33" fmla="*/ 225266 w 285750"/>
                <a:gd name="connsiteY33" fmla="*/ 253841 h 390525"/>
                <a:gd name="connsiteX34" fmla="*/ 69247 w 285750"/>
                <a:gd name="connsiteY34" fmla="*/ 253841 h 390525"/>
                <a:gd name="connsiteX35" fmla="*/ 58103 w 285750"/>
                <a:gd name="connsiteY35" fmla="*/ 242697 h 390525"/>
                <a:gd name="connsiteX36" fmla="*/ 69247 w 285750"/>
                <a:gd name="connsiteY36" fmla="*/ 231553 h 390525"/>
                <a:gd name="connsiteX37" fmla="*/ 225266 w 285750"/>
                <a:gd name="connsiteY37" fmla="*/ 231553 h 390525"/>
                <a:gd name="connsiteX38" fmla="*/ 236411 w 285750"/>
                <a:gd name="connsiteY38" fmla="*/ 242697 h 390525"/>
                <a:gd name="connsiteX39" fmla="*/ 225266 w 285750"/>
                <a:gd name="connsiteY39" fmla="*/ 253841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5750" h="390525">
                  <a:moveTo>
                    <a:pt x="269653" y="7144"/>
                  </a:moveTo>
                  <a:lnTo>
                    <a:pt x="24479" y="7144"/>
                  </a:lnTo>
                  <a:cubicBezTo>
                    <a:pt x="18288" y="7144"/>
                    <a:pt x="13335" y="12097"/>
                    <a:pt x="13335" y="18288"/>
                  </a:cubicBezTo>
                  <a:lnTo>
                    <a:pt x="13335" y="365284"/>
                  </a:lnTo>
                  <a:cubicBezTo>
                    <a:pt x="13335" y="373475"/>
                    <a:pt x="10954" y="381000"/>
                    <a:pt x="7144" y="387572"/>
                  </a:cubicBezTo>
                  <a:lnTo>
                    <a:pt x="225076" y="387572"/>
                  </a:lnTo>
                  <a:cubicBezTo>
                    <a:pt x="255842" y="387572"/>
                    <a:pt x="280797" y="362617"/>
                    <a:pt x="280797" y="331851"/>
                  </a:cubicBezTo>
                  <a:lnTo>
                    <a:pt x="280797" y="18288"/>
                  </a:lnTo>
                  <a:cubicBezTo>
                    <a:pt x="280797" y="12097"/>
                    <a:pt x="275749" y="7144"/>
                    <a:pt x="269653" y="7144"/>
                  </a:cubicBezTo>
                  <a:close/>
                  <a:moveTo>
                    <a:pt x="136112" y="52483"/>
                  </a:moveTo>
                  <a:cubicBezTo>
                    <a:pt x="166878" y="52483"/>
                    <a:pt x="191834" y="77438"/>
                    <a:pt x="191834" y="108204"/>
                  </a:cubicBezTo>
                  <a:cubicBezTo>
                    <a:pt x="191834" y="122396"/>
                    <a:pt x="186404" y="135160"/>
                    <a:pt x="177641" y="144971"/>
                  </a:cubicBezTo>
                  <a:lnTo>
                    <a:pt x="211931" y="190691"/>
                  </a:lnTo>
                  <a:cubicBezTo>
                    <a:pt x="215646" y="195644"/>
                    <a:pt x="214598" y="202597"/>
                    <a:pt x="209741" y="206312"/>
                  </a:cubicBezTo>
                  <a:cubicBezTo>
                    <a:pt x="204788" y="210026"/>
                    <a:pt x="197834" y="208979"/>
                    <a:pt x="194120" y="204121"/>
                  </a:cubicBezTo>
                  <a:lnTo>
                    <a:pt x="159925" y="158496"/>
                  </a:lnTo>
                  <a:cubicBezTo>
                    <a:pt x="152686" y="161925"/>
                    <a:pt x="144685" y="164021"/>
                    <a:pt x="136208" y="164021"/>
                  </a:cubicBezTo>
                  <a:cubicBezTo>
                    <a:pt x="105442" y="164021"/>
                    <a:pt x="80486" y="139065"/>
                    <a:pt x="80486" y="108299"/>
                  </a:cubicBezTo>
                  <a:cubicBezTo>
                    <a:pt x="80486" y="77534"/>
                    <a:pt x="105347" y="52483"/>
                    <a:pt x="136112" y="52483"/>
                  </a:cubicBezTo>
                  <a:close/>
                  <a:moveTo>
                    <a:pt x="225266" y="342995"/>
                  </a:moveTo>
                  <a:lnTo>
                    <a:pt x="69247" y="342995"/>
                  </a:lnTo>
                  <a:cubicBezTo>
                    <a:pt x="63056" y="342995"/>
                    <a:pt x="58103" y="338042"/>
                    <a:pt x="58103" y="331851"/>
                  </a:cubicBezTo>
                  <a:cubicBezTo>
                    <a:pt x="58103" y="325660"/>
                    <a:pt x="63056" y="320707"/>
                    <a:pt x="69247" y="320707"/>
                  </a:cubicBezTo>
                  <a:lnTo>
                    <a:pt x="225266" y="320707"/>
                  </a:lnTo>
                  <a:cubicBezTo>
                    <a:pt x="231458" y="320707"/>
                    <a:pt x="236411" y="325660"/>
                    <a:pt x="236411" y="331851"/>
                  </a:cubicBezTo>
                  <a:cubicBezTo>
                    <a:pt x="236411" y="338042"/>
                    <a:pt x="231362" y="342995"/>
                    <a:pt x="225266" y="342995"/>
                  </a:cubicBezTo>
                  <a:close/>
                  <a:moveTo>
                    <a:pt x="225266" y="298418"/>
                  </a:moveTo>
                  <a:lnTo>
                    <a:pt x="69247" y="298418"/>
                  </a:lnTo>
                  <a:cubicBezTo>
                    <a:pt x="63056" y="298418"/>
                    <a:pt x="58103" y="293465"/>
                    <a:pt x="58103" y="287274"/>
                  </a:cubicBezTo>
                  <a:cubicBezTo>
                    <a:pt x="58103" y="281083"/>
                    <a:pt x="63056" y="276130"/>
                    <a:pt x="69247" y="276130"/>
                  </a:cubicBezTo>
                  <a:lnTo>
                    <a:pt x="225266" y="276130"/>
                  </a:lnTo>
                  <a:cubicBezTo>
                    <a:pt x="231458" y="276130"/>
                    <a:pt x="236411" y="281083"/>
                    <a:pt x="236411" y="287274"/>
                  </a:cubicBezTo>
                  <a:cubicBezTo>
                    <a:pt x="236411" y="293370"/>
                    <a:pt x="231362" y="298418"/>
                    <a:pt x="225266" y="298418"/>
                  </a:cubicBezTo>
                  <a:close/>
                  <a:moveTo>
                    <a:pt x="225266" y="253841"/>
                  </a:moveTo>
                  <a:lnTo>
                    <a:pt x="69247" y="253841"/>
                  </a:lnTo>
                  <a:cubicBezTo>
                    <a:pt x="63056" y="253841"/>
                    <a:pt x="58103" y="248888"/>
                    <a:pt x="58103" y="242697"/>
                  </a:cubicBezTo>
                  <a:cubicBezTo>
                    <a:pt x="58103" y="236506"/>
                    <a:pt x="63056" y="231553"/>
                    <a:pt x="69247" y="231553"/>
                  </a:cubicBezTo>
                  <a:lnTo>
                    <a:pt x="225266" y="231553"/>
                  </a:lnTo>
                  <a:cubicBezTo>
                    <a:pt x="231458" y="231553"/>
                    <a:pt x="236411" y="236506"/>
                    <a:pt x="236411" y="242697"/>
                  </a:cubicBezTo>
                  <a:cubicBezTo>
                    <a:pt x="236411" y="248793"/>
                    <a:pt x="231362" y="253841"/>
                    <a:pt x="225266" y="2538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276">
              <a:extLst>
                <a:ext uri="{FF2B5EF4-FFF2-40B4-BE49-F238E27FC236}">
                  <a16:creationId xmlns:a16="http://schemas.microsoft.com/office/drawing/2014/main" id="{6C4EB044-FB80-B4B7-C8C2-EBC3AD84FBF5}"/>
                </a:ext>
              </a:extLst>
            </p:cNvPr>
            <p:cNvSpPr/>
            <p:nvPr/>
          </p:nvSpPr>
          <p:spPr>
            <a:xfrm>
              <a:off x="773707" y="1076134"/>
              <a:ext cx="57150" cy="209550"/>
            </a:xfrm>
            <a:custGeom>
              <a:avLst/>
              <a:gdLst>
                <a:gd name="connsiteX0" fmla="*/ 7144 w 57150"/>
                <a:gd name="connsiteY0" fmla="*/ 18288 h 209550"/>
                <a:gd name="connsiteX1" fmla="*/ 7144 w 57150"/>
                <a:gd name="connsiteY1" fmla="*/ 185738 h 209550"/>
                <a:gd name="connsiteX2" fmla="*/ 27813 w 57150"/>
                <a:gd name="connsiteY2" fmla="*/ 208407 h 209550"/>
                <a:gd name="connsiteX3" fmla="*/ 51721 w 57150"/>
                <a:gd name="connsiteY3" fmla="*/ 186214 h 209550"/>
                <a:gd name="connsiteX4" fmla="*/ 51721 w 57150"/>
                <a:gd name="connsiteY4" fmla="*/ 7144 h 209550"/>
                <a:gd name="connsiteX5" fmla="*/ 18288 w 57150"/>
                <a:gd name="connsiteY5" fmla="*/ 7144 h 209550"/>
                <a:gd name="connsiteX6" fmla="*/ 7144 w 57150"/>
                <a:gd name="connsiteY6" fmla="*/ 18288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09550">
                  <a:moveTo>
                    <a:pt x="7144" y="18288"/>
                  </a:moveTo>
                  <a:lnTo>
                    <a:pt x="7144" y="185738"/>
                  </a:lnTo>
                  <a:cubicBezTo>
                    <a:pt x="7144" y="197453"/>
                    <a:pt x="16097" y="207550"/>
                    <a:pt x="27813" y="208407"/>
                  </a:cubicBezTo>
                  <a:cubicBezTo>
                    <a:pt x="40862" y="209360"/>
                    <a:pt x="51721" y="199073"/>
                    <a:pt x="51721" y="186214"/>
                  </a:cubicBezTo>
                  <a:lnTo>
                    <a:pt x="51721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5234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3D63D1-0A13-4302-AB40-4C234CC76105}"/>
              </a:ext>
            </a:extLst>
          </p:cNvPr>
          <p:cNvSpPr txBox="1"/>
          <p:nvPr/>
        </p:nvSpPr>
        <p:spPr>
          <a:xfrm>
            <a:off x="3512457" y="2555128"/>
            <a:ext cx="5088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The Matthew Effect</a:t>
            </a:r>
          </a:p>
        </p:txBody>
      </p:sp>
    </p:spTree>
    <p:extLst>
      <p:ext uri="{BB962C8B-B14F-4D97-AF65-F5344CB8AC3E}">
        <p14:creationId xmlns:p14="http://schemas.microsoft.com/office/powerpoint/2010/main" val="1530846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EC3C3-1BE7-2437-BBE9-6BB97A571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0B172D-E0EB-B6D3-E4F4-ED6A3AAC1903}"/>
              </a:ext>
            </a:extLst>
          </p:cNvPr>
          <p:cNvSpPr txBox="1"/>
          <p:nvPr/>
        </p:nvSpPr>
        <p:spPr>
          <a:xfrm>
            <a:off x="377482" y="646590"/>
            <a:ext cx="1143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The Matthew Effect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3C395-3CC3-4B54-6421-D833B99114A3}"/>
              </a:ext>
            </a:extLst>
          </p:cNvPr>
          <p:cNvSpPr txBox="1"/>
          <p:nvPr/>
        </p:nvSpPr>
        <p:spPr>
          <a:xfrm>
            <a:off x="549965" y="2367171"/>
            <a:ext cx="11264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GB" sz="2400" dirty="0"/>
              <a:t>    Definition: "The rich get richer" dynamic in social systems</a:t>
            </a:r>
          </a:p>
          <a:p>
            <a:pPr marL="457200" indent="-457200" latinLnBrk="0">
              <a:buChar char="•"/>
            </a:pPr>
            <a:r>
              <a:rPr lang="en-GB" sz="2400" dirty="0"/>
              <a:t>    Origin: From the Gospel of Matthew, popularized by sociologist Robert Merton</a:t>
            </a:r>
          </a:p>
          <a:p>
            <a:pPr marL="457200" indent="-457200" latinLnBrk="0">
              <a:buChar char="•"/>
            </a:pPr>
            <a:r>
              <a:rPr lang="en-GB" sz="2400" dirty="0"/>
              <a:t>    In energy contexts: Early access to digital tools leads to greater benefits, widening gaps</a:t>
            </a:r>
          </a:p>
          <a:p>
            <a:pPr marL="457200" indent="-457200" latinLnBrk="0">
              <a:buChar char="•"/>
            </a:pPr>
            <a:r>
              <a:rPr lang="en-GB" sz="2400" dirty="0"/>
              <a:t>    Example: Households with smart meters and solar panels earn more from flexibility markets than those without</a:t>
            </a:r>
          </a:p>
        </p:txBody>
      </p:sp>
    </p:spTree>
    <p:extLst>
      <p:ext uri="{BB962C8B-B14F-4D97-AF65-F5344CB8AC3E}">
        <p14:creationId xmlns:p14="http://schemas.microsoft.com/office/powerpoint/2010/main" val="3210229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D50A4-41AF-1512-0282-21D7780AE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D8A479-B1C8-31B5-3232-12E5C82E00FD}"/>
              </a:ext>
            </a:extLst>
          </p:cNvPr>
          <p:cNvSpPr txBox="1"/>
          <p:nvPr/>
        </p:nvSpPr>
        <p:spPr>
          <a:xfrm>
            <a:off x="3512456" y="2555128"/>
            <a:ext cx="5307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Energy digitalisation</a:t>
            </a:r>
          </a:p>
        </p:txBody>
      </p:sp>
    </p:spTree>
    <p:extLst>
      <p:ext uri="{BB962C8B-B14F-4D97-AF65-F5344CB8AC3E}">
        <p14:creationId xmlns:p14="http://schemas.microsoft.com/office/powerpoint/2010/main" val="1366665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7CC94-4B10-0CCD-BD81-FB1C74954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18C615-F366-C025-3B49-CCE0B3E3952F}"/>
              </a:ext>
            </a:extLst>
          </p:cNvPr>
          <p:cNvSpPr txBox="1"/>
          <p:nvPr/>
        </p:nvSpPr>
        <p:spPr>
          <a:xfrm>
            <a:off x="377482" y="646590"/>
            <a:ext cx="1143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Energy digitalisation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B1A5D8-ECD5-B664-FF65-65B7D20E8565}"/>
              </a:ext>
            </a:extLst>
          </p:cNvPr>
          <p:cNvSpPr txBox="1"/>
          <p:nvPr/>
        </p:nvSpPr>
        <p:spPr>
          <a:xfrm>
            <a:off x="733425" y="2136338"/>
            <a:ext cx="110810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    Enables real-time monitoring, demand response, and grid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    Supports integration of renewables and decentralized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    Empowers consumers through data and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    Facilitates peer-to-peer (P2P) energy trading and local energy markets</a:t>
            </a:r>
          </a:p>
        </p:txBody>
      </p:sp>
    </p:spTree>
    <p:extLst>
      <p:ext uri="{BB962C8B-B14F-4D97-AF65-F5344CB8AC3E}">
        <p14:creationId xmlns:p14="http://schemas.microsoft.com/office/powerpoint/2010/main" val="613890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C3F35-7C06-C946-2F74-8ED8D7579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67C97C-2870-737F-4874-7A700E3F8EEB}"/>
              </a:ext>
            </a:extLst>
          </p:cNvPr>
          <p:cNvSpPr txBox="1"/>
          <p:nvPr/>
        </p:nvSpPr>
        <p:spPr>
          <a:xfrm>
            <a:off x="3512456" y="2555128"/>
            <a:ext cx="5307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Risks of Exclusion</a:t>
            </a:r>
          </a:p>
        </p:txBody>
      </p:sp>
    </p:spTree>
    <p:extLst>
      <p:ext uri="{BB962C8B-B14F-4D97-AF65-F5344CB8AC3E}">
        <p14:creationId xmlns:p14="http://schemas.microsoft.com/office/powerpoint/2010/main" val="1780670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9DD84-EFC6-62C7-290F-E5D0A044B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1B58BB-208D-92A2-41D4-EFBA25FB3DDF}"/>
              </a:ext>
            </a:extLst>
          </p:cNvPr>
          <p:cNvSpPr txBox="1"/>
          <p:nvPr/>
        </p:nvSpPr>
        <p:spPr>
          <a:xfrm>
            <a:off x="377482" y="646590"/>
            <a:ext cx="1143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Risks of Exclusion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8B1EE1-11CC-49ED-B0D4-00DD8BDC36DC}"/>
              </a:ext>
            </a:extLst>
          </p:cNvPr>
          <p:cNvSpPr txBox="1"/>
          <p:nvPr/>
        </p:nvSpPr>
        <p:spPr>
          <a:xfrm>
            <a:off x="549965" y="2367170"/>
            <a:ext cx="111753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Digital divide: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Lack of access to broadband, smart devices, or digital literacy</a:t>
            </a:r>
          </a:p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Economic barriers: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Upfront costs of smart appliances, solar panels, or batteries</a:t>
            </a:r>
          </a:p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Data asymmetry: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Advanced users gain more insights and value from energy data</a:t>
            </a:r>
          </a:p>
          <a:p>
            <a:pPr marL="457200" indent="-457200" latinLnBrk="0">
              <a:buChar char="•"/>
            </a:pPr>
            <a:r>
              <a:rPr lang="en-GB" sz="2200" b="1" dirty="0">
                <a:solidFill>
                  <a:srgbClr val="2B2C30"/>
                </a:solidFill>
                <a:ea typeface="Public Sans"/>
                <a:cs typeface="Public Sans"/>
              </a:rPr>
              <a:t>    Market design bias: 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Flexibility markets </a:t>
            </a:r>
            <a:r>
              <a:rPr lang="en-GB" sz="2200" dirty="0" err="1">
                <a:solidFill>
                  <a:srgbClr val="2B2C30"/>
                </a:solidFill>
                <a:ea typeface="Public Sans"/>
                <a:cs typeface="Public Sans"/>
              </a:rPr>
              <a:t>favor</a:t>
            </a:r>
            <a:r>
              <a:rPr lang="en-GB" sz="2200" dirty="0">
                <a:solidFill>
                  <a:srgbClr val="2B2C30"/>
                </a:solidFill>
                <a:ea typeface="Public Sans"/>
                <a:cs typeface="Public Sans"/>
              </a:rPr>
              <a:t> large, predictable, and responsive resources</a:t>
            </a:r>
          </a:p>
        </p:txBody>
      </p:sp>
    </p:spTree>
    <p:extLst>
      <p:ext uri="{BB962C8B-B14F-4D97-AF65-F5344CB8AC3E}">
        <p14:creationId xmlns:p14="http://schemas.microsoft.com/office/powerpoint/2010/main" val="904742784"/>
      </p:ext>
    </p:extLst>
  </p:cSld>
  <p:clrMapOvr>
    <a:masterClrMapping/>
  </p:clrMapOvr>
</p:sld>
</file>

<file path=ppt/theme/theme1.xml><?xml version="1.0" encoding="utf-8"?>
<a:theme xmlns:a="http://schemas.openxmlformats.org/drawingml/2006/main" name="Every1 slide master">
  <a:themeElements>
    <a:clrScheme name="0E3AF0">
      <a:dk1>
        <a:srgbClr val="231F20"/>
      </a:dk1>
      <a:lt1>
        <a:srgbClr val="FFFFFF"/>
      </a:lt1>
      <a:dk2>
        <a:srgbClr val="0E3AF0"/>
      </a:dk2>
      <a:lt2>
        <a:srgbClr val="D3D3D3"/>
      </a:lt2>
      <a:accent1>
        <a:srgbClr val="BDF03A"/>
      </a:accent1>
      <a:accent2>
        <a:srgbClr val="0E3AF0"/>
      </a:accent2>
      <a:accent3>
        <a:srgbClr val="A5A5A5"/>
      </a:accent3>
      <a:accent4>
        <a:srgbClr val="808080"/>
      </a:accent4>
      <a:accent5>
        <a:srgbClr val="0E3AF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838" cap="flat">
          <a:noFill/>
          <a:prstDash val="solid"/>
          <a:miter/>
        </a:ln>
        <a:effectLst/>
      </a:spPr>
      <a:bodyPr rtlCol="0" anchor="ctr"/>
      <a:lstStyle>
        <a:defPPr algn="ctr">
          <a:defRPr sz="2800" dirty="0" smtClean="0">
            <a:solidFill>
              <a:srgbClr val="1A194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C0EDCDBA201B409A2395B9861151A1" ma:contentTypeVersion="15" ma:contentTypeDescription="Create a new document." ma:contentTypeScope="" ma:versionID="8a190a8075a7e57a51c7bf8a9427a6e5">
  <xsd:schema xmlns:xsd="http://www.w3.org/2001/XMLSchema" xmlns:xs="http://www.w3.org/2001/XMLSchema" xmlns:p="http://schemas.microsoft.com/office/2006/metadata/properties" xmlns:ns2="c67c0ac7-78b5-4864-aca3-db9996adcf66" xmlns:ns3="59c2b11d-9272-4eed-95ac-95725493c81f" targetNamespace="http://schemas.microsoft.com/office/2006/metadata/properties" ma:root="true" ma:fieldsID="153f8d28b4a274a8e8397b8061ce14e3" ns2:_="" ns3:_="">
    <xsd:import namespace="c67c0ac7-78b5-4864-aca3-db9996adcf66"/>
    <xsd:import namespace="59c2b11d-9272-4eed-95ac-95725493c8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0ac7-78b5-4864-aca3-db9996adcf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9249fec-8619-4602-8705-1823ced1ad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c2b11d-9272-4eed-95ac-95725493c81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08e361e-f706-48d1-9f52-00535f2db59c}" ma:internalName="TaxCatchAll" ma:showField="CatchAllData" ma:web="59c2b11d-9272-4eed-95ac-95725493c8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c2b11d-9272-4eed-95ac-95725493c81f" xsi:nil="true"/>
    <lcf76f155ced4ddcb4097134ff3c332f xmlns="c67c0ac7-78b5-4864-aca3-db9996adcf6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EF6C99-BC35-4FA1-8764-59F8FCF13A23}"/>
</file>

<file path=customXml/itemProps2.xml><?xml version="1.0" encoding="utf-8"?>
<ds:datastoreItem xmlns:ds="http://schemas.openxmlformats.org/officeDocument/2006/customXml" ds:itemID="{93CA0DD0-504F-4EB9-B60E-59D0E157F7B9}">
  <ds:schemaRefs>
    <ds:schemaRef ds:uri="75a85b04-3e87-4e6d-8e61-343b36998706"/>
    <ds:schemaRef ds:uri="577805d4-8e47-4788-b8ec-5b1290b6ebfb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E3774D8-BCA8-4A02-93E0-3307429344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14244</TotalTime>
  <Words>1969</Words>
  <Application>Microsoft Macintosh PowerPoint</Application>
  <PresentationFormat>Widescreen</PresentationFormat>
  <Paragraphs>125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Public Sans</vt:lpstr>
      <vt:lpstr>맑은 고딕</vt:lpstr>
      <vt:lpstr>Every1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Lorenz Van Damme</cp:lastModifiedBy>
  <cp:revision>275</cp:revision>
  <cp:lastPrinted>2025-04-30T13:39:41Z</cp:lastPrinted>
  <dcterms:created xsi:type="dcterms:W3CDTF">2019-04-06T05:20:47Z</dcterms:created>
  <dcterms:modified xsi:type="dcterms:W3CDTF">2026-05-20T06:26:26Z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0x010100CFC0EDCDBA201B409A2395B9861151A1</vt:lpwstr>
  </property>
  <property fmtid="{D5CDD505-2E9C-101B-9397-08002B2CF9AE}" pid="3" name="MediaServiceImageTags">
    <vt:lpwstr/>
  </property>
</Properties>
</file>