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9"/>
  </p:notesMasterIdLst>
  <p:handoutMasterIdLst>
    <p:handoutMasterId r:id="rId20"/>
  </p:handoutMasterIdLst>
  <p:sldIdLst>
    <p:sldId id="419" r:id="rId5"/>
    <p:sldId id="445" r:id="rId6"/>
    <p:sldId id="463" r:id="rId7"/>
    <p:sldId id="470" r:id="rId8"/>
    <p:sldId id="389" r:id="rId9"/>
    <p:sldId id="464" r:id="rId10"/>
    <p:sldId id="465" r:id="rId11"/>
    <p:sldId id="462" r:id="rId12"/>
    <p:sldId id="471" r:id="rId13"/>
    <p:sldId id="472" r:id="rId14"/>
    <p:sldId id="473" r:id="rId15"/>
    <p:sldId id="474" r:id="rId16"/>
    <p:sldId id="475" r:id="rId17"/>
    <p:sldId id="293" r:id="rId18"/>
  </p:sldIdLst>
  <p:sldSz cx="12192000" cy="6858000"/>
  <p:notesSz cx="10021888" cy="6889750"/>
  <p:embeddedFontLst>
    <p:embeddedFont>
      <p:font typeface="맑은 고딕" panose="020B0503020000020004" pitchFamily="34" charset="-127"/>
      <p:regular r:id="rId21"/>
      <p:bold r:id="rId22"/>
    </p:embeddedFont>
    <p:embeddedFont>
      <p:font typeface="Bebas" panose="020B0604020202020204" charset="0"/>
      <p:regular r:id="rId23"/>
    </p:embeddedFont>
    <p:embeddedFont>
      <p:font typeface="Bebas Neue" panose="020F0502020204030204" pitchFamily="34" charset="0"/>
      <p:regular r:id="rId24"/>
    </p:embeddedFont>
    <p:embeddedFont>
      <p:font typeface="Muli" panose="020B0604020202020204" charset="0"/>
      <p:italic r:id="rId25"/>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18957A-E21A-4CDF-842B-518B94C6C530}" v="292" dt="2025-11-21T10:38:08.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1"/>
            <a:ext cx="4342818" cy="345684"/>
          </a:xfrm>
          <a:prstGeom prst="rect">
            <a:avLst/>
          </a:prstGeom>
        </p:spPr>
        <p:txBody>
          <a:bodyPr vert="horz" lIns="96634" tIns="48317" rIns="96634" bIns="48317" rtlCol="0"/>
          <a:lstStyle>
            <a:lvl1pPr algn="l">
              <a:defRPr sz="13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6544067"/>
            <a:ext cx="4342818" cy="345683"/>
          </a:xfrm>
          <a:prstGeom prst="rect">
            <a:avLst/>
          </a:prstGeom>
        </p:spPr>
        <p:txBody>
          <a:bodyPr vert="horz" lIns="96634" tIns="48317" rIns="96634" bIns="48317" rtlCol="0" anchor="b"/>
          <a:lstStyle>
            <a:lvl1pPr algn="l">
              <a:defRPr sz="13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5676751" y="6544067"/>
            <a:ext cx="4342818" cy="345683"/>
          </a:xfrm>
          <a:prstGeom prst="rect">
            <a:avLst/>
          </a:prstGeom>
        </p:spPr>
        <p:txBody>
          <a:bodyPr vert="horz" lIns="96634" tIns="48317" rIns="96634" bIns="48317" rtlCol="0" anchor="b"/>
          <a:lstStyle>
            <a:lvl1pPr algn="r">
              <a:defRPr sz="13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1"/>
            <a:ext cx="4342818" cy="345684"/>
          </a:xfrm>
          <a:prstGeom prst="rect">
            <a:avLst/>
          </a:prstGeom>
        </p:spPr>
        <p:txBody>
          <a:bodyPr vert="horz" lIns="96634" tIns="48317" rIns="96634" bIns="48317" rtlCol="0"/>
          <a:lstStyle>
            <a:lvl1pPr algn="l">
              <a:defRPr sz="1300"/>
            </a:lvl1pPr>
          </a:lstStyle>
          <a:p>
            <a:endParaRPr lang="ko-KR" altLang="en-US"/>
          </a:p>
        </p:txBody>
      </p:sp>
      <p:sp>
        <p:nvSpPr>
          <p:cNvPr id="3" name="날짜 개체 틀 2"/>
          <p:cNvSpPr>
            <a:spLocks noGrp="1"/>
          </p:cNvSpPr>
          <p:nvPr>
            <p:ph type="dt" idx="1"/>
          </p:nvPr>
        </p:nvSpPr>
        <p:spPr>
          <a:xfrm>
            <a:off x="5676751" y="1"/>
            <a:ext cx="4342818" cy="345684"/>
          </a:xfrm>
          <a:prstGeom prst="rect">
            <a:avLst/>
          </a:prstGeom>
        </p:spPr>
        <p:txBody>
          <a:bodyPr vert="horz" lIns="96634" tIns="48317" rIns="96634" bIns="48317" rtlCol="0"/>
          <a:lstStyle>
            <a:lvl1pPr algn="r">
              <a:defRPr sz="1300"/>
            </a:lvl1pPr>
          </a:lstStyle>
          <a:p>
            <a:fld id="{15A49F08-9100-4AF5-BC0A-FC6A093BE3CC}" type="datetimeFigureOut">
              <a:rPr lang="ko-KR" altLang="en-US" smtClean="0"/>
              <a:t>2026-05-22</a:t>
            </a:fld>
            <a:endParaRPr lang="ko-KR" altLang="en-US"/>
          </a:p>
        </p:txBody>
      </p:sp>
      <p:sp>
        <p:nvSpPr>
          <p:cNvPr id="4" name="슬라이드 이미지 개체 틀 3"/>
          <p:cNvSpPr>
            <a:spLocks noGrp="1" noRot="1" noChangeAspect="1"/>
          </p:cNvSpPr>
          <p:nvPr>
            <p:ph type="sldImg" idx="2"/>
          </p:nvPr>
        </p:nvSpPr>
        <p:spPr>
          <a:xfrm>
            <a:off x="2944813" y="862013"/>
            <a:ext cx="4132262" cy="2324100"/>
          </a:xfrm>
          <a:prstGeom prst="rect">
            <a:avLst/>
          </a:prstGeom>
          <a:noFill/>
          <a:ln w="12700">
            <a:solidFill>
              <a:prstClr val="black"/>
            </a:solidFill>
          </a:ln>
        </p:spPr>
        <p:txBody>
          <a:bodyPr vert="horz" lIns="96634" tIns="48317" rIns="96634" bIns="48317" rtlCol="0" anchor="ctr"/>
          <a:lstStyle/>
          <a:p>
            <a:endParaRPr lang="ko-KR" altLang="en-US"/>
          </a:p>
        </p:txBody>
      </p:sp>
      <p:sp>
        <p:nvSpPr>
          <p:cNvPr id="5" name="슬라이드 노트 개체 틀 4"/>
          <p:cNvSpPr>
            <a:spLocks noGrp="1"/>
          </p:cNvSpPr>
          <p:nvPr>
            <p:ph type="body" sz="quarter" idx="3"/>
          </p:nvPr>
        </p:nvSpPr>
        <p:spPr>
          <a:xfrm>
            <a:off x="1002189" y="3315691"/>
            <a:ext cx="8017510" cy="2712840"/>
          </a:xfrm>
          <a:prstGeom prst="rect">
            <a:avLst/>
          </a:prstGeom>
        </p:spPr>
        <p:txBody>
          <a:bodyPr vert="horz" lIns="96634" tIns="48317" rIns="96634" bIns="48317"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6544067"/>
            <a:ext cx="4342818" cy="345683"/>
          </a:xfrm>
          <a:prstGeom prst="rect">
            <a:avLst/>
          </a:prstGeom>
        </p:spPr>
        <p:txBody>
          <a:bodyPr vert="horz" lIns="96634" tIns="48317" rIns="96634" bIns="48317" rtlCol="0" anchor="b"/>
          <a:lstStyle>
            <a:lvl1pPr algn="l">
              <a:defRPr sz="1300"/>
            </a:lvl1pPr>
          </a:lstStyle>
          <a:p>
            <a:endParaRPr lang="ko-KR" altLang="en-US"/>
          </a:p>
        </p:txBody>
      </p:sp>
      <p:sp>
        <p:nvSpPr>
          <p:cNvPr id="7" name="슬라이드 번호 개체 틀 6"/>
          <p:cNvSpPr>
            <a:spLocks noGrp="1"/>
          </p:cNvSpPr>
          <p:nvPr>
            <p:ph type="sldNum" sz="quarter" idx="5"/>
          </p:nvPr>
        </p:nvSpPr>
        <p:spPr>
          <a:xfrm>
            <a:off x="5676751" y="6544067"/>
            <a:ext cx="4342818" cy="345683"/>
          </a:xfrm>
          <a:prstGeom prst="rect">
            <a:avLst/>
          </a:prstGeom>
        </p:spPr>
        <p:txBody>
          <a:bodyPr vert="horz" lIns="96634" tIns="48317" rIns="96634" bIns="48317" rtlCol="0" anchor="b"/>
          <a:lstStyle>
            <a:lvl1pPr algn="r">
              <a:defRPr sz="13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Welcome the class. Quick teacher framing: today we're going to learn how the way we get electricity is changing — and why that matters for them, even at 12 years old. Tell them they'll do a quick detective activity halfway through the lesson to find the 'energy thieves' in their own homes.</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3708904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6F9A9-1848-504F-C9F5-EC27D31C5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21ECD-FAF4-83EA-5097-F2C72832AD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012D83-6FD3-D258-5F0C-CD43A5D5762D}"/>
              </a:ext>
            </a:extLst>
          </p:cNvPr>
          <p:cNvSpPr>
            <a:spLocks noGrp="1"/>
          </p:cNvSpPr>
          <p:nvPr>
            <p:ph type="body" idx="1"/>
          </p:nvPr>
        </p:nvSpPr>
        <p:spPr/>
        <p:txBody>
          <a:bodyPr/>
          <a:lstStyle/>
          <a:p>
            <a:r>
              <a:t>TIMING: 12 minutes total. 8 minutes in pairs, 4 minutes class share-out. Walk around and prompt: 'always-on' devices — Wi-Fi router, fridge, microwave clock, TV standby, phone chargers left plugged in, instant water heaters. Big reveal: even devices that look off can use 1–5 watts of standby power. Add up across 10 devices and 365 days and that's ~50 kWh per year — about €15 per household.</a:t>
            </a:r>
          </a:p>
        </p:txBody>
      </p:sp>
      <p:sp>
        <p:nvSpPr>
          <p:cNvPr id="4" name="Slide Number Placeholder 3">
            <a:extLst>
              <a:ext uri="{FF2B5EF4-FFF2-40B4-BE49-F238E27FC236}">
                <a16:creationId xmlns:a16="http://schemas.microsoft.com/office/drawing/2014/main" id="{8449B885-812C-CAEB-C865-C6C299355D4A}"/>
              </a:ext>
            </a:extLst>
          </p:cNvPr>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999333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325EE-21E3-6772-5E51-EAE6886823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42FC8-167F-532C-2903-A00F1E922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C0E61-9C0A-55D7-2A05-FCD8341E1B34}"/>
              </a:ext>
            </a:extLst>
          </p:cNvPr>
          <p:cNvSpPr>
            <a:spLocks noGrp="1"/>
          </p:cNvSpPr>
          <p:nvPr>
            <p:ph type="body" idx="1"/>
          </p:nvPr>
        </p:nvSpPr>
        <p:spPr/>
        <p:txBody>
          <a:bodyPr/>
          <a:lstStyle/>
          <a:p>
            <a:r>
              <a:t>These three actions are deliberately small. Anyone in the class can do them this evening. Most homes have a smart-meter app — the supplier sends an email about it. If they tell a parent or grandparent about an energy thief and that thief gets fixed, they've saved real money.</a:t>
            </a:r>
          </a:p>
        </p:txBody>
      </p:sp>
      <p:sp>
        <p:nvSpPr>
          <p:cNvPr id="4" name="Slide Number Placeholder 3">
            <a:extLst>
              <a:ext uri="{FF2B5EF4-FFF2-40B4-BE49-F238E27FC236}">
                <a16:creationId xmlns:a16="http://schemas.microsoft.com/office/drawing/2014/main" id="{26973FC7-23BA-508D-1FE8-893A8592971E}"/>
              </a:ext>
            </a:extLst>
          </p:cNvPr>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961289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DF421-33E9-92D5-BCDB-C4EB5E72F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924FF-126F-1C48-343D-918B8BF453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10C55-D2A3-3902-1270-BBF0BA7ADD94}"/>
              </a:ext>
            </a:extLst>
          </p:cNvPr>
          <p:cNvSpPr>
            <a:spLocks noGrp="1"/>
          </p:cNvSpPr>
          <p:nvPr>
            <p:ph type="body" idx="1"/>
          </p:nvPr>
        </p:nvSpPr>
        <p:spPr/>
        <p:txBody>
          <a:bodyPr/>
          <a:lstStyle/>
          <a:p>
            <a:r>
              <a:t>End with a quick check-in: ask each student to say one of the three ideas in their own words. If time allows, the 30-second quiz on the next slide is a fun closer.</a:t>
            </a:r>
          </a:p>
        </p:txBody>
      </p:sp>
      <p:sp>
        <p:nvSpPr>
          <p:cNvPr id="4" name="Slide Number Placeholder 3">
            <a:extLst>
              <a:ext uri="{FF2B5EF4-FFF2-40B4-BE49-F238E27FC236}">
                <a16:creationId xmlns:a16="http://schemas.microsoft.com/office/drawing/2014/main" id="{CB776236-D148-CA92-C894-B0CC5B973082}"/>
              </a:ext>
            </a:extLst>
          </p:cNvPr>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2041080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608BA-F0E5-2F9E-E83A-0E6267DA54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65C7D-4F8D-C937-ED59-3130499F9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AE2CF7-9534-E29C-50E3-7F49C659B009}"/>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EB941CAA-5650-4C1E-7B1A-6AC9FE6ABB9C}"/>
              </a:ext>
            </a:extLst>
          </p:cNvPr>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1103630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Optional 30-second exit ticket: 'tell your neighbour one thing you'll do differently after today.' Workbook page 6 is for them to write down what they learned.</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Run through the three parts in 30 seconds. Tell them the middle part will be a hunt for 'energy thieves' using their workbook. Lesson timing: ~8 min for 'The old way', ~12 min for 'What's changing', ~20 min for the activity and discussion, ~10 min for the wrap-up.</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2840095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Ask: who has seen the meter at home? It might be a black or grey box in the hall, garage or basement. The old type had a spinning wheel. Each month someone came to read the number and you got a bill in the post. Electricity flowed in one direction only — power station → big wires → little wires → your wall socket. Nobody knew what you used during the day, just the total for the month.</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290288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Three things are changing all at once. We'll look at each in turn. Optional: ask the class to guess what's changing before you reveal it.</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254032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Ask: who has seen solar panels on a roof on the way to school? Many cities now have thousands of small rooftop solar systems. Each one is a tiny power station. When more electricity is made than the house uses, the rest flows back into the shared electricity grid for someone else to use. Electricity no longer travels in just one direction!</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1345732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Electric cars are becoming common. A typical EV battery stores about 60 kilowatt-hours of energy — enough to power an average home for around two days. Some new cars can even feed that electricity back into the home (called vehicle-to-home). Phones, bikes, scooters: anything that used to burn fuel is becoming electric.</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2725831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The smart meter is the change you'll see in your own home. Instead of one number per month, it measures every 15 minutes and sends the data to an app on your parents' phone. You can see when your home uses the most electricity — usually morning (everyone showering) and early evening (cooking, TVs, lights). That detail is what lets you become smart about energy.</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465244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Bridge into the practical part. Tell them: 'Now you've seen what's changing. The next bit is what you can actually do about it — starting with a detective game in your own home.'</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1173696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Quick teacher discussion: which of these matters most to them? Most students at 12 connect strongly with the environmental angle. The 'right time' point is the key new idea — electricity is sometimes cheap (sun is shining, wind is blowing) and sometimes expensive (everyone gets home from work). Using cheap electricity is good for your wallet AND the environment.</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2817896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sv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8F916B2-4F4A-4B46-84C5-9F10E8117ACA}"/>
              </a:ext>
            </a:extLst>
          </p:cNvPr>
          <p:cNvSpPr txBox="1"/>
          <p:nvPr/>
        </p:nvSpPr>
        <p:spPr>
          <a:xfrm>
            <a:off x="815121" y="1732479"/>
            <a:ext cx="6657976" cy="2308324"/>
          </a:xfrm>
          <a:prstGeom prst="rect">
            <a:avLst/>
          </a:prstGeom>
          <a:noFill/>
        </p:spPr>
        <p:txBody>
          <a:bodyPr wrap="square" rtlCol="0">
            <a:spAutoFit/>
          </a:bodyPr>
          <a:lstStyle/>
          <a:p>
            <a:r>
              <a:rPr lang="en-US" altLang="ko-KR" sz="5600">
                <a:latin typeface="Bebas Neue" panose="020B0606020202050201" pitchFamily="34" charset="0"/>
                <a:cs typeface="Arial" panose="020B0604020202020204" pitchFamily="34" charset="0"/>
              </a:rPr>
              <a:t>Energy: how it gets smart</a:t>
            </a:r>
          </a:p>
        </p:txBody>
      </p:sp>
      <p:sp>
        <p:nvSpPr>
          <p:cNvPr id="22" name="TextBox 21">
            <a:extLst>
              <a:ext uri="{FF2B5EF4-FFF2-40B4-BE49-F238E27FC236}">
                <a16:creationId xmlns:a16="http://schemas.microsoft.com/office/drawing/2014/main" id="{B48000D0-78FC-4E0F-A8E7-47504CE32604}"/>
              </a:ext>
            </a:extLst>
          </p:cNvPr>
          <p:cNvSpPr txBox="1"/>
          <p:nvPr/>
        </p:nvSpPr>
        <p:spPr>
          <a:xfrm>
            <a:off x="1630241" y="5421715"/>
            <a:ext cx="4384299" cy="461665"/>
          </a:xfrm>
          <a:prstGeom prst="rect">
            <a:avLst/>
          </a:prstGeom>
          <a:noFill/>
        </p:spPr>
        <p:txBody>
          <a:bodyPr wrap="square" rtlCol="0">
            <a:spAutoFit/>
          </a:bodyPr>
          <a:lstStyle/>
          <a:p>
            <a:r>
              <a:rPr lang="en-US" altLang="ko-KR" sz="2400">
                <a:solidFill>
                  <a:schemeClr val="tx2"/>
                </a:solidFill>
                <a:latin typeface="Bebas Neue" panose="020B0606020202050201" pitchFamily="34" charset="0"/>
                <a:cs typeface="Arial" panose="020B0604020202020204" pitchFamily="34" charset="0"/>
              </a:rPr>
              <a:t>A 50-minute lesson for 12-year-olds</a:t>
            </a:r>
            <a:endParaRPr lang="ko-KR" altLang="en-US" sz="2400">
              <a:solidFill>
                <a:schemeClr val="tx2"/>
              </a:solidFill>
              <a:latin typeface="Bebas Neue" panose="020B0606020202050201" pitchFamily="34" charset="0"/>
              <a:cs typeface="Arial" panose="020B0604020202020204" pitchFamily="34" charset="0"/>
            </a:endParaRPr>
          </a:p>
        </p:txBody>
      </p:sp>
      <p:sp>
        <p:nvSpPr>
          <p:cNvPr id="11" name="TextBox 10">
            <a:extLst>
              <a:ext uri="{FF2B5EF4-FFF2-40B4-BE49-F238E27FC236}">
                <a16:creationId xmlns:a16="http://schemas.microsoft.com/office/drawing/2014/main" id="{19186EE0-7E59-4523-B09E-94E592EC2AD3}"/>
              </a:ext>
            </a:extLst>
          </p:cNvPr>
          <p:cNvSpPr txBox="1"/>
          <p:nvPr/>
        </p:nvSpPr>
        <p:spPr>
          <a:xfrm>
            <a:off x="8266061" y="4601797"/>
            <a:ext cx="3497944" cy="400110"/>
          </a:xfrm>
          <a:prstGeom prst="rect">
            <a:avLst/>
          </a:prstGeom>
          <a:noFill/>
          <a:effectLst/>
        </p:spPr>
        <p:txBody>
          <a:bodyPr wrap="square" rtlCol="0">
            <a:spAutoFit/>
          </a:bodyPr>
          <a:lstStyle/>
          <a:p>
            <a:pPr algn="r"/>
            <a:r>
              <a:rPr lang="en-US" altLang="ko-KR" sz="2000">
                <a:solidFill>
                  <a:schemeClr val="accent1"/>
                </a:solidFill>
                <a:latin typeface="Bebas Neue" panose="020B0606020202050201" pitchFamily="34" charset="0"/>
                <a:cs typeface="Arial" panose="020B0604020202020204" pitchFamily="34" charset="0"/>
              </a:rPr>
              <a:t>2026</a:t>
            </a:r>
          </a:p>
        </p:txBody>
      </p:sp>
      <p:sp>
        <p:nvSpPr>
          <p:cNvPr id="4" name="직사각형 3">
            <a:extLst>
              <a:ext uri="{FF2B5EF4-FFF2-40B4-BE49-F238E27FC236}">
                <a16:creationId xmlns:a16="http://schemas.microsoft.com/office/drawing/2014/main" id="{15F8899D-CC18-4BEC-A7F9-8BA9784DD4B7}"/>
              </a:ext>
            </a:extLst>
          </p:cNvPr>
          <p:cNvSpPr/>
          <p:nvPr/>
        </p:nvSpPr>
        <p:spPr>
          <a:xfrm>
            <a:off x="815121" y="689980"/>
            <a:ext cx="815120" cy="297543"/>
          </a:xfrm>
          <a:prstGeom prst="rect">
            <a:avLst/>
          </a:prstGeom>
          <a:solidFill>
            <a:schemeClr val="accent1"/>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1"/>
              </a:solidFill>
              <a:latin typeface="+mj-lt"/>
            </a:endParaRPr>
          </a:p>
        </p:txBody>
      </p:sp>
      <p:pic>
        <p:nvPicPr>
          <p:cNvPr id="3" name="Picture 2" descr="A black background with white letters&#10;&#10;Description automatically generated">
            <a:extLst>
              <a:ext uri="{FF2B5EF4-FFF2-40B4-BE49-F238E27FC236}">
                <a16:creationId xmlns:a16="http://schemas.microsoft.com/office/drawing/2014/main" id="{59EE2B6D-35E4-4C91-CC80-BAA946F2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D8A6B-96DD-5BC6-5AD9-089358C94B05}"/>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DE61F58F-F3CE-BEA7-9966-2F69463CE4B9}"/>
              </a:ext>
            </a:extLst>
          </p:cNvPr>
          <p:cNvSpPr txBox="1"/>
          <p:nvPr/>
        </p:nvSpPr>
        <p:spPr>
          <a:xfrm>
            <a:off x="817595" y="643285"/>
            <a:ext cx="4567206" cy="523220"/>
          </a:xfrm>
          <a:prstGeom prst="rect">
            <a:avLst/>
          </a:prstGeom>
          <a:noFill/>
        </p:spPr>
        <p:txBody>
          <a:bodyPr wrap="square" rtlCol="0">
            <a:spAutoFit/>
          </a:bodyPr>
          <a:lstStyle/>
          <a:p>
            <a:r>
              <a:rPr lang="fr-BE" altLang="ko-KR" sz="2800">
                <a:solidFill>
                  <a:schemeClr val="tx2"/>
                </a:solidFill>
                <a:latin typeface="Bebas Neue" panose="020B0606020202050201" pitchFamily="34" charset="0"/>
                <a:cs typeface="Arial" panose="020B0604020202020204" pitchFamily="34" charset="0"/>
              </a:rPr>
              <a:t>Activity: Energy thieves!</a:t>
            </a:r>
            <a:endParaRPr lang="ko-KR" altLang="en-US" sz="2800">
              <a:solidFill>
                <a:schemeClr val="tx2"/>
              </a:solidFill>
              <a:latin typeface="Bebas Neue" panose="020B0606020202050201" pitchFamily="34" charset="0"/>
              <a:cs typeface="Arial" panose="020B0604020202020204" pitchFamily="34" charset="0"/>
            </a:endParaRPr>
          </a:p>
        </p:txBody>
      </p:sp>
      <p:sp>
        <p:nvSpPr>
          <p:cNvPr id="7" name="직사각형 21">
            <a:extLst>
              <a:ext uri="{FF2B5EF4-FFF2-40B4-BE49-F238E27FC236}">
                <a16:creationId xmlns:a16="http://schemas.microsoft.com/office/drawing/2014/main" id="{2151F385-C7E1-F5A1-EC0B-1B8A7FEE091B}"/>
              </a:ext>
            </a:extLst>
          </p:cNvPr>
          <p:cNvSpPr/>
          <p:nvPr/>
        </p:nvSpPr>
        <p:spPr>
          <a:xfrm>
            <a:off x="817595" y="1671864"/>
            <a:ext cx="6308034" cy="4401205"/>
          </a:xfrm>
          <a:prstGeom prst="rect">
            <a:avLst/>
          </a:prstGeom>
        </p:spPr>
        <p:txBody>
          <a:bodyPr wrap="square" anchor="t" anchorCtr="0">
            <a:spAutoFit/>
          </a:bodyPr>
          <a:lstStyle/>
          <a:p>
            <a:r>
              <a:rPr lang="en-US" altLang="ko-KR" sz="2800" dirty="0">
                <a:solidFill>
                  <a:srgbClr val="373737"/>
                </a:solidFill>
                <a:latin typeface="Bebas Neue" panose="020B0606020202050201" pitchFamily="34" charset="0"/>
              </a:rPr>
              <a:t>Open your workbook to page 4. In pairs:</a:t>
            </a:r>
          </a:p>
          <a:p>
            <a:endParaRPr lang="en-GB" altLang="ko-KR" sz="2800" dirty="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dirty="0">
                <a:solidFill>
                  <a:srgbClr val="373737"/>
                </a:solidFill>
                <a:latin typeface="Bebas Neue" panose="020B0606020202050201" pitchFamily="34" charset="0"/>
              </a:rPr>
              <a:t>List five things in your house that use electricity 24/7</a:t>
            </a:r>
          </a:p>
          <a:p>
            <a:endParaRPr lang="en-US" altLang="ko-KR" sz="2800" dirty="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dirty="0">
                <a:solidFill>
                  <a:srgbClr val="373737"/>
                </a:solidFill>
                <a:latin typeface="Bebas Neue" panose="020B0606020202050201" pitchFamily="34" charset="0"/>
              </a:rPr>
              <a:t>Tick the ones that don't need to be on right now</a:t>
            </a:r>
          </a:p>
          <a:p>
            <a:endParaRPr lang="en-US" altLang="ko-KR" sz="2800" dirty="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dirty="0">
                <a:solidFill>
                  <a:srgbClr val="373737"/>
                </a:solidFill>
                <a:latin typeface="Bebas Neue" panose="020B0606020202050201" pitchFamily="34" charset="0"/>
              </a:rPr>
              <a:t>Guess: how much could you save by turning them off?</a:t>
            </a:r>
          </a:p>
          <a:p>
            <a:endParaRPr lang="en-GB" altLang="ko-KR" sz="2800" dirty="0">
              <a:solidFill>
                <a:srgbClr val="373737"/>
              </a:solidFill>
              <a:latin typeface="Bebas Neue" panose="020B0606020202050201" pitchFamily="34" charset="0"/>
            </a:endParaRPr>
          </a:p>
          <a:p>
            <a:pPr marL="285750" indent="-285750">
              <a:buFont typeface="Arial" panose="020B0604020202020204" pitchFamily="34" charset="0"/>
              <a:buChar char="•"/>
            </a:pPr>
            <a:endParaRPr lang="en-GB" altLang="ko-KR" sz="2800" dirty="0">
              <a:solidFill>
                <a:srgbClr val="373737"/>
              </a:solidFill>
              <a:latin typeface="Bebas Neue" panose="020B0606020202050201" pitchFamily="34" charset="0"/>
            </a:endParaRPr>
          </a:p>
          <a:p>
            <a:endParaRPr lang="en-US" altLang="ko-KR" sz="2800" dirty="0">
              <a:solidFill>
                <a:srgbClr val="373737"/>
              </a:solidFill>
              <a:latin typeface="Bebas Neue" panose="020B0606020202050201" pitchFamily="34" charset="0"/>
            </a:endParaRPr>
          </a:p>
        </p:txBody>
      </p:sp>
    </p:spTree>
    <p:extLst>
      <p:ext uri="{BB962C8B-B14F-4D97-AF65-F5344CB8AC3E}">
        <p14:creationId xmlns:p14="http://schemas.microsoft.com/office/powerpoint/2010/main" val="153556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EE1FB-8698-A1D9-BCC5-AAAE7CD4A168}"/>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BA44C26B-1E04-0847-D8D5-FE9F5E489A00}"/>
              </a:ext>
            </a:extLst>
          </p:cNvPr>
          <p:cNvSpPr txBox="1"/>
          <p:nvPr/>
        </p:nvSpPr>
        <p:spPr>
          <a:xfrm>
            <a:off x="817595" y="643285"/>
            <a:ext cx="4567206" cy="523220"/>
          </a:xfrm>
          <a:prstGeom prst="rect">
            <a:avLst/>
          </a:prstGeom>
          <a:noFill/>
        </p:spPr>
        <p:txBody>
          <a:bodyPr wrap="square" rtlCol="0">
            <a:spAutoFit/>
          </a:bodyPr>
          <a:lstStyle/>
          <a:p>
            <a:r>
              <a:rPr lang="fr-BE" altLang="ko-KR" sz="2800">
                <a:solidFill>
                  <a:schemeClr val="tx2"/>
                </a:solidFill>
                <a:latin typeface="Bebas Neue" panose="020B0606020202050201" pitchFamily="34" charset="0"/>
                <a:cs typeface="Arial" panose="020B0604020202020204" pitchFamily="34" charset="0"/>
              </a:rPr>
              <a:t>Three things you can do today</a:t>
            </a:r>
            <a:endParaRPr lang="ko-KR" altLang="en-US" sz="2800">
              <a:solidFill>
                <a:schemeClr val="tx2"/>
              </a:solidFill>
              <a:latin typeface="Bebas Neue" panose="020B0606020202050201" pitchFamily="34" charset="0"/>
              <a:cs typeface="Arial" panose="020B0604020202020204" pitchFamily="34" charset="0"/>
            </a:endParaRPr>
          </a:p>
        </p:txBody>
      </p:sp>
      <p:sp>
        <p:nvSpPr>
          <p:cNvPr id="7" name="직사각형 21">
            <a:extLst>
              <a:ext uri="{FF2B5EF4-FFF2-40B4-BE49-F238E27FC236}">
                <a16:creationId xmlns:a16="http://schemas.microsoft.com/office/drawing/2014/main" id="{74C1CC0D-42C1-BAC9-C24D-CD4C890E2CDD}"/>
              </a:ext>
            </a:extLst>
          </p:cNvPr>
          <p:cNvSpPr/>
          <p:nvPr/>
        </p:nvSpPr>
        <p:spPr>
          <a:xfrm>
            <a:off x="817595" y="1671864"/>
            <a:ext cx="6308034" cy="3970318"/>
          </a:xfrm>
          <a:prstGeom prst="rect">
            <a:avLst/>
          </a:prstGeom>
        </p:spPr>
        <p:txBody>
          <a:bodyPr wrap="square" anchor="t" anchorCtr="0">
            <a:spAutoFit/>
          </a:bodyPr>
          <a:lstStyle/>
          <a:p>
            <a:r>
              <a:rPr lang="en-US" altLang="ko-KR" sz="2800">
                <a:solidFill>
                  <a:srgbClr val="373737"/>
                </a:solidFill>
                <a:latin typeface="Bebas Neue" panose="020B0606020202050201" pitchFamily="34" charset="0"/>
              </a:rPr>
              <a:t>Be a smart energy citizen:</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Look at the smart-meter app — find your home's busiest hour</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Move one thing (charger, dishwasher) to a sunny hour</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Tell a grown-up about an energy thief you spotted</a:t>
            </a:r>
            <a:endParaRPr lang="en-GB" altLang="ko-KR" sz="2800">
              <a:solidFill>
                <a:srgbClr val="373737"/>
              </a:solidFill>
              <a:latin typeface="Bebas Neue" panose="020B0606020202050201" pitchFamily="34" charset="0"/>
            </a:endParaRPr>
          </a:p>
          <a:p>
            <a:pPr marL="285750" indent="-285750">
              <a:buFont typeface="Arial" panose="020B0604020202020204" pitchFamily="34" charset="0"/>
              <a:buChar char="•"/>
            </a:pPr>
            <a:endParaRPr lang="en-GB" altLang="ko-KR" sz="2800">
              <a:solidFill>
                <a:srgbClr val="373737"/>
              </a:solidFill>
              <a:latin typeface="Bebas Neue" panose="020B0606020202050201" pitchFamily="34" charset="0"/>
            </a:endParaRPr>
          </a:p>
          <a:p>
            <a:endParaRPr lang="en-US" altLang="ko-KR" sz="2800">
              <a:solidFill>
                <a:srgbClr val="373737"/>
              </a:solidFill>
              <a:latin typeface="Bebas Neue" panose="020B0606020202050201" pitchFamily="34" charset="0"/>
            </a:endParaRPr>
          </a:p>
        </p:txBody>
      </p:sp>
    </p:spTree>
    <p:extLst>
      <p:ext uri="{BB962C8B-B14F-4D97-AF65-F5344CB8AC3E}">
        <p14:creationId xmlns:p14="http://schemas.microsoft.com/office/powerpoint/2010/main" val="864343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367AF-8CB9-676D-7DDA-35EA0BE5CB52}"/>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183E3BD9-7966-5829-3335-FD5B9698CFF9}"/>
              </a:ext>
            </a:extLst>
          </p:cNvPr>
          <p:cNvSpPr txBox="1"/>
          <p:nvPr/>
        </p:nvSpPr>
        <p:spPr>
          <a:xfrm>
            <a:off x="817595" y="643285"/>
            <a:ext cx="4567206" cy="523220"/>
          </a:xfrm>
          <a:prstGeom prst="rect">
            <a:avLst/>
          </a:prstGeom>
          <a:noFill/>
        </p:spPr>
        <p:txBody>
          <a:bodyPr wrap="square" rtlCol="0">
            <a:spAutoFit/>
          </a:bodyPr>
          <a:lstStyle/>
          <a:p>
            <a:r>
              <a:rPr lang="fr-BE" altLang="ko-KR" sz="2800">
                <a:solidFill>
                  <a:schemeClr val="tx2"/>
                </a:solidFill>
                <a:latin typeface="Bebas Neue" panose="020B0606020202050201" pitchFamily="34" charset="0"/>
                <a:cs typeface="Arial" panose="020B0604020202020204" pitchFamily="34" charset="0"/>
              </a:rPr>
              <a:t>Three things to remember</a:t>
            </a:r>
            <a:endParaRPr lang="ko-KR" altLang="en-US" sz="2800">
              <a:solidFill>
                <a:schemeClr val="tx2"/>
              </a:solidFill>
              <a:latin typeface="Bebas Neue" panose="020B0606020202050201" pitchFamily="34" charset="0"/>
              <a:cs typeface="Arial" panose="020B0604020202020204" pitchFamily="34" charset="0"/>
            </a:endParaRPr>
          </a:p>
        </p:txBody>
      </p:sp>
      <p:sp>
        <p:nvSpPr>
          <p:cNvPr id="7" name="직사각형 21">
            <a:extLst>
              <a:ext uri="{FF2B5EF4-FFF2-40B4-BE49-F238E27FC236}">
                <a16:creationId xmlns:a16="http://schemas.microsoft.com/office/drawing/2014/main" id="{970CD4F8-CA46-0EA4-FBDB-403B6B6F29E0}"/>
              </a:ext>
            </a:extLst>
          </p:cNvPr>
          <p:cNvSpPr/>
          <p:nvPr/>
        </p:nvSpPr>
        <p:spPr>
          <a:xfrm>
            <a:off x="817595" y="1671864"/>
            <a:ext cx="6308034" cy="3970318"/>
          </a:xfrm>
          <a:prstGeom prst="rect">
            <a:avLst/>
          </a:prstGeom>
        </p:spPr>
        <p:txBody>
          <a:bodyPr wrap="square" anchor="t" anchorCtr="0">
            <a:spAutoFit/>
          </a:bodyPr>
          <a:lstStyle/>
          <a:p>
            <a:r>
              <a:rPr lang="en-US" altLang="ko-KR" sz="2800">
                <a:solidFill>
                  <a:srgbClr val="373737"/>
                </a:solidFill>
                <a:latin typeface="Bebas Neue" panose="020B0606020202050201" pitchFamily="34" charset="0"/>
              </a:rPr>
              <a:t>Today's three big ideas:</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Electricity used to flow one way — now it flows both ways</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Smart meters let you see when your home uses energy</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When you use electricity matters as much as how much</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endParaRPr lang="en-GB" altLang="ko-KR" sz="2800">
              <a:solidFill>
                <a:srgbClr val="373737"/>
              </a:solidFill>
              <a:latin typeface="Bebas Neue" panose="020B0606020202050201" pitchFamily="34" charset="0"/>
            </a:endParaRPr>
          </a:p>
        </p:txBody>
      </p:sp>
      <p:pic>
        <p:nvPicPr>
          <p:cNvPr id="8" name="Picture Placeholder 7">
            <a:extLst>
              <a:ext uri="{FF2B5EF4-FFF2-40B4-BE49-F238E27FC236}">
                <a16:creationId xmlns:a16="http://schemas.microsoft.com/office/drawing/2014/main" id="{0F9FCC12-1294-83AE-4E83-D75221F78BF4}"/>
              </a:ext>
            </a:extLst>
          </p:cNvPr>
          <p:cNvPicPr>
            <a:picLocks noGrp="1" noChangeAspect="1"/>
          </p:cNvPicPr>
          <p:nvPr>
            <p:ph type="pic" sz="quarter" idx="10"/>
          </p:nvPr>
        </p:nvPicPr>
        <p:blipFill>
          <a:blip r:embed="rId3"/>
          <a:srcRect l="25612" r="25612"/>
          <a:stretch>
            <a:fillRect/>
          </a:stretch>
        </p:blipFill>
        <p:spPr>
          <a:prstGeom prst="rect">
            <a:avLst/>
          </a:prstGeom>
        </p:spPr>
      </p:pic>
    </p:spTree>
    <p:extLst>
      <p:ext uri="{BB962C8B-B14F-4D97-AF65-F5344CB8AC3E}">
        <p14:creationId xmlns:p14="http://schemas.microsoft.com/office/powerpoint/2010/main" val="2784779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23155-E8BE-C28A-ED6C-0BBE9BBC622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1DBAA5F-95B6-C327-38DF-E8B190711C5C}"/>
              </a:ext>
            </a:extLst>
          </p:cNvPr>
          <p:cNvSpPr txBox="1"/>
          <p:nvPr/>
        </p:nvSpPr>
        <p:spPr>
          <a:xfrm>
            <a:off x="512795" y="884585"/>
            <a:ext cx="3030505" cy="523220"/>
          </a:xfrm>
          <a:prstGeom prst="rect">
            <a:avLst/>
          </a:prstGeom>
          <a:noFill/>
        </p:spPr>
        <p:txBody>
          <a:bodyPr wrap="square" rtlCol="0">
            <a:spAutoFit/>
          </a:bodyPr>
          <a:lstStyle/>
          <a:p>
            <a:r>
              <a:rPr lang="fr-BE" altLang="ko-KR" sz="2800" err="1">
                <a:solidFill>
                  <a:schemeClr val="bg1"/>
                </a:solidFill>
                <a:latin typeface="Bebas Neue" panose="020B0606020202050201" pitchFamily="34" charset="0"/>
                <a:cs typeface="Arial" panose="020B0604020202020204" pitchFamily="34" charset="0"/>
              </a:rPr>
              <a:t>acknowledgements</a:t>
            </a:r>
            <a:endParaRPr lang="ko-KR" altLang="en-US" sz="2800">
              <a:solidFill>
                <a:schemeClr val="bg1"/>
              </a:solidFill>
              <a:latin typeface="Bebas Neue" panose="020B0606020202050201" pitchFamily="34" charset="0"/>
              <a:cs typeface="Arial" panose="020B0604020202020204" pitchFamily="34" charset="0"/>
            </a:endParaRPr>
          </a:p>
        </p:txBody>
      </p:sp>
      <p:sp>
        <p:nvSpPr>
          <p:cNvPr id="2" name="TextBox 1">
            <a:extLst>
              <a:ext uri="{FF2B5EF4-FFF2-40B4-BE49-F238E27FC236}">
                <a16:creationId xmlns:a16="http://schemas.microsoft.com/office/drawing/2014/main" id="{6EE220E3-55BE-FB5C-DEC4-A3A46BF59F1D}"/>
              </a:ext>
            </a:extLst>
          </p:cNvPr>
          <p:cNvSpPr txBox="1"/>
          <p:nvPr/>
        </p:nvSpPr>
        <p:spPr>
          <a:xfrm>
            <a:off x="4879237" y="884585"/>
            <a:ext cx="6799968" cy="5355312"/>
          </a:xfrm>
          <a:prstGeom prst="rect">
            <a:avLst/>
          </a:prstGeom>
          <a:noFill/>
        </p:spPr>
        <p:txBody>
          <a:bodyPr wrap="square" rtlCol="0">
            <a:spAutoFit/>
          </a:bodyPr>
          <a:lstStyle/>
          <a:p>
            <a:r>
              <a:rPr lang="nl-NL" err="1">
                <a:latin typeface="Muli" panose="020B0604020202020204" charset="0"/>
              </a:rPr>
              <a:t>“Energy: how it gets smart” was produced by Th!nk E for the Every1 project, licensed CC BY-SA 4.0. Every1 has received funding from the EU Horizon Europe programme under grant agreement No. 101075596.</a:t>
            </a:r>
          </a:p>
          <a:p>
            <a:endParaRPr lang="nl-NL" err="1">
              <a:latin typeface="Muli" panose="020B0604020202020204" charset="0"/>
            </a:endParaRPr>
          </a:p>
          <a:p>
            <a:r>
              <a:rPr lang="en-US" err="1">
                <a:latin typeface="Muli" panose="020B0604020202020204" charset="0"/>
              </a:rPr>
              <a:t>Images reused from the Every1 deck “How to make our grid cheaper” (CC BY-SA 4.0). Original attributions:</a:t>
            </a:r>
          </a:p>
          <a:p>
            <a:r>
              <a:rPr lang="en-US">
                <a:latin typeface="Muli" panose="020B0604020202020204" charset="0"/>
              </a:rPr>
              <a:t>Slide 3 — K.H. Reichert, “Billions of pounds of green infrastructure…”, CC BY-NC 2.0.</a:t>
            </a:r>
            <a:endParaRPr lang="nl-NL">
              <a:latin typeface="Muli" panose="020B0604020202020204" charset="0"/>
            </a:endParaRPr>
          </a:p>
          <a:p>
            <a:r>
              <a:rPr lang="nl-NL" b="0">
                <a:latin typeface="Muli" panose="020B0604020202020204" charset="0"/>
              </a:rPr>
              <a:t>Slide 4 — ember.com, “Wholesale electricity prices in Europe”, CC BY 4.0.</a:t>
            </a:r>
          </a:p>
          <a:p>
            <a:r>
              <a:rPr lang="nl-NL">
                <a:latin typeface="Muli" panose="020B0604020202020204" charset="0"/>
              </a:rPr>
              <a:t>Slides 8 &amp; 11 — rawpixel.com, “Electric pole” and “Black transmission towers”, CC0.</a:t>
            </a:r>
          </a:p>
          <a:p>
            <a:r>
              <a:rPr lang="en-US" b="0">
                <a:latin typeface="Muli" panose="020B0604020202020204" charset="0"/>
              </a:rPr>
              <a:t>Slide 9 — easy-peasy.AI, “High-Tech Microgrid Setup with Renewable Energy Resources”, CC BY 4.0.</a:t>
            </a:r>
          </a:p>
          <a:p>
            <a:r>
              <a:rPr lang="en-US">
                <a:latin typeface="Muli" panose="020B0604020202020204" charset="0"/>
              </a:rPr>
              <a:t>Slide 10 — pensionpolicyinternational.com, “Inflation, war, rising interest rates…”, CC BY-ND 4.0.</a:t>
            </a:r>
          </a:p>
          <a:p>
            <a:r>
              <a:rPr lang="en-US" b="0">
                <a:latin typeface="Muli" panose="020B0604020202020204" charset="0"/>
              </a:rPr>
              <a:t>Slide 12 — pexels.com, “European Commission Flags on Poles”, CC0.</a:t>
            </a:r>
          </a:p>
          <a:p>
            <a:endParaRPr lang="en-US" b="0">
              <a:latin typeface="Muli" panose="020B0604020202020204" charset="0"/>
            </a:endParaRPr>
          </a:p>
          <a:p>
            <a:endParaRPr lang="en-US" b="0">
              <a:latin typeface="Muli" panose="020B0604020202020204" charset="0"/>
            </a:endParaRPr>
          </a:p>
          <a:p>
            <a:endParaRPr lang="en-US" b="0">
              <a:latin typeface="Muli" panose="020B0604020202020204" charset="0"/>
            </a:endParaRPr>
          </a:p>
          <a:p>
            <a:endParaRPr lang="nl-NL">
              <a:latin typeface="Muli" panose="020B0604020202020204" charset="0"/>
            </a:endParaRPr>
          </a:p>
          <a:p>
            <a:endParaRPr lang="nl-NL">
              <a:latin typeface="Muli" panose="020B0604020202020204" charset="0"/>
            </a:endParaRPr>
          </a:p>
          <a:p>
            <a:endParaRPr lang="nl-NL">
              <a:latin typeface="Muli" panose="020B0604020202020204" charset="0"/>
            </a:endParaRPr>
          </a:p>
          <a:p>
            <a:endParaRPr lang="nl-NL">
              <a:latin typeface="Muli" panose="020B0604020202020204" charset="0"/>
            </a:endParaRPr>
          </a:p>
          <a:p>
            <a:endParaRPr lang="nl-NL">
              <a:latin typeface="Muli" panose="020B0604020202020204" charset="0"/>
            </a:endParaRPr>
          </a:p>
        </p:txBody>
      </p:sp>
    </p:spTree>
    <p:extLst>
      <p:ext uri="{BB962C8B-B14F-4D97-AF65-F5344CB8AC3E}">
        <p14:creationId xmlns:p14="http://schemas.microsoft.com/office/powerpoint/2010/main" val="4091823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37F470-6ED7-493F-BF8F-0E392AA962B1}"/>
              </a:ext>
            </a:extLst>
          </p:cNvPr>
          <p:cNvSpPr txBox="1"/>
          <p:nvPr/>
        </p:nvSpPr>
        <p:spPr>
          <a:xfrm>
            <a:off x="4005943" y="2592548"/>
            <a:ext cx="4180114" cy="1015663"/>
          </a:xfrm>
          <a:prstGeom prst="rect">
            <a:avLst/>
          </a:prstGeom>
          <a:noFill/>
        </p:spPr>
        <p:txBody>
          <a:bodyPr wrap="square" rtlCol="0">
            <a:spAutoFit/>
          </a:bodyPr>
          <a:lstStyle>
            <a:defPPr>
              <a:defRPr lang="ko-KR"/>
            </a:defPPr>
            <a:lvl1pPr>
              <a:defRPr sz="4000" b="1">
                <a:latin typeface="+mj-lt"/>
                <a:cs typeface="Arial" panose="020B0604020202020204" pitchFamily="34" charset="0"/>
              </a:defRPr>
            </a:lvl1pPr>
          </a:lstStyle>
          <a:p>
            <a:pPr algn="ctr"/>
            <a:r>
              <a:rPr lang="en-US" altLang="ko-KR" sz="6000" b="0">
                <a:solidFill>
                  <a:schemeClr val="bg1"/>
                </a:solidFill>
                <a:latin typeface="Bebas Neue" panose="020B0606020202050201" pitchFamily="34" charset="0"/>
              </a:rPr>
              <a:t>Thank you!</a:t>
            </a:r>
          </a:p>
        </p:txBody>
      </p:sp>
    </p:spTree>
    <p:extLst>
      <p:ext uri="{BB962C8B-B14F-4D97-AF65-F5344CB8AC3E}">
        <p14:creationId xmlns:p14="http://schemas.microsoft.com/office/powerpoint/2010/main" val="1907620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46BA052-31AD-4125-B4C9-6CBFC2024FA3}"/>
              </a:ext>
            </a:extLst>
          </p:cNvPr>
          <p:cNvSpPr txBox="1"/>
          <p:nvPr/>
        </p:nvSpPr>
        <p:spPr>
          <a:xfrm>
            <a:off x="3052168" y="682293"/>
            <a:ext cx="6087664" cy="584775"/>
          </a:xfrm>
          <a:prstGeom prst="rect">
            <a:avLst/>
          </a:prstGeom>
          <a:noFill/>
          <a:effectLst/>
        </p:spPr>
        <p:txBody>
          <a:bodyPr wrap="square" rtlCol="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en-US" altLang="ko-KR" b="0">
                <a:solidFill>
                  <a:schemeClr val="bg1"/>
                </a:solidFill>
                <a:latin typeface="Bebas" panose="020B0606020202050201" pitchFamily="34" charset="0"/>
              </a:rPr>
              <a:t>Today's lesson</a:t>
            </a:r>
            <a:endParaRPr lang="ko-KR" altLang="en-US" b="0">
              <a:solidFill>
                <a:schemeClr val="bg1"/>
              </a:solidFill>
              <a:latin typeface="Bebas" panose="020B0606020202050201" pitchFamily="34" charset="0"/>
            </a:endParaRPr>
          </a:p>
        </p:txBody>
      </p:sp>
      <p:sp>
        <p:nvSpPr>
          <p:cNvPr id="17" name="직사각형 16">
            <a:extLst>
              <a:ext uri="{FF2B5EF4-FFF2-40B4-BE49-F238E27FC236}">
                <a16:creationId xmlns:a16="http://schemas.microsoft.com/office/drawing/2014/main" id="{F5F7C3E5-AA5F-4891-8C99-DB936C4B06C0}"/>
              </a:ext>
            </a:extLst>
          </p:cNvPr>
          <p:cNvSpPr/>
          <p:nvPr/>
        </p:nvSpPr>
        <p:spPr>
          <a:xfrm>
            <a:off x="1809145" y="2885238"/>
            <a:ext cx="1030658" cy="1030656"/>
          </a:xfrm>
          <a:prstGeom prst="rect">
            <a:avLst/>
          </a:prstGeom>
          <a:solidFill>
            <a:schemeClr val="accent1"/>
          </a:solidFill>
          <a:ln w="57150" cap="flat">
            <a:noFill/>
            <a:prstDash val="solid"/>
            <a:miter/>
          </a:ln>
        </p:spPr>
        <p:txBody>
          <a:bodyPr rtlCol="0" anchor="ctr"/>
          <a:lstStyle/>
          <a:p>
            <a:pPr algn="l"/>
            <a:endParaRPr lang="ko-KR" altLang="en-US">
              <a:solidFill>
                <a:srgbClr val="4E55FE"/>
              </a:solidFill>
            </a:endParaRPr>
          </a:p>
        </p:txBody>
      </p:sp>
      <p:sp>
        <p:nvSpPr>
          <p:cNvPr id="18" name="직사각형 17">
            <a:extLst>
              <a:ext uri="{FF2B5EF4-FFF2-40B4-BE49-F238E27FC236}">
                <a16:creationId xmlns:a16="http://schemas.microsoft.com/office/drawing/2014/main" id="{7346419E-CA4F-4992-82C4-11294DEE1736}"/>
              </a:ext>
            </a:extLst>
          </p:cNvPr>
          <p:cNvSpPr/>
          <p:nvPr/>
        </p:nvSpPr>
        <p:spPr>
          <a:xfrm>
            <a:off x="6213352" y="2885238"/>
            <a:ext cx="1030658" cy="1030656"/>
          </a:xfrm>
          <a:prstGeom prst="rect">
            <a:avLst/>
          </a:prstGeom>
          <a:solidFill>
            <a:schemeClr val="accent1"/>
          </a:solidFill>
          <a:ln w="57150" cap="flat">
            <a:noFill/>
            <a:prstDash val="solid"/>
            <a:miter/>
          </a:ln>
        </p:spPr>
        <p:txBody>
          <a:bodyPr rtlCol="0" anchor="ctr"/>
          <a:lstStyle/>
          <a:p>
            <a:pPr algn="l"/>
            <a:endParaRPr lang="ko-KR" altLang="en-US">
              <a:solidFill>
                <a:srgbClr val="4E55FE"/>
              </a:solidFill>
            </a:endParaRPr>
          </a:p>
        </p:txBody>
      </p:sp>
      <p:sp>
        <p:nvSpPr>
          <p:cNvPr id="31" name="TextBox 30">
            <a:extLst>
              <a:ext uri="{FF2B5EF4-FFF2-40B4-BE49-F238E27FC236}">
                <a16:creationId xmlns:a16="http://schemas.microsoft.com/office/drawing/2014/main" id="{F203FABA-0642-4F58-A1F6-EE6B72FD7593}"/>
              </a:ext>
            </a:extLst>
          </p:cNvPr>
          <p:cNvSpPr txBox="1"/>
          <p:nvPr/>
        </p:nvSpPr>
        <p:spPr>
          <a:xfrm>
            <a:off x="2944035" y="3249990"/>
            <a:ext cx="3008463" cy="738664"/>
          </a:xfrm>
          <a:prstGeom prst="rect">
            <a:avLst/>
          </a:prstGeom>
        </p:spPr>
        <p:txBody>
          <a:bodyPr wrap="square">
            <a:spAutoFit/>
          </a:bodyPr>
          <a:lstStyle>
            <a:defPPr>
              <a:defRPr lang="ko-KR"/>
            </a:defPPr>
            <a:lvl1pPr algn="ctr">
              <a:defRPr sz="1200">
                <a:solidFill>
                  <a:srgbClr val="212761"/>
                </a:solidFill>
              </a:defRPr>
            </a:lvl1pPr>
          </a:lstStyle>
          <a:p>
            <a:pPr algn="l"/>
            <a:r>
              <a:rPr lang="en-US" altLang="ko-KR" sz="1400">
                <a:solidFill>
                  <a:schemeClr val="tx1"/>
                </a:solidFill>
                <a:latin typeface="Muli" panose="02000503040000020004" pitchFamily="2" charset="0"/>
              </a:rPr>
              <a:t>How electricity used to travel from a big power station to your living room.</a:t>
            </a:r>
            <a:endParaRPr lang="ko-KR" altLang="en-US" sz="1400">
              <a:solidFill>
                <a:schemeClr val="tx1"/>
              </a:solidFill>
              <a:latin typeface="Muli" panose="02000503040000020004" pitchFamily="2" charset="0"/>
            </a:endParaRPr>
          </a:p>
        </p:txBody>
      </p:sp>
      <p:sp>
        <p:nvSpPr>
          <p:cNvPr id="32" name="직사각형 31">
            <a:extLst>
              <a:ext uri="{FF2B5EF4-FFF2-40B4-BE49-F238E27FC236}">
                <a16:creationId xmlns:a16="http://schemas.microsoft.com/office/drawing/2014/main" id="{D652A2CE-9DA5-4233-A677-C40F4AAFAB67}"/>
              </a:ext>
            </a:extLst>
          </p:cNvPr>
          <p:cNvSpPr/>
          <p:nvPr/>
        </p:nvSpPr>
        <p:spPr>
          <a:xfrm>
            <a:off x="2924404" y="2873165"/>
            <a:ext cx="3028094" cy="400110"/>
          </a:xfrm>
          <a:prstGeom prst="rect">
            <a:avLst/>
          </a:prstGeom>
        </p:spPr>
        <p:txBody>
          <a:bodyPr wrap="square">
            <a:spAutoFit/>
          </a:bodyPr>
          <a:lstStyle/>
          <a:p>
            <a:r>
              <a:rPr lang="en-US" altLang="ko-KR" sz="2000">
                <a:latin typeface="Bebas Neue" panose="020B0606020202050201" pitchFamily="34" charset="0"/>
              </a:rPr>
              <a:t>The old way</a:t>
            </a:r>
            <a:endParaRPr lang="ko-KR" altLang="en-US" sz="2000">
              <a:latin typeface="Bebas Neue" panose="020B0606020202050201" pitchFamily="34" charset="0"/>
            </a:endParaRPr>
          </a:p>
        </p:txBody>
      </p:sp>
      <p:sp>
        <p:nvSpPr>
          <p:cNvPr id="34" name="TextBox 33">
            <a:extLst>
              <a:ext uri="{FF2B5EF4-FFF2-40B4-BE49-F238E27FC236}">
                <a16:creationId xmlns:a16="http://schemas.microsoft.com/office/drawing/2014/main" id="{36D84F3C-EF34-49C7-A954-4E900106C1E2}"/>
              </a:ext>
            </a:extLst>
          </p:cNvPr>
          <p:cNvSpPr txBox="1"/>
          <p:nvPr/>
        </p:nvSpPr>
        <p:spPr>
          <a:xfrm>
            <a:off x="7374391" y="3249990"/>
            <a:ext cx="3263872" cy="738664"/>
          </a:xfrm>
          <a:prstGeom prst="rect">
            <a:avLst/>
          </a:prstGeom>
        </p:spPr>
        <p:txBody>
          <a:bodyPr wrap="square">
            <a:spAutoFit/>
          </a:bodyPr>
          <a:lstStyle>
            <a:defPPr>
              <a:defRPr lang="ko-KR"/>
            </a:defPPr>
            <a:lvl1pPr algn="ctr">
              <a:defRPr sz="1200">
                <a:solidFill>
                  <a:srgbClr val="212761"/>
                </a:solidFill>
              </a:defRPr>
            </a:lvl1pPr>
          </a:lstStyle>
          <a:p>
            <a:pPr algn="l"/>
            <a:r>
              <a:rPr lang="en-US" altLang="ko-KR" sz="1400">
                <a:solidFill>
                  <a:schemeClr val="tx1"/>
                </a:solidFill>
                <a:latin typeface="Muli" panose="02000503040000020004" pitchFamily="2" charset="0"/>
              </a:rPr>
              <a:t>Solar panels, electric cars and smart meters are turning your home into part of the system.</a:t>
            </a:r>
            <a:endParaRPr lang="ko-KR" altLang="en-US" sz="1400">
              <a:solidFill>
                <a:schemeClr val="tx1"/>
              </a:solidFill>
              <a:latin typeface="Muli" panose="02000503040000020004" pitchFamily="2" charset="0"/>
            </a:endParaRPr>
          </a:p>
        </p:txBody>
      </p:sp>
      <p:sp>
        <p:nvSpPr>
          <p:cNvPr id="42" name="직사각형 41">
            <a:extLst>
              <a:ext uri="{FF2B5EF4-FFF2-40B4-BE49-F238E27FC236}">
                <a16:creationId xmlns:a16="http://schemas.microsoft.com/office/drawing/2014/main" id="{CE825410-2A2C-4241-B5A1-8669C4124772}"/>
              </a:ext>
            </a:extLst>
          </p:cNvPr>
          <p:cNvSpPr/>
          <p:nvPr/>
        </p:nvSpPr>
        <p:spPr>
          <a:xfrm>
            <a:off x="7354760" y="2856654"/>
            <a:ext cx="3028094" cy="400110"/>
          </a:xfrm>
          <a:prstGeom prst="rect">
            <a:avLst/>
          </a:prstGeom>
        </p:spPr>
        <p:txBody>
          <a:bodyPr wrap="square">
            <a:spAutoFit/>
          </a:bodyPr>
          <a:lstStyle/>
          <a:p>
            <a:r>
              <a:rPr lang="en-US" altLang="ko-KR" sz="2000">
                <a:latin typeface="Bebas Neue" panose="020B0606020202050201" pitchFamily="34" charset="0"/>
              </a:rPr>
              <a:t>What's changing</a:t>
            </a:r>
            <a:endParaRPr lang="ko-KR" altLang="en-US" sz="2000">
              <a:latin typeface="Bebas Neue" panose="020B0606020202050201" pitchFamily="34" charset="0"/>
            </a:endParaRPr>
          </a:p>
        </p:txBody>
      </p:sp>
      <p:sp>
        <p:nvSpPr>
          <p:cNvPr id="51" name="직사각형 50">
            <a:extLst>
              <a:ext uri="{FF2B5EF4-FFF2-40B4-BE49-F238E27FC236}">
                <a16:creationId xmlns:a16="http://schemas.microsoft.com/office/drawing/2014/main" id="{1A1FB396-88B8-4C7E-8D85-BA0F0238FD41}"/>
              </a:ext>
            </a:extLst>
          </p:cNvPr>
          <p:cNvSpPr/>
          <p:nvPr/>
        </p:nvSpPr>
        <p:spPr>
          <a:xfrm>
            <a:off x="1809145" y="4966894"/>
            <a:ext cx="1030658" cy="1030656"/>
          </a:xfrm>
          <a:prstGeom prst="rect">
            <a:avLst/>
          </a:prstGeom>
          <a:solidFill>
            <a:schemeClr val="accent1"/>
          </a:solidFill>
          <a:ln w="57150" cap="flat">
            <a:noFill/>
            <a:prstDash val="solid"/>
            <a:miter/>
          </a:ln>
        </p:spPr>
        <p:txBody>
          <a:bodyPr rtlCol="0" anchor="ctr"/>
          <a:lstStyle/>
          <a:p>
            <a:pPr algn="l"/>
            <a:endParaRPr lang="ko-KR" altLang="en-US">
              <a:solidFill>
                <a:srgbClr val="4E55FE"/>
              </a:solidFill>
            </a:endParaRPr>
          </a:p>
        </p:txBody>
      </p:sp>
      <p:sp>
        <p:nvSpPr>
          <p:cNvPr id="57" name="TextBox 56">
            <a:extLst>
              <a:ext uri="{FF2B5EF4-FFF2-40B4-BE49-F238E27FC236}">
                <a16:creationId xmlns:a16="http://schemas.microsoft.com/office/drawing/2014/main" id="{B3D290B2-D5BA-4A23-9399-D998DA6278FF}"/>
              </a:ext>
            </a:extLst>
          </p:cNvPr>
          <p:cNvSpPr txBox="1"/>
          <p:nvPr/>
        </p:nvSpPr>
        <p:spPr>
          <a:xfrm>
            <a:off x="2944035" y="5319733"/>
            <a:ext cx="3757848" cy="738664"/>
          </a:xfrm>
          <a:prstGeom prst="rect">
            <a:avLst/>
          </a:prstGeom>
        </p:spPr>
        <p:txBody>
          <a:bodyPr wrap="square">
            <a:spAutoFit/>
          </a:bodyPr>
          <a:lstStyle>
            <a:defPPr>
              <a:defRPr lang="ko-KR"/>
            </a:defPPr>
            <a:lvl1pPr algn="ctr">
              <a:defRPr sz="1200">
                <a:solidFill>
                  <a:srgbClr val="212761"/>
                </a:solidFill>
              </a:defRPr>
            </a:lvl1pPr>
          </a:lstStyle>
          <a:p>
            <a:pPr algn="l"/>
            <a:r>
              <a:rPr lang="en-US" altLang="ko-KR" sz="1400">
                <a:solidFill>
                  <a:schemeClr val="tx1"/>
                </a:solidFill>
                <a:latin typeface="Muli" panose="02000503040000020004" pitchFamily="2" charset="0"/>
              </a:rPr>
              <a:t>A detective activity to spot the energy thieves at home, and 3 things you can do today.</a:t>
            </a:r>
            <a:endParaRPr lang="ko-KR" altLang="en-US" sz="1400">
              <a:solidFill>
                <a:schemeClr val="tx1"/>
              </a:solidFill>
              <a:latin typeface="Muli" panose="02000503040000020004" pitchFamily="2" charset="0"/>
            </a:endParaRPr>
          </a:p>
        </p:txBody>
      </p:sp>
      <p:sp>
        <p:nvSpPr>
          <p:cNvPr id="58" name="직사각형 57">
            <a:extLst>
              <a:ext uri="{FF2B5EF4-FFF2-40B4-BE49-F238E27FC236}">
                <a16:creationId xmlns:a16="http://schemas.microsoft.com/office/drawing/2014/main" id="{7316BF0A-C85D-4724-B8D2-D0DD10A81CCA}"/>
              </a:ext>
            </a:extLst>
          </p:cNvPr>
          <p:cNvSpPr/>
          <p:nvPr/>
        </p:nvSpPr>
        <p:spPr>
          <a:xfrm>
            <a:off x="2924404" y="4942908"/>
            <a:ext cx="3028094" cy="400110"/>
          </a:xfrm>
          <a:prstGeom prst="rect">
            <a:avLst/>
          </a:prstGeom>
        </p:spPr>
        <p:txBody>
          <a:bodyPr wrap="square">
            <a:spAutoFit/>
          </a:bodyPr>
          <a:lstStyle/>
          <a:p>
            <a:r>
              <a:rPr lang="en-US" altLang="ko-KR" sz="2000">
                <a:latin typeface="Bebas Neue" panose="020B0606020202050201" pitchFamily="34" charset="0"/>
              </a:rPr>
              <a:t>What you can do</a:t>
            </a:r>
            <a:endParaRPr lang="ko-KR" altLang="en-US" sz="2000">
              <a:latin typeface="Bebas Neue" panose="020B0606020202050201" pitchFamily="34" charset="0"/>
            </a:endParaRPr>
          </a:p>
        </p:txBody>
      </p:sp>
      <p:pic>
        <p:nvPicPr>
          <p:cNvPr id="4" name="Graphic 3" descr="Euro with solid fill">
            <a:extLst>
              <a:ext uri="{FF2B5EF4-FFF2-40B4-BE49-F238E27FC236}">
                <a16:creationId xmlns:a16="http://schemas.microsoft.com/office/drawing/2014/main" id="{1A74B6E1-4E2A-3D9F-3574-3E673E08E39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67274" y="2943366"/>
            <a:ext cx="914400" cy="914400"/>
          </a:xfrm>
          <a:prstGeom prst="rect">
            <a:avLst/>
          </a:prstGeom>
        </p:spPr>
      </p:pic>
      <p:pic>
        <p:nvPicPr>
          <p:cNvPr id="7" name="Graphic 6" descr="Periodic Graph with solid fill">
            <a:extLst>
              <a:ext uri="{FF2B5EF4-FFF2-40B4-BE49-F238E27FC236}">
                <a16:creationId xmlns:a16="http://schemas.microsoft.com/office/drawing/2014/main" id="{C473A435-B55E-DEA4-6E0D-A672FEBF237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71481" y="2971800"/>
            <a:ext cx="914400" cy="914400"/>
          </a:xfrm>
          <a:prstGeom prst="rect">
            <a:avLst/>
          </a:prstGeom>
        </p:spPr>
      </p:pic>
      <p:pic>
        <p:nvPicPr>
          <p:cNvPr id="9" name="Graphic 8" descr="Downward trend graph with solid fill">
            <a:extLst>
              <a:ext uri="{FF2B5EF4-FFF2-40B4-BE49-F238E27FC236}">
                <a16:creationId xmlns:a16="http://schemas.microsoft.com/office/drawing/2014/main" id="{665AF44B-B952-F806-E0F0-CF20A7EE4BF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8241" y="5025022"/>
            <a:ext cx="914400" cy="914400"/>
          </a:xfrm>
          <a:prstGeom prst="rect">
            <a:avLst/>
          </a:prstGeom>
        </p:spPr>
      </p:pic>
    </p:spTree>
    <p:extLst>
      <p:ext uri="{BB962C8B-B14F-4D97-AF65-F5344CB8AC3E}">
        <p14:creationId xmlns:p14="http://schemas.microsoft.com/office/powerpoint/2010/main" val="2815234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1E15F2C-5260-47AB-9EF8-26C4A76C33F9}"/>
              </a:ext>
            </a:extLst>
          </p:cNvPr>
          <p:cNvSpPr txBox="1"/>
          <p:nvPr/>
        </p:nvSpPr>
        <p:spPr>
          <a:xfrm>
            <a:off x="817595" y="643285"/>
            <a:ext cx="4567206" cy="523220"/>
          </a:xfrm>
          <a:prstGeom prst="rect">
            <a:avLst/>
          </a:prstGeom>
          <a:noFill/>
        </p:spPr>
        <p:txBody>
          <a:bodyPr wrap="square" rtlCol="0">
            <a:spAutoFit/>
          </a:bodyPr>
          <a:lstStyle/>
          <a:p>
            <a:r>
              <a:rPr lang="en-US" altLang="ko-KR" sz="2800">
                <a:solidFill>
                  <a:schemeClr val="tx2"/>
                </a:solidFill>
                <a:latin typeface="Bebas Neue" panose="020B0606020202050201" pitchFamily="34" charset="0"/>
                <a:cs typeface="Arial" panose="020B0604020202020204" pitchFamily="34" charset="0"/>
              </a:rPr>
              <a:t>The old way</a:t>
            </a:r>
            <a:endParaRPr lang="ko-KR" altLang="en-US" sz="2800">
              <a:solidFill>
                <a:schemeClr val="tx2"/>
              </a:solidFill>
              <a:latin typeface="Bebas Neue" panose="020B0606020202050201" pitchFamily="34" charset="0"/>
              <a:cs typeface="Arial" panose="020B0604020202020204" pitchFamily="34" charset="0"/>
            </a:endParaRPr>
          </a:p>
        </p:txBody>
      </p:sp>
      <p:sp>
        <p:nvSpPr>
          <p:cNvPr id="22" name="직사각형 21">
            <a:extLst>
              <a:ext uri="{FF2B5EF4-FFF2-40B4-BE49-F238E27FC236}">
                <a16:creationId xmlns:a16="http://schemas.microsoft.com/office/drawing/2014/main" id="{FA688DCE-0032-4E6A-BF0C-72BC6649E674}"/>
              </a:ext>
            </a:extLst>
          </p:cNvPr>
          <p:cNvSpPr/>
          <p:nvPr/>
        </p:nvSpPr>
        <p:spPr>
          <a:xfrm>
            <a:off x="817595" y="1671864"/>
            <a:ext cx="4227741" cy="3108543"/>
          </a:xfrm>
          <a:prstGeom prst="rect">
            <a:avLst/>
          </a:prstGeom>
        </p:spPr>
        <p:txBody>
          <a:bodyPr wrap="square" anchor="t" anchorCtr="0">
            <a:spAutoFit/>
          </a:bodyPr>
          <a:lstStyle/>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One big power station made the electricity</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GB" altLang="ko-KR" sz="2800">
                <a:solidFill>
                  <a:srgbClr val="373737"/>
                </a:solidFill>
                <a:latin typeface="Bebas Neue" panose="020B0606020202050201" pitchFamily="34" charset="0"/>
              </a:rPr>
              <a:t>It travelled one way — to your home</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GB" altLang="ko-KR" sz="2800">
                <a:solidFill>
                  <a:srgbClr val="373737"/>
                </a:solidFill>
                <a:latin typeface="Bebas Neue" panose="020B0606020202050201" pitchFamily="34" charset="0"/>
              </a:rPr>
              <a:t>A meter on the wall counted the total each month</a:t>
            </a:r>
            <a:endParaRPr lang="en-US" altLang="ko-KR" sz="2800">
              <a:solidFill>
                <a:srgbClr val="373737"/>
              </a:solidFill>
              <a:latin typeface="Bebas Neue" panose="020B0606020202050201" pitchFamily="34" charset="0"/>
            </a:endParaRPr>
          </a:p>
          <a:p>
            <a:endParaRPr lang="en-US" altLang="ko-KR" sz="2800">
              <a:solidFill>
                <a:srgbClr val="373737"/>
              </a:solidFill>
              <a:latin typeface="Bebas Neue" panose="020B0606020202050201" pitchFamily="34" charset="0"/>
            </a:endParaRPr>
          </a:p>
        </p:txBody>
      </p:sp>
      <p:pic>
        <p:nvPicPr>
          <p:cNvPr id="4" name="Picture Placeholder 3">
            <a:extLst>
              <a:ext uri="{FF2B5EF4-FFF2-40B4-BE49-F238E27FC236}">
                <a16:creationId xmlns:a16="http://schemas.microsoft.com/office/drawing/2014/main" id="{8ECFBBB6-9976-EA78-6AB2-B23281BEEBFB}"/>
              </a:ext>
            </a:extLst>
          </p:cNvPr>
          <p:cNvPicPr>
            <a:picLocks noGrp="1" noChangeAspect="1"/>
          </p:cNvPicPr>
          <p:nvPr>
            <p:ph type="pic" sz="quarter" idx="10"/>
          </p:nvPr>
        </p:nvPicPr>
        <p:blipFill rotWithShape="1">
          <a:blip r:embed="rId3"/>
          <a:srcRect l="40502" r="11564"/>
          <a:stretch/>
        </p:blipFill>
        <p:spPr>
          <a:xfrm>
            <a:off x="7808582" y="0"/>
            <a:ext cx="4383418" cy="6858000"/>
          </a:xfrm>
          <a:prstGeom prst="rect">
            <a:avLst/>
          </a:prstGeom>
        </p:spPr>
      </p:pic>
    </p:spTree>
    <p:extLst>
      <p:ext uri="{BB962C8B-B14F-4D97-AF65-F5344CB8AC3E}">
        <p14:creationId xmlns:p14="http://schemas.microsoft.com/office/powerpoint/2010/main" val="124133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098D75-615C-D1AB-6884-160B242EEF41}"/>
              </a:ext>
            </a:extLst>
          </p:cNvPr>
          <p:cNvSpPr txBox="1"/>
          <p:nvPr/>
        </p:nvSpPr>
        <p:spPr>
          <a:xfrm>
            <a:off x="3812397" y="5387408"/>
            <a:ext cx="4567206" cy="523220"/>
          </a:xfrm>
          <a:prstGeom prst="rect">
            <a:avLst/>
          </a:prstGeom>
          <a:noFill/>
        </p:spPr>
        <p:txBody>
          <a:bodyPr wrap="square" rtlCol="0">
            <a:spAutoFit/>
          </a:bodyPr>
          <a:lstStyle/>
          <a:p>
            <a:pPr algn="ctr"/>
            <a:r>
              <a:rPr lang="en-US" altLang="ko-KR" sz="2800">
                <a:solidFill>
                  <a:schemeClr val="tx2"/>
                </a:solidFill>
                <a:latin typeface="Bebas Neue" panose="020B0606020202050201" pitchFamily="34" charset="0"/>
                <a:cs typeface="Arial" panose="020B0604020202020204" pitchFamily="34" charset="0"/>
              </a:rPr>
              <a:t>What's changing?</a:t>
            </a:r>
            <a:endParaRPr lang="ko-KR" altLang="en-US" sz="2800">
              <a:solidFill>
                <a:schemeClr val="tx2"/>
              </a:solidFill>
              <a:latin typeface="Bebas Neue" panose="020B0606020202050201" pitchFamily="34" charset="0"/>
              <a:cs typeface="Arial" panose="020B0604020202020204" pitchFamily="34" charset="0"/>
            </a:endParaRPr>
          </a:p>
        </p:txBody>
      </p:sp>
      <p:pic>
        <p:nvPicPr>
          <p:cNvPr id="8" name="Picture Placeholder 7">
            <a:extLst>
              <a:ext uri="{FF2B5EF4-FFF2-40B4-BE49-F238E27FC236}">
                <a16:creationId xmlns:a16="http://schemas.microsoft.com/office/drawing/2014/main" id="{802401D3-6A31-2247-3852-E972B71CFF02}"/>
              </a:ext>
            </a:extLst>
          </p:cNvPr>
          <p:cNvPicPr>
            <a:picLocks noGrp="1" noChangeAspect="1"/>
          </p:cNvPicPr>
          <p:nvPr>
            <p:ph type="pic" sz="quarter" idx="12"/>
          </p:nvPr>
        </p:nvPicPr>
        <p:blipFill rotWithShape="1">
          <a:blip r:embed="rId3"/>
          <a:srcRect t="25173" b="11968"/>
          <a:stretch>
            <a:fillRect/>
          </a:stretch>
        </p:blipFill>
        <p:spPr>
          <a:xfrm>
            <a:off x="0" y="1"/>
            <a:ext cx="12192000" cy="4745420"/>
          </a:xfrm>
        </p:spPr>
      </p:pic>
    </p:spTree>
    <p:extLst>
      <p:ext uri="{BB962C8B-B14F-4D97-AF65-F5344CB8AC3E}">
        <p14:creationId xmlns:p14="http://schemas.microsoft.com/office/powerpoint/2010/main" val="1286776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D51ABFB-6AEA-4EE5-B252-5E4A114BEC67}"/>
              </a:ext>
            </a:extLst>
          </p:cNvPr>
          <p:cNvSpPr txBox="1"/>
          <p:nvPr/>
        </p:nvSpPr>
        <p:spPr>
          <a:xfrm>
            <a:off x="512795" y="884585"/>
            <a:ext cx="3030505" cy="1384995"/>
          </a:xfrm>
          <a:prstGeom prst="rect">
            <a:avLst/>
          </a:prstGeom>
          <a:noFill/>
        </p:spPr>
        <p:txBody>
          <a:bodyPr wrap="square" rtlCol="0">
            <a:spAutoFit/>
          </a:bodyPr>
          <a:lstStyle/>
          <a:p>
            <a:r>
              <a:rPr lang="fr-BE" altLang="ko-KR" sz="2800" err="1">
                <a:solidFill>
                  <a:schemeClr val="bg1"/>
                </a:solidFill>
                <a:latin typeface="Bebas Neue" panose="020B0606020202050201" pitchFamily="34" charset="0"/>
              </a:rPr>
              <a:t>Three things are changing</a:t>
            </a:r>
            <a:endParaRPr lang="ko-KR" altLang="en-US" sz="2800">
              <a:solidFill>
                <a:schemeClr val="bg1"/>
              </a:solidFill>
              <a:latin typeface="Bebas Neue" panose="020B0606020202050201" pitchFamily="34" charset="0"/>
              <a:cs typeface="Arial" panose="020B0604020202020204" pitchFamily="34" charset="0"/>
            </a:endParaRPr>
          </a:p>
          <a:p>
            <a:endParaRPr lang="ko-KR" altLang="en-US" sz="2800">
              <a:solidFill>
                <a:schemeClr val="bg1"/>
              </a:solidFill>
              <a:latin typeface="Bebas Neue" panose="020B0606020202050201" pitchFamily="34" charset="0"/>
              <a:cs typeface="Arial" panose="020B0604020202020204" pitchFamily="34" charset="0"/>
            </a:endParaRPr>
          </a:p>
        </p:txBody>
      </p:sp>
      <p:sp>
        <p:nvSpPr>
          <p:cNvPr id="11" name="직사각형 10">
            <a:extLst>
              <a:ext uri="{FF2B5EF4-FFF2-40B4-BE49-F238E27FC236}">
                <a16:creationId xmlns:a16="http://schemas.microsoft.com/office/drawing/2014/main" id="{385EA75A-38E6-4912-AAE5-66CC0A878387}"/>
              </a:ext>
            </a:extLst>
          </p:cNvPr>
          <p:cNvSpPr/>
          <p:nvPr/>
        </p:nvSpPr>
        <p:spPr>
          <a:xfrm>
            <a:off x="7236029" y="12096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sz="1400">
                <a:solidFill>
                  <a:srgbClr val="373737"/>
                </a:solidFill>
                <a:ea typeface="+mn-lt"/>
                <a:cs typeface="+mn-lt"/>
              </a:rPr>
              <a:t>Your neighbour's roof is now a tiny power station. When the sun shines, those panels make electricity for the home — and any extra gets pushed back into the grid for others to use.</a:t>
            </a:r>
            <a:endParaRPr lang="en-US" sz="1400">
              <a:solidFill>
                <a:srgbClr val="373737"/>
              </a:solidFill>
              <a:ea typeface="+mn-lt"/>
              <a:cs typeface="+mn-lt"/>
            </a:endParaRPr>
          </a:p>
          <a:p>
            <a:endParaRPr lang="en-GB" altLang="ko-KR" sz="1400">
              <a:solidFill>
                <a:srgbClr val="373737"/>
              </a:solidFill>
              <a:latin typeface="Muli"/>
              <a:ea typeface="맑은 고딕"/>
            </a:endParaRPr>
          </a:p>
        </p:txBody>
      </p:sp>
      <p:sp>
        <p:nvSpPr>
          <p:cNvPr id="13" name="직사각형 12">
            <a:extLst>
              <a:ext uri="{FF2B5EF4-FFF2-40B4-BE49-F238E27FC236}">
                <a16:creationId xmlns:a16="http://schemas.microsoft.com/office/drawing/2014/main" id="{7166F184-B62A-49DA-9D7B-2D29C9999658}"/>
              </a:ext>
            </a:extLst>
          </p:cNvPr>
          <p:cNvSpPr/>
          <p:nvPr/>
        </p:nvSpPr>
        <p:spPr>
          <a:xfrm>
            <a:off x="7236029" y="27844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endParaRPr lang="en-US" altLang="ko-KR" sz="1400">
              <a:solidFill>
                <a:srgbClr val="373737"/>
              </a:solidFill>
            </a:endParaRPr>
          </a:p>
        </p:txBody>
      </p:sp>
      <p:sp>
        <p:nvSpPr>
          <p:cNvPr id="15" name="직사각형 14">
            <a:extLst>
              <a:ext uri="{FF2B5EF4-FFF2-40B4-BE49-F238E27FC236}">
                <a16:creationId xmlns:a16="http://schemas.microsoft.com/office/drawing/2014/main" id="{5FE2AFA7-6728-42F9-B7E1-C4572C04D07E}"/>
              </a:ext>
            </a:extLst>
          </p:cNvPr>
          <p:cNvSpPr/>
          <p:nvPr/>
        </p:nvSpPr>
        <p:spPr>
          <a:xfrm>
            <a:off x="7236029" y="43592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endParaRPr lang="en-US" altLang="ko-KR" sz="1400">
              <a:solidFill>
                <a:srgbClr val="373737"/>
              </a:solidFill>
            </a:endParaRPr>
          </a:p>
        </p:txBody>
      </p:sp>
      <p:sp>
        <p:nvSpPr>
          <p:cNvPr id="16" name="직사각형 9">
            <a:extLst>
              <a:ext uri="{FF2B5EF4-FFF2-40B4-BE49-F238E27FC236}">
                <a16:creationId xmlns:a16="http://schemas.microsoft.com/office/drawing/2014/main" id="{C0B77CD7-D945-C8F9-A8A3-0A15F21A60C8}"/>
              </a:ext>
            </a:extLst>
          </p:cNvPr>
          <p:cNvSpPr/>
          <p:nvPr/>
        </p:nvSpPr>
        <p:spPr>
          <a:xfrm>
            <a:off x="4892504" y="1209695"/>
            <a:ext cx="2343524" cy="1328464"/>
          </a:xfrm>
          <a:prstGeom prst="rect">
            <a:avLst/>
          </a:prstGeom>
          <a:solidFill>
            <a:schemeClr val="accent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a:solidFill>
                  <a:schemeClr val="tx2"/>
                </a:solidFill>
                <a:latin typeface="+mj-lt"/>
              </a:rPr>
              <a:t>1. Solar panels everywhere</a:t>
            </a:r>
            <a:endParaRPr lang="ko-KR" altLang="en-US">
              <a:solidFill>
                <a:schemeClr val="tx2"/>
              </a:solidFill>
              <a:latin typeface="+mj-lt"/>
            </a:endParaRPr>
          </a:p>
        </p:txBody>
      </p:sp>
      <p:sp>
        <p:nvSpPr>
          <p:cNvPr id="17" name="직사각형 11">
            <a:extLst>
              <a:ext uri="{FF2B5EF4-FFF2-40B4-BE49-F238E27FC236}">
                <a16:creationId xmlns:a16="http://schemas.microsoft.com/office/drawing/2014/main" id="{57EF2C2D-17C9-6BF0-21B0-AD855EF08B5E}"/>
              </a:ext>
            </a:extLst>
          </p:cNvPr>
          <p:cNvSpPr/>
          <p:nvPr/>
        </p:nvSpPr>
        <p:spPr>
          <a:xfrm>
            <a:off x="4892504" y="27844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ko-KR" altLang="en-US">
              <a:solidFill>
                <a:srgbClr val="373737"/>
              </a:solidFill>
              <a:latin typeface="+mj-lt"/>
            </a:endParaRPr>
          </a:p>
        </p:txBody>
      </p:sp>
      <p:sp>
        <p:nvSpPr>
          <p:cNvPr id="18" name="직사각형 13">
            <a:extLst>
              <a:ext uri="{FF2B5EF4-FFF2-40B4-BE49-F238E27FC236}">
                <a16:creationId xmlns:a16="http://schemas.microsoft.com/office/drawing/2014/main" id="{5961AF27-7FC0-1499-90D1-BEBB6603E922}"/>
              </a:ext>
            </a:extLst>
          </p:cNvPr>
          <p:cNvSpPr/>
          <p:nvPr/>
        </p:nvSpPr>
        <p:spPr>
          <a:xfrm>
            <a:off x="4892504" y="43592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ko-KR" altLang="en-US">
              <a:solidFill>
                <a:srgbClr val="373737"/>
              </a:solidFill>
              <a:latin typeface="+mj-lt"/>
            </a:endParaRPr>
          </a:p>
        </p:txBody>
      </p:sp>
    </p:spTree>
    <p:extLst>
      <p:ext uri="{BB962C8B-B14F-4D97-AF65-F5344CB8AC3E}">
        <p14:creationId xmlns:p14="http://schemas.microsoft.com/office/powerpoint/2010/main" val="4249142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7166F184-B62A-49DA-9D7B-2D29C9999658}"/>
              </a:ext>
            </a:extLst>
          </p:cNvPr>
          <p:cNvSpPr/>
          <p:nvPr/>
        </p:nvSpPr>
        <p:spPr>
          <a:xfrm>
            <a:off x="7236029" y="27844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altLang="ko-KR" sz="1400">
                <a:solidFill>
                  <a:srgbClr val="373737"/>
                </a:solidFill>
                <a:latin typeface="Muli" panose="02000503040000020004" pitchFamily="2" charset="0"/>
              </a:rPr>
              <a:t>Cars used to run on petrol. More and more now run on electricity — and so do bikes, scooters and even some homes. A car battery can hold enough electricity to power a house for two days!</a:t>
            </a:r>
            <a:endParaRPr lang="en-US" altLang="ko-KR" sz="1400">
              <a:solidFill>
                <a:srgbClr val="373737"/>
              </a:solidFill>
              <a:latin typeface="Muli" panose="02000503040000020004" pitchFamily="2" charset="0"/>
            </a:endParaRPr>
          </a:p>
        </p:txBody>
      </p:sp>
      <p:sp>
        <p:nvSpPr>
          <p:cNvPr id="15" name="직사각형 14">
            <a:extLst>
              <a:ext uri="{FF2B5EF4-FFF2-40B4-BE49-F238E27FC236}">
                <a16:creationId xmlns:a16="http://schemas.microsoft.com/office/drawing/2014/main" id="{5FE2AFA7-6728-42F9-B7E1-C4572C04D07E}"/>
              </a:ext>
            </a:extLst>
          </p:cNvPr>
          <p:cNvSpPr/>
          <p:nvPr/>
        </p:nvSpPr>
        <p:spPr>
          <a:xfrm>
            <a:off x="7236029" y="43592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endParaRPr lang="en-US" altLang="ko-KR" sz="1400">
              <a:solidFill>
                <a:srgbClr val="373737"/>
              </a:solidFill>
            </a:endParaRPr>
          </a:p>
        </p:txBody>
      </p:sp>
      <p:sp>
        <p:nvSpPr>
          <p:cNvPr id="16" name="직사각형 9">
            <a:extLst>
              <a:ext uri="{FF2B5EF4-FFF2-40B4-BE49-F238E27FC236}">
                <a16:creationId xmlns:a16="http://schemas.microsoft.com/office/drawing/2014/main" id="{DF8B6740-7382-A402-5347-A547C3E9968E}"/>
              </a:ext>
            </a:extLst>
          </p:cNvPr>
          <p:cNvSpPr/>
          <p:nvPr/>
        </p:nvSpPr>
        <p:spPr>
          <a:xfrm>
            <a:off x="4892504" y="12096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a:solidFill>
                  <a:schemeClr val="tx1"/>
                </a:solidFill>
                <a:latin typeface="+mj-lt"/>
              </a:rPr>
              <a:t>1. Solar panels everywhere</a:t>
            </a:r>
          </a:p>
        </p:txBody>
      </p:sp>
      <p:sp>
        <p:nvSpPr>
          <p:cNvPr id="17" name="직사각형 11">
            <a:extLst>
              <a:ext uri="{FF2B5EF4-FFF2-40B4-BE49-F238E27FC236}">
                <a16:creationId xmlns:a16="http://schemas.microsoft.com/office/drawing/2014/main" id="{77D68EF7-2F78-ED23-64F3-721BA9A9762B}"/>
              </a:ext>
            </a:extLst>
          </p:cNvPr>
          <p:cNvSpPr/>
          <p:nvPr/>
        </p:nvSpPr>
        <p:spPr>
          <a:xfrm>
            <a:off x="4892504" y="2784495"/>
            <a:ext cx="2343524" cy="1328464"/>
          </a:xfrm>
          <a:prstGeom prst="rect">
            <a:avLst/>
          </a:prstGeom>
          <a:solidFill>
            <a:schemeClr val="accent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GB" altLang="ko-KR">
                <a:solidFill>
                  <a:schemeClr val="tx2"/>
                </a:solidFill>
                <a:latin typeface="+mj-lt"/>
              </a:rPr>
              <a:t>2. Electric cars and batteries</a:t>
            </a:r>
            <a:endParaRPr lang="ko-KR" altLang="en-US">
              <a:solidFill>
                <a:schemeClr val="tx2"/>
              </a:solidFill>
              <a:latin typeface="+mj-lt"/>
            </a:endParaRPr>
          </a:p>
        </p:txBody>
      </p:sp>
      <p:sp>
        <p:nvSpPr>
          <p:cNvPr id="18" name="직사각형 13">
            <a:extLst>
              <a:ext uri="{FF2B5EF4-FFF2-40B4-BE49-F238E27FC236}">
                <a16:creationId xmlns:a16="http://schemas.microsoft.com/office/drawing/2014/main" id="{E5F8CD02-E44E-CC40-7257-F68EAFFB5936}"/>
              </a:ext>
            </a:extLst>
          </p:cNvPr>
          <p:cNvSpPr/>
          <p:nvPr/>
        </p:nvSpPr>
        <p:spPr>
          <a:xfrm>
            <a:off x="4892504" y="43592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ko-KR" altLang="en-US">
              <a:solidFill>
                <a:srgbClr val="373737"/>
              </a:solidFill>
              <a:latin typeface="+mj-lt"/>
            </a:endParaRPr>
          </a:p>
        </p:txBody>
      </p:sp>
      <p:sp>
        <p:nvSpPr>
          <p:cNvPr id="10" name="직사각형 10">
            <a:extLst>
              <a:ext uri="{FF2B5EF4-FFF2-40B4-BE49-F238E27FC236}">
                <a16:creationId xmlns:a16="http://schemas.microsoft.com/office/drawing/2014/main" id="{2C74DBFD-8457-E249-E703-70E35D56EA0F}"/>
              </a:ext>
            </a:extLst>
          </p:cNvPr>
          <p:cNvSpPr/>
          <p:nvPr/>
        </p:nvSpPr>
        <p:spPr>
          <a:xfrm>
            <a:off x="7236029" y="12096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sz="1400">
                <a:solidFill>
                  <a:srgbClr val="373737"/>
                </a:solidFill>
                <a:ea typeface="+mn-lt"/>
                <a:cs typeface="+mn-lt"/>
              </a:rPr>
              <a:t>Rooftops are now tiny power stations. Extra electricity flows back into the grid for someone else to use.</a:t>
            </a:r>
            <a:endParaRPr lang="en-US" sz="1400">
              <a:solidFill>
                <a:srgbClr val="373737"/>
              </a:solidFill>
              <a:ea typeface="+mn-lt"/>
              <a:cs typeface="+mn-lt"/>
            </a:endParaRPr>
          </a:p>
          <a:p>
            <a:endParaRPr lang="en-GB" altLang="ko-KR" sz="1400">
              <a:solidFill>
                <a:srgbClr val="373737"/>
              </a:solidFill>
              <a:latin typeface="Muli" panose="02000503040000020004" pitchFamily="2" charset="0"/>
              <a:ea typeface="맑은 고딕"/>
            </a:endParaRPr>
          </a:p>
        </p:txBody>
      </p:sp>
      <p:sp>
        <p:nvSpPr>
          <p:cNvPr id="12" name="TextBox 11">
            <a:extLst>
              <a:ext uri="{FF2B5EF4-FFF2-40B4-BE49-F238E27FC236}">
                <a16:creationId xmlns:a16="http://schemas.microsoft.com/office/drawing/2014/main" id="{703587ED-E0E1-4BF8-4B9B-752D9CC23D86}"/>
              </a:ext>
            </a:extLst>
          </p:cNvPr>
          <p:cNvSpPr txBox="1"/>
          <p:nvPr/>
        </p:nvSpPr>
        <p:spPr>
          <a:xfrm>
            <a:off x="512795" y="884585"/>
            <a:ext cx="3030505" cy="1384995"/>
          </a:xfrm>
          <a:prstGeom prst="rect">
            <a:avLst/>
          </a:prstGeom>
          <a:noFill/>
        </p:spPr>
        <p:txBody>
          <a:bodyPr wrap="square" rtlCol="0">
            <a:spAutoFit/>
          </a:bodyPr>
          <a:lstStyle/>
          <a:p>
            <a:r>
              <a:rPr lang="fr-BE" altLang="ko-KR" sz="2800" err="1">
                <a:solidFill>
                  <a:schemeClr val="bg1"/>
                </a:solidFill>
                <a:latin typeface="Bebas Neue" panose="020B0606020202050201" pitchFamily="34" charset="0"/>
              </a:rPr>
              <a:t>Three things are changing</a:t>
            </a:r>
            <a:endParaRPr lang="ko-KR" altLang="en-US" sz="2800">
              <a:solidFill>
                <a:schemeClr val="bg1"/>
              </a:solidFill>
              <a:latin typeface="Bebas Neue" panose="020B0606020202050201" pitchFamily="34" charset="0"/>
              <a:cs typeface="Arial" panose="020B0604020202020204" pitchFamily="34" charset="0"/>
            </a:endParaRPr>
          </a:p>
          <a:p>
            <a:endParaRPr lang="ko-KR" altLang="en-US" sz="2800">
              <a:solidFill>
                <a:schemeClr val="bg1"/>
              </a:solidFill>
              <a:latin typeface="Bebas Neue" panose="020B0606020202050201" pitchFamily="34" charset="0"/>
              <a:cs typeface="Arial" panose="020B0604020202020204" pitchFamily="34" charset="0"/>
            </a:endParaRPr>
          </a:p>
        </p:txBody>
      </p:sp>
    </p:spTree>
    <p:extLst>
      <p:ext uri="{BB962C8B-B14F-4D97-AF65-F5344CB8AC3E}">
        <p14:creationId xmlns:p14="http://schemas.microsoft.com/office/powerpoint/2010/main" val="2354943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a:extLst>
              <a:ext uri="{FF2B5EF4-FFF2-40B4-BE49-F238E27FC236}">
                <a16:creationId xmlns:a16="http://schemas.microsoft.com/office/drawing/2014/main" id="{5FE2AFA7-6728-42F9-B7E1-C4572C04D07E}"/>
              </a:ext>
            </a:extLst>
          </p:cNvPr>
          <p:cNvSpPr/>
          <p:nvPr/>
        </p:nvSpPr>
        <p:spPr>
          <a:xfrm>
            <a:off x="7236028" y="43592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altLang="ko-KR" sz="1400">
                <a:solidFill>
                  <a:srgbClr val="373737"/>
                </a:solidFill>
                <a:latin typeface="Muli" panose="02000503040000020004" pitchFamily="2" charset="0"/>
              </a:rPr>
              <a:t>The new meter on the wall measures your electricity every 15 minutes — and sends the data to your phone. You can see when your home uses the most energy.</a:t>
            </a:r>
            <a:endParaRPr lang="en-US" altLang="ko-KR" sz="1400">
              <a:solidFill>
                <a:srgbClr val="373737"/>
              </a:solidFill>
              <a:latin typeface="Muli" panose="02000503040000020004" pitchFamily="2" charset="0"/>
            </a:endParaRPr>
          </a:p>
        </p:txBody>
      </p:sp>
      <p:sp>
        <p:nvSpPr>
          <p:cNvPr id="12" name="직사각형 11">
            <a:extLst>
              <a:ext uri="{FF2B5EF4-FFF2-40B4-BE49-F238E27FC236}">
                <a16:creationId xmlns:a16="http://schemas.microsoft.com/office/drawing/2014/main" id="{9AB10E10-3AF2-46E9-A7B6-10AE93EE56D3}"/>
              </a:ext>
            </a:extLst>
          </p:cNvPr>
          <p:cNvSpPr/>
          <p:nvPr/>
        </p:nvSpPr>
        <p:spPr>
          <a:xfrm>
            <a:off x="4892504" y="27844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GB" altLang="ko-KR">
                <a:solidFill>
                  <a:srgbClr val="373737"/>
                </a:solidFill>
                <a:latin typeface="+mj-lt"/>
              </a:rPr>
              <a:t>2. Electric cars and batteries</a:t>
            </a:r>
            <a:endParaRPr lang="ko-KR" altLang="en-US">
              <a:solidFill>
                <a:srgbClr val="373737"/>
              </a:solidFill>
              <a:latin typeface="+mj-lt"/>
            </a:endParaRPr>
          </a:p>
        </p:txBody>
      </p:sp>
      <p:sp>
        <p:nvSpPr>
          <p:cNvPr id="14" name="직사각형 13">
            <a:extLst>
              <a:ext uri="{FF2B5EF4-FFF2-40B4-BE49-F238E27FC236}">
                <a16:creationId xmlns:a16="http://schemas.microsoft.com/office/drawing/2014/main" id="{03031393-D2AA-4DB2-9C78-3949A0DC71B8}"/>
              </a:ext>
            </a:extLst>
          </p:cNvPr>
          <p:cNvSpPr/>
          <p:nvPr/>
        </p:nvSpPr>
        <p:spPr>
          <a:xfrm>
            <a:off x="4892504" y="4359295"/>
            <a:ext cx="2343524" cy="1328464"/>
          </a:xfrm>
          <a:prstGeom prst="rect">
            <a:avLst/>
          </a:prstGeom>
          <a:solidFill>
            <a:schemeClr val="accent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a:solidFill>
                  <a:schemeClr val="tx2"/>
                </a:solidFill>
                <a:latin typeface="+mj-lt"/>
              </a:rPr>
              <a:t>3. Smart meters</a:t>
            </a:r>
            <a:endParaRPr lang="ko-KR" altLang="en-US">
              <a:solidFill>
                <a:schemeClr val="tx2"/>
              </a:solidFill>
              <a:latin typeface="+mj-lt"/>
            </a:endParaRPr>
          </a:p>
        </p:txBody>
      </p:sp>
      <p:sp>
        <p:nvSpPr>
          <p:cNvPr id="16" name="직사각형 9">
            <a:extLst>
              <a:ext uri="{FF2B5EF4-FFF2-40B4-BE49-F238E27FC236}">
                <a16:creationId xmlns:a16="http://schemas.microsoft.com/office/drawing/2014/main" id="{C284A771-0CB5-B8A2-C12A-F52B85D15836}"/>
              </a:ext>
            </a:extLst>
          </p:cNvPr>
          <p:cNvSpPr/>
          <p:nvPr/>
        </p:nvSpPr>
        <p:spPr>
          <a:xfrm>
            <a:off x="4892504" y="12096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a:solidFill>
                  <a:schemeClr val="tx1"/>
                </a:solidFill>
                <a:latin typeface="+mj-lt"/>
              </a:rPr>
              <a:t>1. Solar panels everywhere</a:t>
            </a:r>
          </a:p>
        </p:txBody>
      </p:sp>
      <p:sp>
        <p:nvSpPr>
          <p:cNvPr id="10" name="직사각형 10">
            <a:extLst>
              <a:ext uri="{FF2B5EF4-FFF2-40B4-BE49-F238E27FC236}">
                <a16:creationId xmlns:a16="http://schemas.microsoft.com/office/drawing/2014/main" id="{BC9F3EF4-AC78-55D2-EF8E-854766DB76B1}"/>
              </a:ext>
            </a:extLst>
          </p:cNvPr>
          <p:cNvSpPr/>
          <p:nvPr/>
        </p:nvSpPr>
        <p:spPr>
          <a:xfrm>
            <a:off x="7236029" y="12096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sz="1400">
                <a:solidFill>
                  <a:srgbClr val="373737"/>
                </a:solidFill>
                <a:ea typeface="+mn-lt"/>
                <a:cs typeface="+mn-lt"/>
              </a:rPr>
              <a:t>Rooftops are now tiny power stations. Extra electricity flows back into the grid for someone else to use.</a:t>
            </a:r>
            <a:endParaRPr lang="en-US" sz="1400">
              <a:solidFill>
                <a:srgbClr val="373737"/>
              </a:solidFill>
              <a:ea typeface="+mn-lt"/>
              <a:cs typeface="+mn-lt"/>
            </a:endParaRPr>
          </a:p>
          <a:p>
            <a:endParaRPr lang="en-GB" altLang="ko-KR" sz="1400">
              <a:solidFill>
                <a:srgbClr val="373737"/>
              </a:solidFill>
              <a:latin typeface="Muli" panose="02000503040000020004" pitchFamily="2" charset="0"/>
              <a:ea typeface="맑은 고딕"/>
            </a:endParaRPr>
          </a:p>
        </p:txBody>
      </p:sp>
      <p:sp>
        <p:nvSpPr>
          <p:cNvPr id="17" name="직사각형 12">
            <a:extLst>
              <a:ext uri="{FF2B5EF4-FFF2-40B4-BE49-F238E27FC236}">
                <a16:creationId xmlns:a16="http://schemas.microsoft.com/office/drawing/2014/main" id="{1373A275-F52A-7E4B-A32C-FE8ADE823398}"/>
              </a:ext>
            </a:extLst>
          </p:cNvPr>
          <p:cNvSpPr/>
          <p:nvPr/>
        </p:nvSpPr>
        <p:spPr>
          <a:xfrm>
            <a:off x="7236029" y="27844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altLang="ko-KR" sz="1400">
                <a:solidFill>
                  <a:srgbClr val="373737"/>
                </a:solidFill>
                <a:latin typeface="Muli" panose="02000503040000020004" pitchFamily="2" charset="0"/>
              </a:rPr>
              <a:t>Cars, bikes and homes are switching to electricity. A car battery can power a home for two days.</a:t>
            </a:r>
            <a:endParaRPr lang="en-US" altLang="ko-KR" sz="1400">
              <a:solidFill>
                <a:srgbClr val="373737"/>
              </a:solidFill>
              <a:latin typeface="Muli" panose="02000503040000020004" pitchFamily="2" charset="0"/>
            </a:endParaRPr>
          </a:p>
        </p:txBody>
      </p:sp>
      <p:sp>
        <p:nvSpPr>
          <p:cNvPr id="18" name="TextBox 17">
            <a:extLst>
              <a:ext uri="{FF2B5EF4-FFF2-40B4-BE49-F238E27FC236}">
                <a16:creationId xmlns:a16="http://schemas.microsoft.com/office/drawing/2014/main" id="{8C2B81A0-8800-832F-EBE6-D2E48F77E00E}"/>
              </a:ext>
            </a:extLst>
          </p:cNvPr>
          <p:cNvSpPr txBox="1"/>
          <p:nvPr/>
        </p:nvSpPr>
        <p:spPr>
          <a:xfrm>
            <a:off x="512795" y="884585"/>
            <a:ext cx="3030505" cy="1384995"/>
          </a:xfrm>
          <a:prstGeom prst="rect">
            <a:avLst/>
          </a:prstGeom>
          <a:noFill/>
        </p:spPr>
        <p:txBody>
          <a:bodyPr wrap="square" rtlCol="0">
            <a:spAutoFit/>
          </a:bodyPr>
          <a:lstStyle/>
          <a:p>
            <a:r>
              <a:rPr lang="fr-BE" altLang="ko-KR" sz="2800" err="1">
                <a:solidFill>
                  <a:schemeClr val="bg1"/>
                </a:solidFill>
                <a:latin typeface="Bebas Neue" panose="020B0606020202050201" pitchFamily="34" charset="0"/>
              </a:rPr>
              <a:t>Three things are changing</a:t>
            </a:r>
            <a:endParaRPr lang="ko-KR" altLang="en-US" sz="2800">
              <a:solidFill>
                <a:schemeClr val="bg1"/>
              </a:solidFill>
              <a:latin typeface="Bebas Neue" panose="020B0606020202050201" pitchFamily="34" charset="0"/>
              <a:cs typeface="Arial" panose="020B0604020202020204" pitchFamily="34" charset="0"/>
            </a:endParaRPr>
          </a:p>
          <a:p>
            <a:endParaRPr lang="ko-KR" altLang="en-US" sz="2800">
              <a:solidFill>
                <a:schemeClr val="bg1"/>
              </a:solidFill>
              <a:latin typeface="Bebas Neue" panose="020B0606020202050201" pitchFamily="34" charset="0"/>
              <a:cs typeface="Arial" panose="020B0604020202020204" pitchFamily="34" charset="0"/>
            </a:endParaRPr>
          </a:p>
        </p:txBody>
      </p:sp>
    </p:spTree>
    <p:extLst>
      <p:ext uri="{BB962C8B-B14F-4D97-AF65-F5344CB8AC3E}">
        <p14:creationId xmlns:p14="http://schemas.microsoft.com/office/powerpoint/2010/main" val="2950147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white letters&#10;&#10;Description automatically generated">
            <a:extLst>
              <a:ext uri="{FF2B5EF4-FFF2-40B4-BE49-F238E27FC236}">
                <a16:creationId xmlns:a16="http://schemas.microsoft.com/office/drawing/2014/main" id="{2D4E0656-9D7E-2B10-D388-0730D86882B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sp>
        <p:nvSpPr>
          <p:cNvPr id="2" name="TextBox 1">
            <a:extLst>
              <a:ext uri="{FF2B5EF4-FFF2-40B4-BE49-F238E27FC236}">
                <a16:creationId xmlns:a16="http://schemas.microsoft.com/office/drawing/2014/main" id="{D0E3DEFB-1E0B-92AA-44CF-DD5DAD726B81}"/>
              </a:ext>
            </a:extLst>
          </p:cNvPr>
          <p:cNvSpPr txBox="1"/>
          <p:nvPr/>
        </p:nvSpPr>
        <p:spPr>
          <a:xfrm>
            <a:off x="427981" y="316302"/>
            <a:ext cx="5435394" cy="1200329"/>
          </a:xfrm>
          <a:prstGeom prst="rect">
            <a:avLst/>
          </a:prstGeom>
          <a:noFill/>
        </p:spPr>
        <p:txBody>
          <a:bodyPr wrap="square" rtlCol="0">
            <a:spAutoFit/>
          </a:bodyPr>
          <a:lstStyle/>
          <a:p>
            <a:r>
              <a:rPr lang="fr-BE" sz="7200">
                <a:solidFill>
                  <a:schemeClr val="bg1"/>
                </a:solidFill>
                <a:latin typeface="Bebas Neue" panose="020B0606020202050201" pitchFamily="34" charset="0"/>
              </a:rPr>
              <a:t>What does it all mean?</a:t>
            </a:r>
            <a:endParaRPr lang="en-BE" sz="7200">
              <a:solidFill>
                <a:schemeClr val="bg1"/>
              </a:solidFill>
              <a:latin typeface="Bebas Neue" panose="020B0606020202050201" pitchFamily="34" charset="0"/>
            </a:endParaRPr>
          </a:p>
        </p:txBody>
      </p:sp>
      <p:sp>
        <p:nvSpPr>
          <p:cNvPr id="5" name="TextBox 4">
            <a:extLst>
              <a:ext uri="{FF2B5EF4-FFF2-40B4-BE49-F238E27FC236}">
                <a16:creationId xmlns:a16="http://schemas.microsoft.com/office/drawing/2014/main" id="{60F775DE-236E-88CE-9371-C6FE4E912CC2}"/>
              </a:ext>
            </a:extLst>
          </p:cNvPr>
          <p:cNvSpPr txBox="1"/>
          <p:nvPr/>
        </p:nvSpPr>
        <p:spPr>
          <a:xfrm>
            <a:off x="427981" y="1772652"/>
            <a:ext cx="6392779" cy="923330"/>
          </a:xfrm>
          <a:prstGeom prst="rect">
            <a:avLst/>
          </a:prstGeom>
          <a:noFill/>
        </p:spPr>
        <p:txBody>
          <a:bodyPr wrap="square" rtlCol="0">
            <a:spAutoFit/>
          </a:bodyPr>
          <a:lstStyle/>
          <a:p>
            <a:pPr marL="285750" indent="-285750">
              <a:buFont typeface="Arial" panose="020B0604020202020204" pitchFamily="34" charset="0"/>
              <a:buChar char="•"/>
            </a:pPr>
            <a:r>
              <a:rPr lang="fr-BE">
                <a:solidFill>
                  <a:schemeClr val="bg1"/>
                </a:solidFill>
                <a:latin typeface="Muli" panose="02000503040000020004" pitchFamily="2" charset="0"/>
              </a:rPr>
              <a:t>More clean energy. Lower bills. And you get a job to do.</a:t>
            </a:r>
          </a:p>
          <a:p>
            <a:pPr marL="285750" indent="-285750">
              <a:buFont typeface="Arial" panose="020B0604020202020204" pitchFamily="34" charset="0"/>
              <a:buChar char="•"/>
            </a:pPr>
            <a:endParaRPr lang="fr-BE">
              <a:solidFill>
                <a:schemeClr val="bg1"/>
              </a:solidFill>
              <a:latin typeface="Muli" panose="02000503040000020004" pitchFamily="2" charset="0"/>
            </a:endParaRPr>
          </a:p>
          <a:p>
            <a:pPr marL="285750" indent="-285750">
              <a:buFont typeface="Arial" panose="020B0604020202020204" pitchFamily="34" charset="0"/>
              <a:buChar char="•"/>
            </a:pPr>
            <a:endParaRPr lang="en-BE">
              <a:latin typeface="Muli" panose="02000503040000020004" pitchFamily="2" charset="0"/>
            </a:endParaRPr>
          </a:p>
        </p:txBody>
      </p:sp>
      <p:pic>
        <p:nvPicPr>
          <p:cNvPr id="11" name="Picture Placeholder 10">
            <a:extLst>
              <a:ext uri="{FF2B5EF4-FFF2-40B4-BE49-F238E27FC236}">
                <a16:creationId xmlns:a16="http://schemas.microsoft.com/office/drawing/2014/main" id="{0A7D8BFF-17A9-EDCC-A256-A5AE97FC6A08}"/>
              </a:ext>
            </a:extLst>
          </p:cNvPr>
          <p:cNvPicPr>
            <a:picLocks noGrp="1" noChangeAspect="1"/>
          </p:cNvPicPr>
          <p:nvPr>
            <p:ph type="pic" sz="quarter" idx="10"/>
          </p:nvPr>
        </p:nvPicPr>
        <p:blipFill>
          <a:blip r:embed="rId4"/>
          <a:srcRect/>
          <a:stretch>
            <a:fillRect/>
          </a:stretch>
        </p:blipFill>
        <p:spPr>
          <a:xfrm>
            <a:off x="0" y="0"/>
            <a:ext cx="12192000" cy="6858000"/>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8D18E177-63D3-3C2B-4E39-AB1473DBE139}"/>
              </a:ext>
            </a:extLst>
          </p:cNvPr>
          <p:cNvPicPr/>
          <p:nvPr/>
        </p:nvPicPr>
        <p:blipFill>
          <a:blip r:embed="rId3">
            <a:extLst>
              <a:ext uri="{28A0092B-C50C-407E-A947-70E740481C1C}">
                <a14:useLocalDpi xmlns:a14="http://schemas.microsoft.com/office/drawing/2010/main" val="0"/>
              </a:ext>
            </a:extLst>
          </a:blip>
          <a:stretch>
            <a:fillRect/>
          </a:stretch>
        </p:blipFill>
        <p:spPr>
          <a:xfrm>
            <a:off x="9451104" y="5817256"/>
            <a:ext cx="2547257" cy="836349"/>
          </a:xfrm>
          <a:prstGeom prst="rect">
            <a:avLst/>
          </a:prstGeom>
        </p:spPr>
      </p:pic>
      <p:sp>
        <p:nvSpPr>
          <p:cNvPr id="10" name="TextBox 9">
            <a:extLst>
              <a:ext uri="{FF2B5EF4-FFF2-40B4-BE49-F238E27FC236}">
                <a16:creationId xmlns:a16="http://schemas.microsoft.com/office/drawing/2014/main" id="{B9A365C7-5E6F-DC86-5149-092356B2269A}"/>
              </a:ext>
            </a:extLst>
          </p:cNvPr>
          <p:cNvSpPr txBox="1"/>
          <p:nvPr/>
        </p:nvSpPr>
        <p:spPr>
          <a:xfrm>
            <a:off x="580381" y="468702"/>
            <a:ext cx="5435394" cy="2308324"/>
          </a:xfrm>
          <a:prstGeom prst="rect">
            <a:avLst/>
          </a:prstGeom>
          <a:noFill/>
        </p:spPr>
        <p:txBody>
          <a:bodyPr wrap="square" rtlCol="0">
            <a:spAutoFit/>
          </a:bodyPr>
          <a:lstStyle/>
          <a:p>
            <a:r>
              <a:rPr lang="fr-BE" sz="7200">
                <a:solidFill>
                  <a:schemeClr val="bg1"/>
                </a:solidFill>
                <a:latin typeface="Bebas Neue" panose="020B0606020202050201" pitchFamily="34" charset="0"/>
              </a:rPr>
              <a:t>Time to be</a:t>
            </a:r>
          </a:p>
          <a:p>
            <a:r>
              <a:rPr lang="fr-BE" sz="7200" err="1">
                <a:solidFill>
                  <a:schemeClr val="bg1"/>
                </a:solidFill>
                <a:latin typeface="Bebas Neue" panose="020B0606020202050201" pitchFamily="34" charset="0"/>
              </a:rPr>
              <a:t>smart</a:t>
            </a:r>
            <a:endParaRPr lang="en-BE" sz="7200">
              <a:solidFill>
                <a:schemeClr val="bg1"/>
              </a:solidFill>
              <a:latin typeface="Bebas Neue" panose="020B0606020202050201" pitchFamily="34" charset="0"/>
            </a:endParaRPr>
          </a:p>
        </p:txBody>
      </p:sp>
    </p:spTree>
    <p:extLst>
      <p:ext uri="{BB962C8B-B14F-4D97-AF65-F5344CB8AC3E}">
        <p14:creationId xmlns:p14="http://schemas.microsoft.com/office/powerpoint/2010/main" val="351085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1E15F2C-5260-47AB-9EF8-26C4A76C33F9}"/>
              </a:ext>
            </a:extLst>
          </p:cNvPr>
          <p:cNvSpPr txBox="1"/>
          <p:nvPr/>
        </p:nvSpPr>
        <p:spPr>
          <a:xfrm>
            <a:off x="817595" y="643285"/>
            <a:ext cx="4567206" cy="523220"/>
          </a:xfrm>
          <a:prstGeom prst="rect">
            <a:avLst/>
          </a:prstGeom>
          <a:noFill/>
        </p:spPr>
        <p:txBody>
          <a:bodyPr wrap="square" rtlCol="0">
            <a:spAutoFit/>
          </a:bodyPr>
          <a:lstStyle/>
          <a:p>
            <a:r>
              <a:rPr lang="fr-BE" altLang="ko-KR" sz="2800">
                <a:solidFill>
                  <a:schemeClr val="tx2"/>
                </a:solidFill>
                <a:latin typeface="Bebas Neue" panose="020B0606020202050201" pitchFamily="34" charset="0"/>
                <a:cs typeface="Arial" panose="020B0604020202020204" pitchFamily="34" charset="0"/>
              </a:rPr>
              <a:t>Why this matters for you</a:t>
            </a:r>
            <a:endParaRPr lang="ko-KR" altLang="en-US" sz="2800">
              <a:solidFill>
                <a:schemeClr val="tx2"/>
              </a:solidFill>
              <a:latin typeface="Bebas Neue" panose="020B0606020202050201" pitchFamily="34" charset="0"/>
              <a:cs typeface="Arial" panose="020B0604020202020204" pitchFamily="34" charset="0"/>
            </a:endParaRPr>
          </a:p>
        </p:txBody>
      </p:sp>
      <p:sp>
        <p:nvSpPr>
          <p:cNvPr id="7" name="직사각형 21">
            <a:extLst>
              <a:ext uri="{FF2B5EF4-FFF2-40B4-BE49-F238E27FC236}">
                <a16:creationId xmlns:a16="http://schemas.microsoft.com/office/drawing/2014/main" id="{2A33E4AB-801C-A961-F53A-4EE7CB729345}"/>
              </a:ext>
            </a:extLst>
          </p:cNvPr>
          <p:cNvSpPr/>
          <p:nvPr/>
        </p:nvSpPr>
        <p:spPr>
          <a:xfrm>
            <a:off x="817595" y="1671864"/>
            <a:ext cx="4947585" cy="3970318"/>
          </a:xfrm>
          <a:prstGeom prst="rect">
            <a:avLst/>
          </a:prstGeom>
        </p:spPr>
        <p:txBody>
          <a:bodyPr wrap="square" anchor="t" anchorCtr="0">
            <a:spAutoFit/>
          </a:bodyPr>
          <a:lstStyle/>
          <a:p>
            <a:r>
              <a:rPr lang="en-US" altLang="ko-KR" sz="2800">
                <a:solidFill>
                  <a:srgbClr val="373737"/>
                </a:solidFill>
                <a:latin typeface="Bebas Neue" panose="020B0606020202050201" pitchFamily="34" charset="0"/>
              </a:rPr>
              <a:t>Three big wins of energy getting smart:</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GB" altLang="ko-KR" sz="2800">
                <a:solidFill>
                  <a:srgbClr val="373737"/>
                </a:solidFill>
                <a:latin typeface="Bebas Neue" panose="020B0606020202050201" pitchFamily="34" charset="0"/>
              </a:rPr>
              <a:t>Cleaner air — fewer fossil fuels burnt</a:t>
            </a:r>
          </a:p>
          <a:p>
            <a:endParaRPr lang="en-GB"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GB" altLang="ko-KR" sz="2800">
                <a:solidFill>
                  <a:srgbClr val="373737"/>
                </a:solidFill>
                <a:latin typeface="Bebas Neue" panose="020B0606020202050201" pitchFamily="34" charset="0"/>
              </a:rPr>
              <a:t>Less wasted electricity</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GB" altLang="ko-KR" sz="2800">
                <a:solidFill>
                  <a:srgbClr val="373737"/>
                </a:solidFill>
                <a:latin typeface="Bebas Neue" panose="020B0606020202050201" pitchFamily="34" charset="0"/>
              </a:rPr>
              <a:t>Cheaper bills if you use power at the right time</a:t>
            </a:r>
          </a:p>
          <a:p>
            <a:pPr marL="285750" indent="-285750">
              <a:buFont typeface="Arial" panose="020B0604020202020204" pitchFamily="34" charset="0"/>
              <a:buChar char="•"/>
            </a:pPr>
            <a:endParaRPr lang="en-GB" altLang="ko-KR" sz="2800">
              <a:solidFill>
                <a:srgbClr val="373737"/>
              </a:solidFill>
              <a:latin typeface="Bebas Neue" panose="020B0606020202050201" pitchFamily="34" charset="0"/>
            </a:endParaRPr>
          </a:p>
          <a:p>
            <a:endParaRPr lang="en-US" altLang="ko-KR" sz="2800">
              <a:solidFill>
                <a:srgbClr val="373737"/>
              </a:solidFill>
              <a:latin typeface="Bebas Neue" panose="020B0606020202050201" pitchFamily="34" charset="0"/>
            </a:endParaRPr>
          </a:p>
        </p:txBody>
      </p:sp>
      <p:pic>
        <p:nvPicPr>
          <p:cNvPr id="18" name="Picture Placeholder 17" descr="A solar panels and wind turbines in a field&#10;&#10;Description automatically generated">
            <a:extLst>
              <a:ext uri="{FF2B5EF4-FFF2-40B4-BE49-F238E27FC236}">
                <a16:creationId xmlns:a16="http://schemas.microsoft.com/office/drawing/2014/main" id="{D57C2709-A546-C702-F949-717A3B1B0A2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044" r="18044"/>
          <a:stretch>
            <a:fillRect/>
          </a:stretch>
        </p:blipFill>
        <p:spPr/>
      </p:pic>
    </p:spTree>
    <p:extLst>
      <p:ext uri="{BB962C8B-B14F-4D97-AF65-F5344CB8AC3E}">
        <p14:creationId xmlns:p14="http://schemas.microsoft.com/office/powerpoint/2010/main" val="2489460010"/>
      </p:ext>
    </p:extLst>
  </p:cSld>
  <p:clrMapOvr>
    <a:masterClrMapping/>
  </p:clrMapOvr>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9c2b11d-9272-4eed-95ac-95725493c81f" xsi:nil="true"/>
    <lcf76f155ced4ddcb4097134ff3c332f xmlns="c67c0ac7-78b5-4864-aca3-db9996adcf6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C0EDCDBA201B409A2395B9861151A1" ma:contentTypeVersion="15" ma:contentTypeDescription="Create a new document." ma:contentTypeScope="" ma:versionID="8a190a8075a7e57a51c7bf8a9427a6e5">
  <xsd:schema xmlns:xsd="http://www.w3.org/2001/XMLSchema" xmlns:xs="http://www.w3.org/2001/XMLSchema" xmlns:p="http://schemas.microsoft.com/office/2006/metadata/properties" xmlns:ns2="c67c0ac7-78b5-4864-aca3-db9996adcf66" xmlns:ns3="59c2b11d-9272-4eed-95ac-95725493c81f" targetNamespace="http://schemas.microsoft.com/office/2006/metadata/properties" ma:root="true" ma:fieldsID="153f8d28b4a274a8e8397b8061ce14e3" ns2:_="" ns3:_="">
    <xsd:import namespace="c67c0ac7-78b5-4864-aca3-db9996adcf66"/>
    <xsd:import namespace="59c2b11d-9272-4eed-95ac-95725493c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0ac7-78b5-4864-aca3-db9996adc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249fec-8619-4602-8705-1823ced1ad9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2b11d-9272-4eed-95ac-95725493c8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e361e-f706-48d1-9f52-00535f2db59c}" ma:internalName="TaxCatchAll" ma:showField="CatchAllData" ma:web="59c2b11d-9272-4eed-95ac-95725493c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CA0DD0-504F-4EB9-B60E-59D0E157F7B9}">
  <ds:schemaRefs>
    <ds:schemaRef ds:uri="577805d4-8e47-4788-b8ec-5b1290b6ebfb"/>
    <ds:schemaRef ds:uri="75a85b04-3e87-4e6d-8e61-343b369987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59c2b11d-9272-4eed-95ac-95725493c81f"/>
    <ds:schemaRef ds:uri="c67c0ac7-78b5-4864-aca3-db9996adcf66"/>
  </ds:schemaRefs>
</ds:datastoreItem>
</file>

<file path=customXml/itemProps2.xml><?xml version="1.0" encoding="utf-8"?>
<ds:datastoreItem xmlns:ds="http://schemas.openxmlformats.org/officeDocument/2006/customXml" ds:itemID="{8E3774D8-BCA8-4A02-93E0-3307429344AA}">
  <ds:schemaRefs>
    <ds:schemaRef ds:uri="http://schemas.microsoft.com/sharepoint/v3/contenttype/forms"/>
  </ds:schemaRefs>
</ds:datastoreItem>
</file>

<file path=customXml/itemProps3.xml><?xml version="1.0" encoding="utf-8"?>
<ds:datastoreItem xmlns:ds="http://schemas.openxmlformats.org/officeDocument/2006/customXml" ds:itemID="{8746D7FB-D964-438B-840A-28CAB9EFF2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0ac7-78b5-4864-aca3-db9996adcf66"/>
    <ds:schemaRef ds:uri="59c2b11d-9272-4eed-95ac-95725493c8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1457</Words>
  <Application>Microsoft Office PowerPoint</Application>
  <PresentationFormat>Widescreen</PresentationFormat>
  <Paragraphs>112</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Bebas Neue</vt:lpstr>
      <vt:lpstr>Muli</vt:lpstr>
      <vt:lpstr>Bebas</vt:lpstr>
      <vt:lpstr>Arial</vt:lpstr>
      <vt:lpstr>맑은 고딕</vt:lpstr>
      <vt:lpstr>Every1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5</dc:creator>
  <cp:lastModifiedBy>vaggelis sotiris</cp:lastModifiedBy>
  <cp:revision>3</cp:revision>
  <dcterms:created xsi:type="dcterms:W3CDTF">2019-04-06T05:20:47Z</dcterms:created>
  <dcterms:modified xsi:type="dcterms:W3CDTF">2026-05-22T06:46:09Z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0x010100CFC0EDCDBA201B409A2395B9861151A1</vt:lpwstr>
  </property>
  <property fmtid="{D5CDD505-2E9C-101B-9397-08002B2CF9AE}" pid="3" name="MediaServiceImageTags">
    <vt:lpwstr/>
  </property>
</Properties>
</file>