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21"/>
  </p:notesMasterIdLst>
  <p:handoutMasterIdLst>
    <p:handoutMasterId r:id="rId22"/>
  </p:handoutMasterIdLst>
  <p:sldIdLst>
    <p:sldId id="419" r:id="rId5"/>
    <p:sldId id="486" r:id="rId6"/>
    <p:sldId id="445" r:id="rId7"/>
    <p:sldId id="463" r:id="rId8"/>
    <p:sldId id="462" r:id="rId9"/>
    <p:sldId id="389" r:id="rId10"/>
    <p:sldId id="464" r:id="rId11"/>
    <p:sldId id="465" r:id="rId12"/>
    <p:sldId id="467" r:id="rId13"/>
    <p:sldId id="446" r:id="rId14"/>
    <p:sldId id="466" r:id="rId15"/>
    <p:sldId id="450" r:id="rId16"/>
    <p:sldId id="470" r:id="rId17"/>
    <p:sldId id="468" r:id="rId18"/>
    <p:sldId id="293" r:id="rId19"/>
    <p:sldId id="471" r:id="rId20"/>
  </p:sldIdLst>
  <p:sldSz cx="12192000" cy="6858000"/>
  <p:notesSz cx="10021888" cy="6889750"/>
  <p:embeddedFontLst>
    <p:embeddedFont>
      <p:font typeface="맑은 고딕" panose="020B0503020000020004" pitchFamily="34" charset="-127"/>
      <p:regular r:id="rId23"/>
      <p:bold r:id="rId24"/>
    </p:embeddedFont>
    <p:embeddedFont>
      <p:font typeface="Bebas" panose="020B0606020202050201" pitchFamily="34" charset="0"/>
      <p:regular r:id="rId25"/>
    </p:embeddedFont>
    <p:embeddedFont>
      <p:font typeface="Bebas Neue" panose="020B0606020202050201" pitchFamily="34" charset="77"/>
      <p:regular r:id="rId26"/>
    </p:embeddedFont>
    <p:embeddedFont>
      <p:font typeface="Muli" panose="02000503040000020004" pitchFamily="2" charset="77"/>
      <p:italic r:id="rId27"/>
    </p:embeddedFont>
    <p:embeddedFont>
      <p:font typeface="Public Sans" panose="020B0604020202020204" pitchFamily="34" charset="0"/>
      <p:regular r:id="rId28"/>
      <p:bold r:id="rId29"/>
      <p:italic r:id="rId30"/>
      <p:boldItalic r:id="rId31"/>
    </p:embeddedFont>
  </p:embeddedFontLst>
  <p:defaultText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defaultTextStyle>
</p:presentation>
</file>

<file path=ppt/authors.xml><?xml version="1.0" encoding="utf-8"?>
<p188:authorLst xmlns:a="http://schemas.openxmlformats.org/drawingml/2006/main" xmlns:r="http://schemas.openxmlformats.org/officeDocument/2006/relationships" xmlns:p188="http://schemas.microsoft.com/office/powerpoint/2018/8/main">
  <p188:author id="{EC15EDD0-DDDC-7818-C1DE-944B5DF54CDC}" name="Lorenz Van Damme" initials="LV" userId="S::lorenz@think-e.be::723bf179-6d18-4614-bec4-959e932e5f30"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73737"/>
    <a:srgbClr val="F4C04F"/>
    <a:srgbClr val="EDEDED"/>
    <a:srgbClr val="D8B05A"/>
    <a:srgbClr val="F8F8F8"/>
    <a:srgbClr val="59BDAA"/>
    <a:srgbClr val="FEE880"/>
    <a:srgbClr val="FCE501"/>
    <a:srgbClr val="F1E400"/>
    <a:srgbClr val="14141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4658"/>
  </p:normalViewPr>
  <p:slideViewPr>
    <p:cSldViewPr snapToGrid="0">
      <p:cViewPr varScale="1">
        <p:scale>
          <a:sx n="120" d="100"/>
          <a:sy n="120" d="100"/>
        </p:scale>
        <p:origin x="800" y="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4.fntdata"/><Relationship Id="rId3" Type="http://schemas.openxmlformats.org/officeDocument/2006/relationships/customXml" Target="../customXml/item3.xml"/><Relationship Id="rId21" Type="http://schemas.openxmlformats.org/officeDocument/2006/relationships/notesMaster" Target="notesMasters/notesMaster1.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3.fntdata"/><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7.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2.fntdata"/><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1.fntdata"/><Relationship Id="rId28" Type="http://schemas.openxmlformats.org/officeDocument/2006/relationships/font" Target="fonts/font6.fntdata"/><Relationship Id="rId36" Type="http://schemas.microsoft.com/office/2018/10/relationships/authors" Target="author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9.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handoutMaster" Target="handoutMasters/handoutMaster1.xml"/><Relationship Id="rId27" Type="http://schemas.openxmlformats.org/officeDocument/2006/relationships/font" Target="fonts/font5.fntdata"/><Relationship Id="rId30" Type="http://schemas.openxmlformats.org/officeDocument/2006/relationships/font" Target="fonts/font8.fntdata"/><Relationship Id="rId35" Type="http://schemas.openxmlformats.org/officeDocument/2006/relationships/tableStyles" Target="tableStyles.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a:extLst>
              <a:ext uri="{FF2B5EF4-FFF2-40B4-BE49-F238E27FC236}">
                <a16:creationId xmlns:a16="http://schemas.microsoft.com/office/drawing/2014/main" id="{59230B0E-39ED-45EA-AD95-669D0616B399}"/>
              </a:ext>
            </a:extLst>
          </p:cNvPr>
          <p:cNvSpPr>
            <a:spLocks noGrp="1"/>
          </p:cNvSpPr>
          <p:nvPr>
            <p:ph type="hdr" sz="quarter"/>
          </p:nvPr>
        </p:nvSpPr>
        <p:spPr>
          <a:xfrm>
            <a:off x="0" y="1"/>
            <a:ext cx="4342818" cy="345684"/>
          </a:xfrm>
          <a:prstGeom prst="rect">
            <a:avLst/>
          </a:prstGeom>
        </p:spPr>
        <p:txBody>
          <a:bodyPr vert="horz" lIns="96634" tIns="48317" rIns="96634" bIns="48317" rtlCol="0"/>
          <a:lstStyle>
            <a:lvl1pPr algn="l">
              <a:defRPr sz="1300"/>
            </a:lvl1pPr>
          </a:lstStyle>
          <a:p>
            <a:endParaRPr lang="ko-KR" altLang="en-US"/>
          </a:p>
        </p:txBody>
      </p:sp>
      <p:sp>
        <p:nvSpPr>
          <p:cNvPr id="4" name="바닥글 개체 틀 3">
            <a:extLst>
              <a:ext uri="{FF2B5EF4-FFF2-40B4-BE49-F238E27FC236}">
                <a16:creationId xmlns:a16="http://schemas.microsoft.com/office/drawing/2014/main" id="{AA82B798-201A-4B14-B1F0-6A660C5C7272}"/>
              </a:ext>
            </a:extLst>
          </p:cNvPr>
          <p:cNvSpPr>
            <a:spLocks noGrp="1"/>
          </p:cNvSpPr>
          <p:nvPr>
            <p:ph type="ftr" sz="quarter" idx="2"/>
          </p:nvPr>
        </p:nvSpPr>
        <p:spPr>
          <a:xfrm>
            <a:off x="0" y="6544067"/>
            <a:ext cx="4342818" cy="345683"/>
          </a:xfrm>
          <a:prstGeom prst="rect">
            <a:avLst/>
          </a:prstGeom>
        </p:spPr>
        <p:txBody>
          <a:bodyPr vert="horz" lIns="96634" tIns="48317" rIns="96634" bIns="48317" rtlCol="0" anchor="b"/>
          <a:lstStyle>
            <a:lvl1pPr algn="l">
              <a:defRPr sz="1300"/>
            </a:lvl1pPr>
          </a:lstStyle>
          <a:p>
            <a:endParaRPr lang="ko-KR" altLang="en-US"/>
          </a:p>
        </p:txBody>
      </p:sp>
      <p:sp>
        <p:nvSpPr>
          <p:cNvPr id="5" name="슬라이드 번호 개체 틀 4">
            <a:extLst>
              <a:ext uri="{FF2B5EF4-FFF2-40B4-BE49-F238E27FC236}">
                <a16:creationId xmlns:a16="http://schemas.microsoft.com/office/drawing/2014/main" id="{EE2F5857-B39B-4284-A086-C6DE2719C940}"/>
              </a:ext>
            </a:extLst>
          </p:cNvPr>
          <p:cNvSpPr>
            <a:spLocks noGrp="1"/>
          </p:cNvSpPr>
          <p:nvPr>
            <p:ph type="sldNum" sz="quarter" idx="3"/>
          </p:nvPr>
        </p:nvSpPr>
        <p:spPr>
          <a:xfrm>
            <a:off x="5676751" y="6544067"/>
            <a:ext cx="4342818" cy="345683"/>
          </a:xfrm>
          <a:prstGeom prst="rect">
            <a:avLst/>
          </a:prstGeom>
        </p:spPr>
        <p:txBody>
          <a:bodyPr vert="horz" lIns="96634" tIns="48317" rIns="96634" bIns="48317" rtlCol="0" anchor="b"/>
          <a:lstStyle>
            <a:lvl1pPr algn="r">
              <a:defRPr sz="1300"/>
            </a:lvl1pPr>
          </a:lstStyle>
          <a:p>
            <a:fld id="{C7E3EF34-7656-4396-AEBE-2B554E5E9341}" type="slidenum">
              <a:rPr lang="ko-KR" altLang="en-US" smtClean="0"/>
              <a:t>‹#›</a:t>
            </a:fld>
            <a:endParaRPr lang="ko-KR" altLang="en-US"/>
          </a:p>
        </p:txBody>
      </p:sp>
    </p:spTree>
    <p:extLst>
      <p:ext uri="{BB962C8B-B14F-4D97-AF65-F5344CB8AC3E}">
        <p14:creationId xmlns:p14="http://schemas.microsoft.com/office/powerpoint/2010/main" val="1698782194"/>
      </p:ext>
    </p:extLst>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11-26T12:06:48.627"/>
    </inkml:context>
    <inkml:brush xml:id="br0">
      <inkml:brushProperty name="width" value="0.1" units="cm"/>
      <inkml:brushProperty name="height" value="0.1" units="cm"/>
    </inkml:brush>
  </inkml:definitions>
  <inkml:trace contextRef="#ctx0" brushRef="#br0">10872 1889 2621 0 0,'0'-8'0'0'0,"-16"-11"0"0"0,-21-9 42 0 0,-29-1 548 0 0,-50 29-1678 0 0,-6 14 1088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11-27T08:27:25.021"/>
    </inkml:context>
    <inkml:brush xml:id="br0">
      <inkml:brushProperty name="width" value="0.1" units="cm"/>
      <inkml:brushProperty name="height" value="0.1" units="cm"/>
    </inkml:brush>
  </inkml:definitions>
  <inkml:trace contextRef="#ctx0" brushRef="#br0">20254 1726 2621 0 0,'-16'0'0'0'0,"2"-17"-245"0"0,21-13 196 0 0,8-9 396 0 0,10-8 243 0 0,2-2-1277 0 0,-5-11 86 0 0,-14-10-392 0 0,-9-10 1034 0 0,-3-8 164 0 0,-2-14 315 0 0,1-5 32 0 0,0-1-500 0 0,2 1 100 0 0,1 11 24 0 0,10 5 69 0 0,2 10-406 0 0,1 11 153 0 0,-3 9-83 0 0,6-2 91 0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11-27T08:27:25.022"/>
    </inkml:context>
    <inkml:brush xml:id="br0">
      <inkml:brushProperty name="width" value="0.1" units="cm"/>
      <inkml:brushProperty name="height" value="0.1" units="cm"/>
    </inkml:brush>
  </inkml:definitions>
  <inkml:trace contextRef="#ctx0" brushRef="#br0">20029 2170 2621 0 0,'41'8'-1274'0'0,"38"19"313"0"0,22 13 842 0 0,2 8 119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머리글 개체 틀 1"/>
          <p:cNvSpPr>
            <a:spLocks noGrp="1"/>
          </p:cNvSpPr>
          <p:nvPr>
            <p:ph type="hdr" sz="quarter"/>
          </p:nvPr>
        </p:nvSpPr>
        <p:spPr>
          <a:xfrm>
            <a:off x="0" y="1"/>
            <a:ext cx="4342818" cy="345684"/>
          </a:xfrm>
          <a:prstGeom prst="rect">
            <a:avLst/>
          </a:prstGeom>
        </p:spPr>
        <p:txBody>
          <a:bodyPr vert="horz" lIns="96634" tIns="48317" rIns="96634" bIns="48317" rtlCol="0"/>
          <a:lstStyle>
            <a:lvl1pPr algn="l">
              <a:defRPr sz="1300"/>
            </a:lvl1pPr>
          </a:lstStyle>
          <a:p>
            <a:endParaRPr lang="ko-KR" altLang="en-US"/>
          </a:p>
        </p:txBody>
      </p:sp>
      <p:sp>
        <p:nvSpPr>
          <p:cNvPr id="3" name="날짜 개체 틀 2"/>
          <p:cNvSpPr>
            <a:spLocks noGrp="1"/>
          </p:cNvSpPr>
          <p:nvPr>
            <p:ph type="dt" idx="1"/>
          </p:nvPr>
        </p:nvSpPr>
        <p:spPr>
          <a:xfrm>
            <a:off x="5676751" y="1"/>
            <a:ext cx="4342818" cy="345684"/>
          </a:xfrm>
          <a:prstGeom prst="rect">
            <a:avLst/>
          </a:prstGeom>
        </p:spPr>
        <p:txBody>
          <a:bodyPr vert="horz" lIns="96634" tIns="48317" rIns="96634" bIns="48317" rtlCol="0"/>
          <a:lstStyle>
            <a:lvl1pPr algn="r">
              <a:defRPr sz="1300"/>
            </a:lvl1pPr>
          </a:lstStyle>
          <a:p>
            <a:fld id="{15A49F08-9100-4AF5-BC0A-FC6A093BE3CC}" type="datetimeFigureOut">
              <a:rPr lang="ko-KR" altLang="en-US" smtClean="0"/>
              <a:t>2026. 5. 20.</a:t>
            </a:fld>
            <a:endParaRPr lang="ko-KR" altLang="en-US"/>
          </a:p>
        </p:txBody>
      </p:sp>
      <p:sp>
        <p:nvSpPr>
          <p:cNvPr id="4" name="슬라이드 이미지 개체 틀 3"/>
          <p:cNvSpPr>
            <a:spLocks noGrp="1" noRot="1" noChangeAspect="1"/>
          </p:cNvSpPr>
          <p:nvPr>
            <p:ph type="sldImg" idx="2"/>
          </p:nvPr>
        </p:nvSpPr>
        <p:spPr>
          <a:xfrm>
            <a:off x="2944813" y="862013"/>
            <a:ext cx="4132262" cy="2324100"/>
          </a:xfrm>
          <a:prstGeom prst="rect">
            <a:avLst/>
          </a:prstGeom>
          <a:noFill/>
          <a:ln w="12700">
            <a:solidFill>
              <a:prstClr val="black"/>
            </a:solidFill>
          </a:ln>
        </p:spPr>
        <p:txBody>
          <a:bodyPr vert="horz" lIns="96634" tIns="48317" rIns="96634" bIns="48317" rtlCol="0" anchor="ctr"/>
          <a:lstStyle/>
          <a:p>
            <a:endParaRPr lang="ko-KR" altLang="en-US"/>
          </a:p>
        </p:txBody>
      </p:sp>
      <p:sp>
        <p:nvSpPr>
          <p:cNvPr id="5" name="슬라이드 노트 개체 틀 4"/>
          <p:cNvSpPr>
            <a:spLocks noGrp="1"/>
          </p:cNvSpPr>
          <p:nvPr>
            <p:ph type="body" sz="quarter" idx="3"/>
          </p:nvPr>
        </p:nvSpPr>
        <p:spPr>
          <a:xfrm>
            <a:off x="1002189" y="3315691"/>
            <a:ext cx="8017510" cy="2712840"/>
          </a:xfrm>
          <a:prstGeom prst="rect">
            <a:avLst/>
          </a:prstGeom>
        </p:spPr>
        <p:txBody>
          <a:bodyPr vert="horz" lIns="96634" tIns="48317" rIns="96634" bIns="48317" rtlCol="0"/>
          <a:lstStyle/>
          <a:p>
            <a:pPr lvl="0"/>
            <a:r>
              <a:rPr lang="ko-KR" altLang="en-US"/>
              <a:t>마스터 텍스트 스타일 편집</a:t>
            </a:r>
          </a:p>
          <a:p>
            <a:pPr lvl="1"/>
            <a:r>
              <a:rPr lang="ko-KR" altLang="en-US"/>
              <a:t>둘째 수준</a:t>
            </a:r>
          </a:p>
          <a:p>
            <a:pPr lvl="2"/>
            <a:r>
              <a:rPr lang="ko-KR" altLang="en-US"/>
              <a:t>셋째 수준</a:t>
            </a:r>
          </a:p>
          <a:p>
            <a:pPr lvl="3"/>
            <a:r>
              <a:rPr lang="ko-KR" altLang="en-US"/>
              <a:t>넷째 수준</a:t>
            </a:r>
          </a:p>
          <a:p>
            <a:pPr lvl="4"/>
            <a:r>
              <a:rPr lang="ko-KR" altLang="en-US"/>
              <a:t>다섯째 수준</a:t>
            </a:r>
          </a:p>
        </p:txBody>
      </p:sp>
      <p:sp>
        <p:nvSpPr>
          <p:cNvPr id="6" name="바닥글 개체 틀 5"/>
          <p:cNvSpPr>
            <a:spLocks noGrp="1"/>
          </p:cNvSpPr>
          <p:nvPr>
            <p:ph type="ftr" sz="quarter" idx="4"/>
          </p:nvPr>
        </p:nvSpPr>
        <p:spPr>
          <a:xfrm>
            <a:off x="0" y="6544067"/>
            <a:ext cx="4342818" cy="345683"/>
          </a:xfrm>
          <a:prstGeom prst="rect">
            <a:avLst/>
          </a:prstGeom>
        </p:spPr>
        <p:txBody>
          <a:bodyPr vert="horz" lIns="96634" tIns="48317" rIns="96634" bIns="48317" rtlCol="0" anchor="b"/>
          <a:lstStyle>
            <a:lvl1pPr algn="l">
              <a:defRPr sz="1300"/>
            </a:lvl1pPr>
          </a:lstStyle>
          <a:p>
            <a:endParaRPr lang="ko-KR" altLang="en-US"/>
          </a:p>
        </p:txBody>
      </p:sp>
      <p:sp>
        <p:nvSpPr>
          <p:cNvPr id="7" name="슬라이드 번호 개체 틀 6"/>
          <p:cNvSpPr>
            <a:spLocks noGrp="1"/>
          </p:cNvSpPr>
          <p:nvPr>
            <p:ph type="sldNum" sz="quarter" idx="5"/>
          </p:nvPr>
        </p:nvSpPr>
        <p:spPr>
          <a:xfrm>
            <a:off x="5676751" y="6544067"/>
            <a:ext cx="4342818" cy="345683"/>
          </a:xfrm>
          <a:prstGeom prst="rect">
            <a:avLst/>
          </a:prstGeom>
        </p:spPr>
        <p:txBody>
          <a:bodyPr vert="horz" lIns="96634" tIns="48317" rIns="96634" bIns="48317" rtlCol="0" anchor="b"/>
          <a:lstStyle>
            <a:lvl1pPr algn="r">
              <a:defRPr sz="1300"/>
            </a:lvl1pPr>
          </a:lstStyle>
          <a:p>
            <a:fld id="{F08FC7D2-309F-4B1D-AF63-DB3D4B544859}" type="slidenum">
              <a:rPr lang="ko-KR" altLang="en-US" smtClean="0"/>
              <a:t>‹#›</a:t>
            </a:fld>
            <a:endParaRPr lang="ko-KR" altLang="en-US"/>
          </a:p>
        </p:txBody>
      </p:sp>
    </p:spTree>
    <p:extLst>
      <p:ext uri="{BB962C8B-B14F-4D97-AF65-F5344CB8AC3E}">
        <p14:creationId xmlns:p14="http://schemas.microsoft.com/office/powerpoint/2010/main" val="3717933522"/>
      </p:ext>
    </p:extLst>
  </p:cSld>
  <p:clrMap bg1="lt1" tx1="dk1" bg2="lt2" tx2="dk2" accent1="accent1" accent2="accent2" accent3="accent3" accent4="accent4" accent5="accent5" accent6="accent6" hlink="hlink" folHlink="folHlink"/>
  <p:notesStyle>
    <a:lvl1pPr marL="0" algn="l" defTabSz="914400" rtl="0" eaLnBrk="1" latinLnBrk="1" hangingPunct="1">
      <a:defRPr sz="1200" kern="1200">
        <a:solidFill>
          <a:schemeClr val="tx1"/>
        </a:solidFill>
        <a:latin typeface="+mn-lt"/>
        <a:ea typeface="+mn-ea"/>
        <a:cs typeface="+mn-cs"/>
      </a:defRPr>
    </a:lvl1pPr>
    <a:lvl2pPr marL="457200" algn="l" defTabSz="914400" rtl="0" eaLnBrk="1" latinLnBrk="1" hangingPunct="1">
      <a:defRPr sz="1200" kern="1200">
        <a:solidFill>
          <a:schemeClr val="tx1"/>
        </a:solidFill>
        <a:latin typeface="+mn-lt"/>
        <a:ea typeface="+mn-ea"/>
        <a:cs typeface="+mn-cs"/>
      </a:defRPr>
    </a:lvl2pPr>
    <a:lvl3pPr marL="914400" algn="l" defTabSz="914400" rtl="0" eaLnBrk="1" latinLnBrk="1" hangingPunct="1">
      <a:defRPr sz="1200" kern="1200">
        <a:solidFill>
          <a:schemeClr val="tx1"/>
        </a:solidFill>
        <a:latin typeface="+mn-lt"/>
        <a:ea typeface="+mn-ea"/>
        <a:cs typeface="+mn-cs"/>
      </a:defRPr>
    </a:lvl3pPr>
    <a:lvl4pPr marL="1371600" algn="l" defTabSz="914400" rtl="0" eaLnBrk="1" latinLnBrk="1" hangingPunct="1">
      <a:defRPr sz="1200" kern="1200">
        <a:solidFill>
          <a:schemeClr val="tx1"/>
        </a:solidFill>
        <a:latin typeface="+mn-lt"/>
        <a:ea typeface="+mn-ea"/>
        <a:cs typeface="+mn-cs"/>
      </a:defRPr>
    </a:lvl4pPr>
    <a:lvl5pPr marL="1828800" algn="l" defTabSz="914400" rtl="0" eaLnBrk="1" latinLnBrk="1" hangingPunct="1">
      <a:defRPr sz="1200" kern="1200">
        <a:solidFill>
          <a:schemeClr val="tx1"/>
        </a:solidFill>
        <a:latin typeface="+mn-lt"/>
        <a:ea typeface="+mn-ea"/>
        <a:cs typeface="+mn-cs"/>
      </a:defRPr>
    </a:lvl5pPr>
    <a:lvl6pPr marL="2286000" algn="l" defTabSz="914400" rtl="0" eaLnBrk="1" latinLnBrk="1" hangingPunct="1">
      <a:defRPr sz="1200" kern="1200">
        <a:solidFill>
          <a:schemeClr val="tx1"/>
        </a:solidFill>
        <a:latin typeface="+mn-lt"/>
        <a:ea typeface="+mn-ea"/>
        <a:cs typeface="+mn-cs"/>
      </a:defRPr>
    </a:lvl6pPr>
    <a:lvl7pPr marL="2743200" algn="l" defTabSz="914400" rtl="0" eaLnBrk="1" latinLnBrk="1" hangingPunct="1">
      <a:defRPr sz="1200" kern="1200">
        <a:solidFill>
          <a:schemeClr val="tx1"/>
        </a:solidFill>
        <a:latin typeface="+mn-lt"/>
        <a:ea typeface="+mn-ea"/>
        <a:cs typeface="+mn-cs"/>
      </a:defRPr>
    </a:lvl7pPr>
    <a:lvl8pPr marL="3200400" algn="l" defTabSz="914400" rtl="0" eaLnBrk="1" latinLnBrk="1" hangingPunct="1">
      <a:defRPr sz="1200" kern="1200">
        <a:solidFill>
          <a:schemeClr val="tx1"/>
        </a:solidFill>
        <a:latin typeface="+mn-lt"/>
        <a:ea typeface="+mn-ea"/>
        <a:cs typeface="+mn-cs"/>
      </a:defRPr>
    </a:lvl8pPr>
    <a:lvl9pPr marL="3657600" algn="l" defTabSz="914400" rtl="0" eaLnBrk="1" latinLnBrk="1"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Today, the energy system is undergoing a transition from centralised, fossil fuel-based production to a more decentralised system powered by renewable energy sources.</a:t>
            </a:r>
          </a:p>
          <a:p>
            <a:r>
              <a:rPr lang="en-GB"/>
              <a:t>Traditionally, power plants provided constant and predictable electricity production. Renewable energy sources, on the other hand, are inherently variable and therefore more difficult to predict, as their output depends on changing weather conditions.</a:t>
            </a:r>
          </a:p>
          <a:p>
            <a:endParaRPr lang="en-GB"/>
          </a:p>
          <a:p>
            <a:r>
              <a:rPr lang="en-GB"/>
              <a:t>In 2023, two-thirds of the electricity in the EU will came from clean sources. Excluding nuclear it was almost half. This growing variability requires flexible resources and an adaptable electricity grid to effectively absorb shortages and surpluses. At the same time, Europe is </a:t>
            </a:r>
          </a:p>
          <a:p>
            <a:r>
              <a:rPr lang="en-GB"/>
              <a:t>gradually phasing out base load production from fossil fuels such as coal, oil and natural gas.</a:t>
            </a:r>
            <a:br>
              <a:rPr lang="en-GB"/>
            </a:br>
            <a:endParaRPr lang="en-GB"/>
          </a:p>
          <a:p>
            <a:r>
              <a:rPr lang="en-GB"/>
              <a:t>This transition is essential for decarbonisation, but it also means that a once reliable source of controllable electricity is disappearing. This increases the need to compensate for this loss with systems that can respond quickly to changes in production and </a:t>
            </a:r>
          </a:p>
          <a:p>
            <a:r>
              <a:rPr lang="en-GB"/>
              <a:t>consumption.</a:t>
            </a:r>
          </a:p>
        </p:txBody>
      </p:sp>
      <p:sp>
        <p:nvSpPr>
          <p:cNvPr id="4" name="Slide Number Placeholder 3"/>
          <p:cNvSpPr>
            <a:spLocks noGrp="1"/>
          </p:cNvSpPr>
          <p:nvPr>
            <p:ph type="sldNum" sz="quarter" idx="5"/>
          </p:nvPr>
        </p:nvSpPr>
        <p:spPr/>
        <p:txBody>
          <a:bodyPr/>
          <a:lstStyle/>
          <a:p>
            <a:fld id="{F08FC7D2-309F-4B1D-AF63-DB3D4B544859}" type="slidenum">
              <a:rPr lang="ko-KR" altLang="en-US" smtClean="0"/>
              <a:t>1</a:t>
            </a:fld>
            <a:endParaRPr lang="ko-KR" altLang="en-US"/>
          </a:p>
        </p:txBody>
      </p:sp>
    </p:spTree>
    <p:extLst>
      <p:ext uri="{BB962C8B-B14F-4D97-AF65-F5344CB8AC3E}">
        <p14:creationId xmlns:p14="http://schemas.microsoft.com/office/powerpoint/2010/main" val="37089040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F10E8C-BBC7-46D4-E5C6-3B20FCA299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23F0433-0BD0-F6E3-AD0D-9EEBC537531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051012E-A7E5-7D9E-8155-83DB64B2D7F8}"/>
              </a:ext>
            </a:extLst>
          </p:cNvPr>
          <p:cNvSpPr>
            <a:spLocks noGrp="1"/>
          </p:cNvSpPr>
          <p:nvPr>
            <p:ph type="body" idx="1"/>
          </p:nvPr>
        </p:nvSpPr>
        <p:spPr/>
        <p:txBody>
          <a:bodyPr/>
          <a:lstStyle/>
          <a:p>
            <a:endParaRPr lang="en-GB" dirty="0">
              <a:ea typeface="맑은 고딕"/>
            </a:endParaRPr>
          </a:p>
        </p:txBody>
      </p:sp>
      <p:sp>
        <p:nvSpPr>
          <p:cNvPr id="4" name="Slide Number Placeholder 3">
            <a:extLst>
              <a:ext uri="{FF2B5EF4-FFF2-40B4-BE49-F238E27FC236}">
                <a16:creationId xmlns:a16="http://schemas.microsoft.com/office/drawing/2014/main" id="{D5B43404-F95B-7154-A484-D4F1D3FA738C}"/>
              </a:ext>
            </a:extLst>
          </p:cNvPr>
          <p:cNvSpPr>
            <a:spLocks noGrp="1"/>
          </p:cNvSpPr>
          <p:nvPr>
            <p:ph type="sldNum" sz="quarter" idx="5"/>
          </p:nvPr>
        </p:nvSpPr>
        <p:spPr/>
        <p:txBody>
          <a:bodyPr/>
          <a:lstStyle/>
          <a:p>
            <a:fld id="{F08FC7D2-309F-4B1D-AF63-DB3D4B544859}" type="slidenum">
              <a:rPr lang="ko-KR" altLang="en-US" smtClean="0"/>
              <a:t>2</a:t>
            </a:fld>
            <a:endParaRPr lang="ko-KR" altLang="en-US"/>
          </a:p>
        </p:txBody>
      </p:sp>
    </p:spTree>
    <p:extLst>
      <p:ext uri="{BB962C8B-B14F-4D97-AF65-F5344CB8AC3E}">
        <p14:creationId xmlns:p14="http://schemas.microsoft.com/office/powerpoint/2010/main" val="26810311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 way we produce and use energy is changing dramatically. Rising CO₂ emissions over the past decades have led to accelerated global warming, with visible consequences such as extreme weather conditions, rising sea levels and threats to ecosystems. </a:t>
            </a:r>
          </a:p>
          <a:p>
            <a:r>
              <a:rPr lang="en-GB"/>
              <a:t>To slow down this climate change, countries around the world – and certainly within Europe – have set ambitious climate targets. The European Union has committed to becoming completely carbon neutral by 2050. This means that a fundamental change is </a:t>
            </a:r>
          </a:p>
          <a:p>
            <a:r>
              <a:rPr lang="en-GB"/>
              <a:t>needed in how we generate, distribute and consume energy. </a:t>
            </a:r>
          </a:p>
          <a:p>
            <a:endParaRPr lang="en-GB"/>
          </a:p>
          <a:p>
            <a:r>
              <a:rPr lang="en-GB"/>
              <a:t>Renewable energy sources such as solar and wind are increasingly replacing fossil fuels, but these sources are not continuously available. When the sun is not shining or the wind is not blowing, production drops, while demand for electricity remains. </a:t>
            </a:r>
          </a:p>
          <a:p>
            <a:r>
              <a:rPr lang="en-GB"/>
              <a:t>In addition, the electrification of our society is increasing rapidly. Cars are increasingly electric, homes are heated with heat pumps and industries are switching to electric processes. These developments are leading to higher and highly variable demand for </a:t>
            </a:r>
          </a:p>
          <a:p>
            <a:r>
              <a:rPr lang="en-GB"/>
              <a:t>electricity, which puts extra strain on the grid. The old electricity grid was also originally designed for one-way traffic: from large power stations to consumers. Today, we have thousands of small producers, solar panels on roofs, wind turbines, batteries, all </a:t>
            </a:r>
          </a:p>
          <a:p>
            <a:r>
              <a:rPr lang="en-GB"/>
              <a:t>generating energy and sometimes feeding it back into the grid. This makes the system much more complex to manage.</a:t>
            </a:r>
          </a:p>
          <a:p>
            <a:endParaRPr lang="en-GB"/>
          </a:p>
          <a:p>
            <a:r>
              <a:rPr lang="en-GB"/>
              <a:t>In short, the climate challenge, the European CO₂ targets for 2050, and the rapid electrification of our society are fundamentally changing the electricity grid. It must not only become more sustainable, but also smarter, more flexible, and more resilient to </a:t>
            </a:r>
          </a:p>
          <a:p>
            <a:r>
              <a:rPr lang="en-GB"/>
              <a:t>enable the energy transition.</a:t>
            </a:r>
            <a:endParaRPr lang="en-BE"/>
          </a:p>
        </p:txBody>
      </p:sp>
      <p:sp>
        <p:nvSpPr>
          <p:cNvPr id="4" name="Slide Number Placeholder 3"/>
          <p:cNvSpPr>
            <a:spLocks noGrp="1"/>
          </p:cNvSpPr>
          <p:nvPr>
            <p:ph type="sldNum" sz="quarter" idx="5"/>
          </p:nvPr>
        </p:nvSpPr>
        <p:spPr/>
        <p:txBody>
          <a:bodyPr/>
          <a:lstStyle/>
          <a:p>
            <a:fld id="{F08FC7D2-309F-4B1D-AF63-DB3D4B544859}" type="slidenum">
              <a:rPr lang="ko-KR" altLang="en-US" smtClean="0"/>
              <a:t>4</a:t>
            </a:fld>
            <a:endParaRPr lang="ko-KR" altLang="en-US"/>
          </a:p>
        </p:txBody>
      </p:sp>
    </p:spTree>
    <p:extLst>
      <p:ext uri="{BB962C8B-B14F-4D97-AF65-F5344CB8AC3E}">
        <p14:creationId xmlns:p14="http://schemas.microsoft.com/office/powerpoint/2010/main" val="2902881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Flexibility in the electricity grid – or grid flexibility – means that we can adjust electricity consumption, production or storage to what is available at that moment. The aim is to maintain a continuous balance between supply and demand, because electricity </a:t>
            </a:r>
          </a:p>
          <a:p>
            <a:r>
              <a:rPr lang="en-GB"/>
              <a:t>must be consumed at the same time as it is produced.</a:t>
            </a:r>
          </a:p>
          <a:p>
            <a:endParaRPr lang="en-GB"/>
          </a:p>
          <a:p>
            <a:r>
              <a:rPr lang="en-GB"/>
              <a:t>On the supply side, flexibility can mean that producers, such as gas-fired power stations, temporarily generate more or less electricity. On the demand side, it means that users adjust their consumption to the available supply. Storage helps to preserve </a:t>
            </a:r>
          </a:p>
          <a:p>
            <a:r>
              <a:rPr lang="en-GB"/>
              <a:t>surpluses for later use, while grid management ensures that energy is distributed efficiently across the network.</a:t>
            </a:r>
          </a:p>
          <a:p>
            <a:r>
              <a:rPr lang="en-GB"/>
              <a:t>In short, flexibility makes the system agile and prevents waste or overload.</a:t>
            </a:r>
          </a:p>
          <a:p>
            <a:endParaRPr lang="en-GB"/>
          </a:p>
          <a:p>
            <a:r>
              <a:rPr lang="en-GB"/>
              <a:t>A basic principle of energy is that the supply and demand of electricity must be exactly equal at all times. Unlike gas or heat, for example, electricity cannot simply be stored in large quantities. If more electricity is produced than consumed, the frequency on </a:t>
            </a:r>
          </a:p>
          <a:p>
            <a:r>
              <a:rPr lang="en-GB"/>
              <a:t>the grid increases; if there is a shortage, it decreases. Both situations can lead to disruptions or even failures in parts of the system. </a:t>
            </a:r>
          </a:p>
          <a:p>
            <a:endParaRPr lang="en-GB"/>
          </a:p>
          <a:p>
            <a:r>
              <a:rPr lang="en-GB"/>
              <a:t>As we increasingly use renewable energy sources such as solar and wind power, which are dependent on the weather, electricity production is constantly changing. On sunny or windy days, there is a surplus of energy, while on grey or windless days, </a:t>
            </a:r>
          </a:p>
          <a:p>
            <a:r>
              <a:rPr lang="en-GB"/>
              <a:t>production drops sharply. In addition, demand for electricity is rising sharply due to electric vehicles, heat pumps and industrial processes. Moreover, this demand is not evenly distributed throughout the day: there are peaks in the morning and evening, while </a:t>
            </a:r>
          </a:p>
          <a:p>
            <a:r>
              <a:rPr lang="en-GB"/>
              <a:t>consumption is much lower at night. If the grid is not flexible enough to respond to these fluctuations, voltage problems, overloads or congestion will occur. In extreme cases, this can lead to power outages or the need to disconnect producers, which is </a:t>
            </a:r>
          </a:p>
          <a:p>
            <a:r>
              <a:rPr lang="en-GB"/>
              <a:t>inefficient and costly. That is why a modern electricity grid must be able to respond flexibly to changes in production and consumption. Only then can the system remain stable, reliable and sustainable, even with a large share of renewable energy.</a:t>
            </a:r>
          </a:p>
          <a:p>
            <a:endParaRPr lang="en-GB"/>
          </a:p>
          <a:p>
            <a:r>
              <a:rPr lang="en-GB"/>
              <a:t>Furthermore, the ongoing electrification of transport, heating and industry is making the management of the electricity grid even more complex. The growing use of electric vehicles, heat pumps and smart appliances is placing new and highly variable loads </a:t>
            </a:r>
          </a:p>
          <a:p>
            <a:r>
              <a:rPr lang="en-GB"/>
              <a:t>on the grid. Without sufficient flexibility measures, ranging from fast-responding energy storage to advanced demand response systems, the grid runs the risk of congestion, negative electricity prices and even power outages during peak periods.</a:t>
            </a:r>
          </a:p>
          <a:p>
            <a:r>
              <a:rPr lang="en-GB"/>
              <a:t>To cope with these changes, modern electricity grids utilise both flexibility on the generation side and flexibility on the consumption side.</a:t>
            </a:r>
            <a:endParaRPr lang="en-BE"/>
          </a:p>
        </p:txBody>
      </p:sp>
      <p:sp>
        <p:nvSpPr>
          <p:cNvPr id="4" name="Slide Number Placeholder 3"/>
          <p:cNvSpPr>
            <a:spLocks noGrp="1"/>
          </p:cNvSpPr>
          <p:nvPr>
            <p:ph type="sldNum" sz="quarter" idx="5"/>
          </p:nvPr>
        </p:nvSpPr>
        <p:spPr/>
        <p:txBody>
          <a:bodyPr/>
          <a:lstStyle/>
          <a:p>
            <a:fld id="{F08FC7D2-309F-4B1D-AF63-DB3D4B544859}" type="slidenum">
              <a:rPr lang="ko-KR" altLang="en-US" smtClean="0"/>
              <a:t>5</a:t>
            </a:fld>
            <a:endParaRPr lang="ko-KR" altLang="en-US"/>
          </a:p>
        </p:txBody>
      </p:sp>
    </p:spTree>
    <p:extLst>
      <p:ext uri="{BB962C8B-B14F-4D97-AF65-F5344CB8AC3E}">
        <p14:creationId xmlns:p14="http://schemas.microsoft.com/office/powerpoint/2010/main" val="11736967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What types of flexibility are there?</a:t>
            </a:r>
          </a:p>
          <a:p>
            <a:r>
              <a:rPr lang="en-GB"/>
              <a:t>Flexibility in the electricity system operates across multiple time scales and sources, ensuring that electricity supply and demand remain balanced under changing conditions. This flexibility can be classified based on both duration and origin – whether it stems from adjustments in consumption, changes in production or energy storage.</a:t>
            </a:r>
          </a:p>
          <a:p>
            <a:endParaRPr lang="en-GB"/>
          </a:p>
          <a:p>
            <a:r>
              <a:rPr lang="en-GB"/>
              <a:t>Short-term flexibility is the ability to respond to fluctuations in electricity supply and demand within a single day. This can be achieved by shifting demand to off-peak hours – when there is plenty of cheap renewable energy available and demand is low – or by scaling up rapid-response generation during peak hours, when demand is high and supply is scarce. Battery storage and demand management via smart technologies, such as smart charging of electric vehicles, play an important role in this.</a:t>
            </a:r>
            <a:endParaRPr lang="en-BE"/>
          </a:p>
        </p:txBody>
      </p:sp>
      <p:sp>
        <p:nvSpPr>
          <p:cNvPr id="4" name="Slide Number Placeholder 3"/>
          <p:cNvSpPr>
            <a:spLocks noGrp="1"/>
          </p:cNvSpPr>
          <p:nvPr>
            <p:ph type="sldNum" sz="quarter" idx="5"/>
          </p:nvPr>
        </p:nvSpPr>
        <p:spPr/>
        <p:txBody>
          <a:bodyPr/>
          <a:lstStyle/>
          <a:p>
            <a:fld id="{F08FC7D2-309F-4B1D-AF63-DB3D4B544859}" type="slidenum">
              <a:rPr lang="ko-KR" altLang="en-US" smtClean="0"/>
              <a:t>6</a:t>
            </a:fld>
            <a:endParaRPr lang="ko-KR" altLang="en-US"/>
          </a:p>
        </p:txBody>
      </p:sp>
    </p:spTree>
    <p:extLst>
      <p:ext uri="{BB962C8B-B14F-4D97-AF65-F5344CB8AC3E}">
        <p14:creationId xmlns:p14="http://schemas.microsoft.com/office/powerpoint/2010/main" val="13457326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Managing fluctuations over several days or weeks, often influenced by weather patterns that determine renewable energy production. Hydropower reservoirs and demand response programmes in industry help to balance supply and demand over this period.</a:t>
            </a:r>
            <a:endParaRPr lang="en-BE"/>
          </a:p>
        </p:txBody>
      </p:sp>
      <p:sp>
        <p:nvSpPr>
          <p:cNvPr id="4" name="Slide Number Placeholder 3"/>
          <p:cNvSpPr>
            <a:spLocks noGrp="1"/>
          </p:cNvSpPr>
          <p:nvPr>
            <p:ph type="sldNum" sz="quarter" idx="5"/>
          </p:nvPr>
        </p:nvSpPr>
        <p:spPr/>
        <p:txBody>
          <a:bodyPr/>
          <a:lstStyle/>
          <a:p>
            <a:fld id="{F08FC7D2-309F-4B1D-AF63-DB3D4B544859}" type="slidenum">
              <a:rPr lang="ko-KR" altLang="en-US" smtClean="0"/>
              <a:t>7</a:t>
            </a:fld>
            <a:endParaRPr lang="ko-KR" altLang="en-US"/>
          </a:p>
        </p:txBody>
      </p:sp>
    </p:spTree>
    <p:extLst>
      <p:ext uri="{BB962C8B-B14F-4D97-AF65-F5344CB8AC3E}">
        <p14:creationId xmlns:p14="http://schemas.microsoft.com/office/powerpoint/2010/main" val="272583127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Adapting to shifts in electricity demand and renewable production across seasons, such as lower solar production in winter or higher electricity demand for cooling in summer. Technologies such as pumped hydro storage, nuclear energy, electricity production via green molecules and cross-border electricity transfers contribute to long-term flexibility.</a:t>
            </a:r>
            <a:endParaRPr lang="en-BE"/>
          </a:p>
        </p:txBody>
      </p:sp>
      <p:sp>
        <p:nvSpPr>
          <p:cNvPr id="4" name="Slide Number Placeholder 3"/>
          <p:cNvSpPr>
            <a:spLocks noGrp="1"/>
          </p:cNvSpPr>
          <p:nvPr>
            <p:ph type="sldNum" sz="quarter" idx="5"/>
          </p:nvPr>
        </p:nvSpPr>
        <p:spPr/>
        <p:txBody>
          <a:bodyPr/>
          <a:lstStyle/>
          <a:p>
            <a:fld id="{F08FC7D2-309F-4B1D-AF63-DB3D4B544859}" type="slidenum">
              <a:rPr lang="ko-KR" altLang="en-US" smtClean="0"/>
              <a:t>8</a:t>
            </a:fld>
            <a:endParaRPr lang="ko-KR" altLang="en-US"/>
          </a:p>
        </p:txBody>
      </p:sp>
    </p:spTree>
    <p:extLst>
      <p:ext uri="{BB962C8B-B14F-4D97-AF65-F5344CB8AC3E}">
        <p14:creationId xmlns:p14="http://schemas.microsoft.com/office/powerpoint/2010/main" val="4652443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Flexibility can also be categorized based on its source. There are again 3 different categories. </a:t>
            </a:r>
          </a:p>
          <a:p>
            <a:endParaRPr lang="en-GB"/>
          </a:p>
          <a:p>
            <a:r>
              <a:rPr lang="en-GB"/>
              <a:t>This type of flexibility on the consumption side involves temporarily increasing or decreasing electricity consumption depending on grid conditions and market incentives. Large industrial consumers, such as energy-intensive factories or electrolysers, can, for example, reduce their power consumption during peak hours. Smart household appliances, such as smart thermostats and electric heat pumps, also dynamically adjust their energy consumption. In addition, electric vehicles can delay charging or even feed electricity back into the grid when necessary, thanks to technologies such as smart charging and vehicle-to-grid (V2G). In this way, consumers actively contribute to keeping the electricity grid in balance.</a:t>
            </a:r>
            <a:endParaRPr lang="en-BE"/>
          </a:p>
        </p:txBody>
      </p:sp>
      <p:sp>
        <p:nvSpPr>
          <p:cNvPr id="4" name="Slide Number Placeholder 3"/>
          <p:cNvSpPr>
            <a:spLocks noGrp="1"/>
          </p:cNvSpPr>
          <p:nvPr>
            <p:ph type="sldNum" sz="quarter" idx="5"/>
          </p:nvPr>
        </p:nvSpPr>
        <p:spPr/>
        <p:txBody>
          <a:bodyPr/>
          <a:lstStyle/>
          <a:p>
            <a:fld id="{F08FC7D2-309F-4B1D-AF63-DB3D4B544859}" type="slidenum">
              <a:rPr lang="ko-KR" altLang="en-US" smtClean="0"/>
              <a:t>9</a:t>
            </a:fld>
            <a:endParaRPr lang="ko-KR" altLang="en-US"/>
          </a:p>
        </p:txBody>
      </p:sp>
    </p:spTree>
    <p:extLst>
      <p:ext uri="{BB962C8B-B14F-4D97-AF65-F5344CB8AC3E}">
        <p14:creationId xmlns:p14="http://schemas.microsoft.com/office/powerpoint/2010/main" val="39109555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On the supply side, power stations can also increase or decrease their output in response to fluctuations in demand or in the output of renewable energy. Important sources include conventional power stations, such as gas-fired plants and combined heat and power (CHP) plants, which can quickly scale up when necessary. In addition, hydroelectric power stations, especially those with reservoirs, provide fast-responding production. Renewable energy sources, such as wind and solar farms equipped with balancing capabilities and hybrid battery systems, can also be used flexibly to keep the grid in balance.</a:t>
            </a:r>
            <a:endParaRPr lang="en-BE"/>
          </a:p>
        </p:txBody>
      </p:sp>
      <p:sp>
        <p:nvSpPr>
          <p:cNvPr id="4" name="Slide Number Placeholder 3"/>
          <p:cNvSpPr>
            <a:spLocks noGrp="1"/>
          </p:cNvSpPr>
          <p:nvPr>
            <p:ph type="sldNum" sz="quarter" idx="5"/>
          </p:nvPr>
        </p:nvSpPr>
        <p:spPr/>
        <p:txBody>
          <a:bodyPr/>
          <a:lstStyle/>
          <a:p>
            <a:fld id="{F08FC7D2-309F-4B1D-AF63-DB3D4B544859}" type="slidenum">
              <a:rPr lang="ko-KR" altLang="en-US" smtClean="0"/>
              <a:t>10</a:t>
            </a:fld>
            <a:endParaRPr lang="ko-KR" altLang="en-US"/>
          </a:p>
        </p:txBody>
      </p:sp>
    </p:spTree>
    <p:extLst>
      <p:ext uri="{BB962C8B-B14F-4D97-AF65-F5344CB8AC3E}">
        <p14:creationId xmlns:p14="http://schemas.microsoft.com/office/powerpoint/2010/main" val="11638943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Energy storage makes it possible to store surplus electricity and use it later when demand increases. Different storage technologies serve different time scales: lithium-ion batteries and flywheels provide short-term storage for rapid and frequent balance corrections; redox flow batteries and thermal storage systems assist with medium-term storage for daily and weekly fluctuations; and pumped hydro and hydrogen storage provide long-term storage to accommodate seasonal differences.</a:t>
            </a:r>
          </a:p>
          <a:p>
            <a:endParaRPr lang="en-GB"/>
          </a:p>
          <a:p>
            <a:r>
              <a:rPr lang="en-GB"/>
              <a:t>By leveraging both supply-side and demand-side flexibility across these different time periods, a more resilient and adaptive electricity grid is created that can integrate large amounts of renewable energy while maintaining security of supply.</a:t>
            </a:r>
            <a:endParaRPr lang="en-BE"/>
          </a:p>
        </p:txBody>
      </p:sp>
      <p:sp>
        <p:nvSpPr>
          <p:cNvPr id="4" name="Slide Number Placeholder 3"/>
          <p:cNvSpPr>
            <a:spLocks noGrp="1"/>
          </p:cNvSpPr>
          <p:nvPr>
            <p:ph type="sldNum" sz="quarter" idx="5"/>
          </p:nvPr>
        </p:nvSpPr>
        <p:spPr/>
        <p:txBody>
          <a:bodyPr/>
          <a:lstStyle/>
          <a:p>
            <a:fld id="{F08FC7D2-309F-4B1D-AF63-DB3D4B544859}" type="slidenum">
              <a:rPr lang="ko-KR" altLang="en-US" smtClean="0"/>
              <a:t>11</a:t>
            </a:fld>
            <a:endParaRPr lang="ko-KR" altLang="en-US"/>
          </a:p>
        </p:txBody>
      </p:sp>
    </p:spTree>
    <p:extLst>
      <p:ext uri="{BB962C8B-B14F-4D97-AF65-F5344CB8AC3E}">
        <p14:creationId xmlns:p14="http://schemas.microsoft.com/office/powerpoint/2010/main" val="37458029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Which technologies offer flexibility?</a:t>
            </a:r>
          </a:p>
          <a:p>
            <a:endParaRPr lang="en-GB"/>
          </a:p>
          <a:p>
            <a:r>
              <a:rPr lang="en-GB"/>
              <a:t>To accommodate the variability of renewable energy sources and changing electricity demand, various technologies are essential for a flexible and reliable electricity system.</a:t>
            </a:r>
          </a:p>
          <a:p>
            <a:endParaRPr lang="en-GB" b="1"/>
          </a:p>
          <a:p>
            <a:r>
              <a:rPr lang="en-GB" b="1"/>
              <a:t>Storage technologies</a:t>
            </a:r>
          </a:p>
          <a:p>
            <a:r>
              <a:rPr lang="en-GB"/>
              <a:t>Energy storage is the backbone of flexibility. It makes it possible to store surplus electricity at times when production exceeds demand and release it later when demand rises. In the short term, battery storage systems offer rapid response capacity: they absorb surplus energy when demand is low and feed it back during peak hours. In the longer term, pumped storage hydroelectric power stations play a crucial role. In the Nordic and Alpine regions, these are often combined with reservoirs, which not only supports </a:t>
            </a:r>
          </a:p>
          <a:p>
            <a:r>
              <a:rPr lang="en-GB"/>
              <a:t>the daily balance between supply and demand, but also enables the management of seasonal energy differences. Together, these technologies ensure that renewable energy can be used efficiently, even when production and consumption do not occur </a:t>
            </a:r>
          </a:p>
          <a:p>
            <a:r>
              <a:rPr lang="en-GB"/>
              <a:t>simultaneously.</a:t>
            </a:r>
          </a:p>
          <a:p>
            <a:endParaRPr lang="en-GB"/>
          </a:p>
          <a:p>
            <a:r>
              <a:rPr lang="en-GB" b="1"/>
              <a:t>Flexible power stations</a:t>
            </a:r>
          </a:p>
          <a:p>
            <a:r>
              <a:rPr lang="en-GB"/>
              <a:t>Flexible power stations play a crucial role in balancing the electricity grid, especially now that the share of renewable energy is rapidly increasing. Sun and wind do not provide energy continuously — they depend on the weather and the time of day. At some </a:t>
            </a:r>
          </a:p>
          <a:p>
            <a:r>
              <a:rPr lang="en-GB"/>
              <a:t>times, they produce much more electricity than is needed, while at other times there is too little available. During periods of shortage, flexible gas-fired power stations or combined heat and power (CHP) plants can quickly ramp up their production. They </a:t>
            </a:r>
          </a:p>
          <a:p>
            <a:r>
              <a:rPr lang="en-GB"/>
              <a:t>respond within minutes to changes in demand or supply, ensuring that the grid remains stable. When there is a lot of renewable energy available, they can easily scale back their production. This adaptability makes them particularly valuable as backup </a:t>
            </a:r>
          </a:p>
          <a:p>
            <a:r>
              <a:rPr lang="en-GB"/>
              <a:t>capacity. Without such flexible power stations, the risk of power shortages or voltage drops wouldm be greater, especially during cold winter days with little wind or sun. In the longer term, these power stations can also become more sustainable by switching </a:t>
            </a:r>
          </a:p>
          <a:p>
            <a:r>
              <a:rPr lang="en-GB"/>
              <a:t>from natural gas to green fuels, such as hydrogen or biomethane. This allows them to retain their flexibility, but without the high CO₂ emissions associated with fossil fuels.</a:t>
            </a:r>
          </a:p>
          <a:p>
            <a:endParaRPr lang="en-GB"/>
          </a:p>
          <a:p>
            <a:r>
              <a:rPr lang="en-GB" b="1"/>
              <a:t>Interconnections</a:t>
            </a:r>
          </a:p>
          <a:p>
            <a:r>
              <a:rPr lang="en-GB"/>
              <a:t>Interconnections enable electricity to be exchanged between countries and regions. These connections – via submarine cables, underground pipes or overhead high-voltage lines – strengthen the stability of the European grid. They offer both short- and </a:t>
            </a:r>
          </a:p>
          <a:p>
            <a:r>
              <a:rPr lang="en-GB"/>
              <a:t>long-term flexibility and increase security of supply. During the recent energy crisis, for example, interconnections enabled Germany to export electricity to France, which was then struggling with reduced nuclear production due to maintenance work.</a:t>
            </a:r>
          </a:p>
          <a:p>
            <a:endParaRPr lang="en-GB"/>
          </a:p>
        </p:txBody>
      </p:sp>
      <p:sp>
        <p:nvSpPr>
          <p:cNvPr id="4" name="Slide Number Placeholder 3"/>
          <p:cNvSpPr>
            <a:spLocks noGrp="1"/>
          </p:cNvSpPr>
          <p:nvPr>
            <p:ph type="sldNum" sz="quarter" idx="5"/>
          </p:nvPr>
        </p:nvSpPr>
        <p:spPr/>
        <p:txBody>
          <a:bodyPr/>
          <a:lstStyle/>
          <a:p>
            <a:fld id="{F08FC7D2-309F-4B1D-AF63-DB3D4B544859}" type="slidenum">
              <a:rPr lang="ko-KR" altLang="en-US" smtClean="0"/>
              <a:t>12</a:t>
            </a:fld>
            <a:endParaRPr lang="ko-KR" altLang="en-US"/>
          </a:p>
        </p:txBody>
      </p:sp>
    </p:spTree>
    <p:extLst>
      <p:ext uri="{BB962C8B-B14F-4D97-AF65-F5344CB8AC3E}">
        <p14:creationId xmlns:p14="http://schemas.microsoft.com/office/powerpoint/2010/main" val="19916551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Change in </a:t>
            </a:r>
            <a:r>
              <a:rPr lang="en-GB" b="1" err="1"/>
              <a:t>behavior</a:t>
            </a:r>
            <a:endParaRPr lang="en-GB" b="1"/>
          </a:p>
          <a:p>
            <a:r>
              <a:rPr lang="en-GB"/>
              <a:t>Demand response means that consumers, both households and businesses, temporarily adjust their electricity consumption to the situation on the grid. Instead of always using electricity at fixed times, people can shift their consumption to times when there is a lot of renewable energy available or when electricity prices are low. Households can contribute to this in simple ways. Think, for example, of charging an electric car or running the washing machine during hours when cheap, renewable energy is available. </a:t>
            </a:r>
          </a:p>
          <a:p>
            <a:r>
              <a:rPr lang="en-GB"/>
              <a:t>Smart energy meters and dynamic tariffs make it possible for appliances to do this automatically, without the user having to intervene each time. Demand response improves the balance of the electricity grid: there is less chance of overload during peak times, and renewable energy is used more efficiently. This means that fewer fossil fuel power stations need to be used, which reduces both emissions and costs.</a:t>
            </a:r>
          </a:p>
          <a:p>
            <a:endParaRPr lang="en-GB"/>
          </a:p>
          <a:p>
            <a:r>
              <a:rPr lang="en-GB" b="1"/>
              <a:t>Smart Devices</a:t>
            </a:r>
          </a:p>
          <a:p>
            <a:r>
              <a:rPr lang="en-GB"/>
              <a:t>Smart devices are playing an increasingly important role in the flexibility of the electricity grid. They are equipped with sensors and software that enable them to respond automatically to price signals or grid load, without the user noticing. The real potential of this technology lies in communication between devices. When devices can “talk” to each other and to the grid, they can jointly decide when is the best time to consume or save electricity. This creates a smart, self-regulating energy system that constantly </a:t>
            </a:r>
          </a:p>
          <a:p>
            <a:r>
              <a:rPr lang="en-GB"/>
              <a:t>adapts to circumstances. A good example is a smart hot water boiler. At times when there is little demand for hot water but the electricity grid is heavily loaded, the appliance can temporarily heat up slightly less. The user hardly notices this, but it does help to save electricity at crucial moments. Conversely, the boiler can heat up extra when there is a lot of cheap solar or wind energy available. In this way, smart appliances become an active player in the energy system: they provide comfort, save energy and at the </a:t>
            </a:r>
          </a:p>
          <a:p>
            <a:r>
              <a:rPr lang="en-GB"/>
              <a:t>same time help to keep the grid stable.</a:t>
            </a:r>
          </a:p>
          <a:p>
            <a:endParaRPr lang="en-GB"/>
          </a:p>
          <a:p>
            <a:r>
              <a:rPr lang="en-GB" b="1"/>
              <a:t>Electric Vehicles</a:t>
            </a:r>
          </a:p>
          <a:p>
            <a:r>
              <a:rPr lang="en-GB"/>
              <a:t>Electric vehicles (EVs) represent a largely untapped source of flexibility within the electricity system. As the adoption of electric cars increases, these vehicles are evolving from mere means of transport to mobile energy sources. Thanks to smart charging systems, EVs can strategically shift their charging to off-peak hours when there is a surplus of renewable energy. In this way, they not only help to absorb excess electricity, but also reduce pressure on the grid during peak hours.</a:t>
            </a:r>
          </a:p>
          <a:p>
            <a:r>
              <a:rPr lang="en-GB"/>
              <a:t>According to </a:t>
            </a:r>
            <a:r>
              <a:rPr lang="en-GB" err="1"/>
              <a:t>Eurelectric's</a:t>
            </a:r>
            <a:r>
              <a:rPr lang="en-GB"/>
              <a:t> latest e-mobility study, an estimated 114 terawatt hours (</a:t>
            </a:r>
            <a:r>
              <a:rPr lang="en-GB" err="1"/>
              <a:t>TWh</a:t>
            </a:r>
            <a:r>
              <a:rPr lang="en-GB"/>
              <a:t>) of battery capacity will be available to support the electricity grid by 2030, based on current EV market growth expectations. That is enough to power 30 million </a:t>
            </a:r>
          </a:p>
          <a:p>
            <a:r>
              <a:rPr lang="en-GB"/>
              <a:t>households every year, an impressive potential that remains largely untapped today. The next step in this story is bidirectional charging, also known as vehicle-to-grid (V2G) technology. This allows electric vehicles not only to absorb energy, but also to feed it back into the grid. In this way, stationary vehicles are transformed into decentralised energy storage units that can support the electricity system during peak loads or unexpected shortages in production.</a:t>
            </a:r>
          </a:p>
          <a:p>
            <a:endParaRPr lang="en-GB"/>
          </a:p>
          <a:p>
            <a:r>
              <a:rPr lang="en-GB"/>
              <a:t>A concrete example of this is the Renault project in Utrecht, the Netherlands. In collaboration with </a:t>
            </a:r>
            <a:r>
              <a:rPr lang="en-GB" err="1"/>
              <a:t>MyWheels</a:t>
            </a:r>
            <a:r>
              <a:rPr lang="en-GB"/>
              <a:t> and the city of Utrecht, Renault launched Europe's first car-sharing project that makes full use of V2G technology at the end of 2024. The project </a:t>
            </a:r>
          </a:p>
          <a:p>
            <a:r>
              <a:rPr lang="en-GB"/>
              <a:t>involves 500 electric Renault E-Tech vehicles, all of which are capable of bidirectional charging. This innovative collaboration demonstrates how shared electric fleets can actively contribute to the balance of the electricity grid and can serve as an example for </a:t>
            </a:r>
          </a:p>
          <a:p>
            <a:r>
              <a:rPr lang="en-GB"/>
              <a:t>future urban initiatives in Europe.</a:t>
            </a:r>
          </a:p>
          <a:p>
            <a:endParaRPr lang="fr-BE"/>
          </a:p>
          <a:p>
            <a:r>
              <a:rPr lang="en-GB"/>
              <a:t>Harnessing the flexibility of electric vehicles not only strengthens the resilience of the energy system, but also delivers cost savings and environmental benefits for consumers. By aligning their charging behaviour with grid needs, drivers help to reduce grid </a:t>
            </a:r>
          </a:p>
          <a:p>
            <a:r>
              <a:rPr lang="en-GB"/>
              <a:t>congestion, which in turn lowers electricity costs in the long term. At the same time, they can save money by charging during off-peak hours when rates are low and even generate income by selling energy back via V2G. The benefits for consumers are </a:t>
            </a:r>
          </a:p>
          <a:p>
            <a:r>
              <a:rPr lang="en-GB"/>
              <a:t>considerable. In the Netherlands, drivers of compact electric cars save an average of 9% on total running costs, which amounts to approximately €450 per year. For larger cars or SUVs, the savings can be as high as 26%, or </a:t>
            </a:r>
          </a:p>
          <a:p>
            <a:r>
              <a:rPr lang="en-GB"/>
              <a:t>€2,700 per year. In Spain, the figures are similar: drivers there save between 13% (€780) and 25% (€2,500) per year, depending on the type of vehicle.</a:t>
            </a:r>
          </a:p>
          <a:p>
            <a:endParaRPr lang="en-GB"/>
          </a:p>
          <a:p>
            <a:r>
              <a:rPr lang="en-GB"/>
              <a:t>With ongoing advances in smart charging infrastructure and growing supportive policies, electric vehicles are poised to play an important role in the flexibility of the European energy system. What was once just a means of transport is now becoming an active part of the energy transition, and a key player in keeping the electricity grid stable, sustainable and affordable.</a:t>
            </a:r>
          </a:p>
          <a:p>
            <a:endParaRPr lang="en-BE"/>
          </a:p>
        </p:txBody>
      </p:sp>
      <p:sp>
        <p:nvSpPr>
          <p:cNvPr id="4" name="Slide Number Placeholder 3"/>
          <p:cNvSpPr>
            <a:spLocks noGrp="1"/>
          </p:cNvSpPr>
          <p:nvPr>
            <p:ph type="sldNum" sz="quarter" idx="5"/>
          </p:nvPr>
        </p:nvSpPr>
        <p:spPr/>
        <p:txBody>
          <a:bodyPr/>
          <a:lstStyle/>
          <a:p>
            <a:fld id="{F08FC7D2-309F-4B1D-AF63-DB3D4B544859}" type="slidenum">
              <a:rPr lang="ko-KR" altLang="en-US" smtClean="0"/>
              <a:t>13</a:t>
            </a:fld>
            <a:endParaRPr lang="ko-KR" altLang="en-US"/>
          </a:p>
        </p:txBody>
      </p:sp>
    </p:spTree>
    <p:extLst>
      <p:ext uri="{BB962C8B-B14F-4D97-AF65-F5344CB8AC3E}">
        <p14:creationId xmlns:p14="http://schemas.microsoft.com/office/powerpoint/2010/main" val="353785574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 European Union recognises that flexibility plays a crucial role in ensuring a resilient and low-carbon electricity system. That is why it has launched several initiatives in recent years to accelerate the development of flexibility in the energy market.</a:t>
            </a:r>
          </a:p>
          <a:p>
            <a:endParaRPr lang="en-GB"/>
          </a:p>
          <a:p>
            <a:r>
              <a:rPr lang="en-GB"/>
              <a:t>One important initiative is the reform of the Electricity Market Design (EMD), which was approved in 2024. The aim of this reform is to create a more stable, flexible and consumer-oriented electricity market. Among other things, it provides for a strengthening of support mechanisms for flexibility, so that resources such as demand response, energy storage and controllable low-carbon production are more readily available. In addition, there is a focus on expanding long-term contracts, such as Power Purchase Agreements (PPAs) and Contracts for Difference (</a:t>
            </a:r>
            <a:r>
              <a:rPr lang="en-GB" err="1"/>
              <a:t>CfDs</a:t>
            </a:r>
            <a:r>
              <a:rPr lang="en-GB"/>
              <a:t>), which offer investors greater certainty, reduce price fluctuations and thus encourage investment in renewable and flexible solutions. These measures should accelerate the integration of flexibility services into electricity markets, allowing for better integration of renewable energy and making the grid more resilient to external shocks.</a:t>
            </a:r>
          </a:p>
          <a:p>
            <a:endParaRPr lang="en-GB"/>
          </a:p>
          <a:p>
            <a:pPr defTabSz="966338">
              <a:defRPr/>
            </a:pPr>
            <a:r>
              <a:rPr lang="en-GB"/>
              <a:t>In the same vein, the new Affordable Energy Action Plan emphasises the importance of increasing flexible capacity on both the production and demand sides. This plan aims to address the remaining barriers to demand response and energy storage, and to ensure that flexibility is also rewarded within small consumer contracts. By the end of the year, the European Commission is expected to publish non-binding guidelines to advise Member States on how best to remunerate flexibility providers in the small consumer market.</a:t>
            </a:r>
          </a:p>
          <a:p>
            <a:endParaRPr lang="en-GB"/>
          </a:p>
          <a:p>
            <a:r>
              <a:rPr lang="en-GB"/>
              <a:t>The EU is also taking important steps in the field of energy storage and vehicle-to-grid (V2G) technology. In March 2025, the European Commission published its Action Plan for the automotive industry, which aims to strengthen the competitiveness of the European automotive sector vis-à-vis foreign players. An important part of this is the development of a competitive ecosystem for e-mobility, in which electric vehicles also play an active role in flexibility markets. Among other things, the plan provides financial support for the roll-out of smart charging infrastructure that enables large-scale two-way charging, incentives for the electrification of vehicle fleets so that commercial vehicles can also contribute to the balance of the grid, and regulations that promote interoperability between vehicles and grids. Together with existing funding programmes such as the Innovation Fund and the Connecting Europe Facility (CEF), this policy should help to scale up both stationary and mobile storage solutions, thereby strengthening Europe's flexibility potential.</a:t>
            </a:r>
          </a:p>
          <a:p>
            <a:endParaRPr lang="en-GB"/>
          </a:p>
          <a:p>
            <a:r>
              <a:rPr lang="en-GB"/>
              <a:t>By combining these policy and financing mechanisms, the European Union is positioning itself as a pioneer in the development of energy flexibility. In doing so, it is laying the foundations for a future electricity system that is not only cleaner but also more resilient to fluctuations in supply and demand.</a:t>
            </a:r>
          </a:p>
          <a:p>
            <a:endParaRPr lang="en-GB"/>
          </a:p>
          <a:p>
            <a:r>
              <a:rPr lang="en-GB"/>
              <a:t>This is essential in the longer term. As Europe moves towards a net-zero electricity sector, flexibility will become an indispensable part of a secure and reliable energy system. This requires a combination of technological innovation, regulatory coordination and cross-border cooperation to fully integrate variable renewable energy sources without compromising security of supply.</a:t>
            </a:r>
          </a:p>
          <a:p>
            <a:endParaRPr lang="en-GB"/>
          </a:p>
          <a:p>
            <a:r>
              <a:rPr lang="en-GB"/>
              <a:t>The European Union must continue to play a central role in this. Harmonising regulations on flexibility between Member States can create a more integrated European electricity market. At the same time, increased support for research and development can accelerate the commercialisation of new flexibility technologies. Better cooperation between countries will also strengthen interconnections and enable more efficient energy flows between regions with different renewable production profiles.</a:t>
            </a:r>
          </a:p>
          <a:p>
            <a:endParaRPr lang="fr-BE"/>
          </a:p>
          <a:p>
            <a:pPr defTabSz="966338">
              <a:defRPr/>
            </a:pPr>
            <a:r>
              <a:rPr lang="en-GB"/>
              <a:t>Without a large-scale expansion of flexibility, Europe risks compromising its security of supply, just as the continent is trying to break away from oil and gas imports from Russia. However, with the right investments and policy choices, flexibility can become the driving force behind a new, resilient electricity system that supports the full electrification of society.</a:t>
            </a:r>
          </a:p>
          <a:p>
            <a:endParaRPr lang="en-BE"/>
          </a:p>
        </p:txBody>
      </p:sp>
      <p:sp>
        <p:nvSpPr>
          <p:cNvPr id="4" name="Slide Number Placeholder 3"/>
          <p:cNvSpPr>
            <a:spLocks noGrp="1"/>
          </p:cNvSpPr>
          <p:nvPr>
            <p:ph type="sldNum" sz="quarter" idx="5"/>
          </p:nvPr>
        </p:nvSpPr>
        <p:spPr/>
        <p:txBody>
          <a:bodyPr/>
          <a:lstStyle/>
          <a:p>
            <a:fld id="{F08FC7D2-309F-4B1D-AF63-DB3D4B544859}" type="slidenum">
              <a:rPr lang="ko-KR" altLang="en-US" smtClean="0"/>
              <a:t>14</a:t>
            </a:fld>
            <a:endParaRPr lang="ko-KR" altLang="en-US"/>
          </a:p>
        </p:txBody>
      </p:sp>
    </p:spTree>
    <p:extLst>
      <p:ext uri="{BB962C8B-B14F-4D97-AF65-F5344CB8AC3E}">
        <p14:creationId xmlns:p14="http://schemas.microsoft.com/office/powerpoint/2010/main" val="957097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6608BA-F0E5-2F9E-E83A-0E6267DA54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3465C7D-4F8D-C937-ED59-3130499F937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1AE2CF7-9534-E29C-50E3-7F49C659B009}"/>
              </a:ext>
            </a:extLst>
          </p:cNvPr>
          <p:cNvSpPr>
            <a:spLocks noGrp="1"/>
          </p:cNvSpPr>
          <p:nvPr>
            <p:ph type="body" idx="1"/>
          </p:nvPr>
        </p:nvSpPr>
        <p:spPr/>
        <p:txBody>
          <a:bodyPr/>
          <a:lstStyle/>
          <a:p>
            <a:endParaRPr lang="en-BE"/>
          </a:p>
        </p:txBody>
      </p:sp>
      <p:sp>
        <p:nvSpPr>
          <p:cNvPr id="4" name="Slide Number Placeholder 3">
            <a:extLst>
              <a:ext uri="{FF2B5EF4-FFF2-40B4-BE49-F238E27FC236}">
                <a16:creationId xmlns:a16="http://schemas.microsoft.com/office/drawing/2014/main" id="{EB941CAA-5650-4C1E-7B1A-6AC9FE6ABB9C}"/>
              </a:ext>
            </a:extLst>
          </p:cNvPr>
          <p:cNvSpPr>
            <a:spLocks noGrp="1"/>
          </p:cNvSpPr>
          <p:nvPr>
            <p:ph type="sldNum" sz="quarter" idx="5"/>
          </p:nvPr>
        </p:nvSpPr>
        <p:spPr/>
        <p:txBody>
          <a:bodyPr/>
          <a:lstStyle/>
          <a:p>
            <a:fld id="{F08FC7D2-309F-4B1D-AF63-DB3D4B544859}" type="slidenum">
              <a:rPr lang="ko-KR" altLang="en-US" smtClean="0"/>
              <a:t>16</a:t>
            </a:fld>
            <a:endParaRPr lang="ko-KR" altLang="en-US"/>
          </a:p>
        </p:txBody>
      </p:sp>
    </p:spTree>
    <p:extLst>
      <p:ext uri="{BB962C8B-B14F-4D97-AF65-F5344CB8AC3E}">
        <p14:creationId xmlns:p14="http://schemas.microsoft.com/office/powerpoint/2010/main" val="110363064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Every1 slide a">
    <p:spTree>
      <p:nvGrpSpPr>
        <p:cNvPr id="1" name=""/>
        <p:cNvGrpSpPr/>
        <p:nvPr/>
      </p:nvGrpSpPr>
      <p:grpSpPr>
        <a:xfrm>
          <a:off x="0" y="0"/>
          <a:ext cx="0" cy="0"/>
          <a:chOff x="0" y="0"/>
          <a:chExt cx="0" cy="0"/>
        </a:xfrm>
      </p:grpSpPr>
      <p:sp>
        <p:nvSpPr>
          <p:cNvPr id="10" name="직사각형 9">
            <a:extLst>
              <a:ext uri="{FF2B5EF4-FFF2-40B4-BE49-F238E27FC236}">
                <a16:creationId xmlns:a16="http://schemas.microsoft.com/office/drawing/2014/main" id="{6968694B-CBC0-4CFA-92E7-007B856E5C2E}"/>
              </a:ext>
            </a:extLst>
          </p:cNvPr>
          <p:cNvSpPr/>
          <p:nvPr userDrawn="1"/>
        </p:nvSpPr>
        <p:spPr>
          <a:xfrm>
            <a:off x="7678057" y="1"/>
            <a:ext cx="4513943" cy="6858000"/>
          </a:xfrm>
          <a:prstGeom prst="rect">
            <a:avLst/>
          </a:prstGeom>
          <a:solidFill>
            <a:schemeClr val="tx2"/>
          </a:solidFill>
          <a:ln w="12838" cap="flat">
            <a:noFill/>
            <a:prstDash val="solid"/>
            <a:miter/>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a:solidFill>
                <a:srgbClr val="1A1941"/>
              </a:solidFill>
              <a:latin typeface="+mj-lt"/>
            </a:endParaRPr>
          </a:p>
        </p:txBody>
      </p:sp>
      <p:pic>
        <p:nvPicPr>
          <p:cNvPr id="2" name="Picture 1">
            <a:extLst>
              <a:ext uri="{FF2B5EF4-FFF2-40B4-BE49-F238E27FC236}">
                <a16:creationId xmlns:a16="http://schemas.microsoft.com/office/drawing/2014/main" id="{95FF8FAC-CA3D-D985-2D00-0665579779A9}"/>
              </a:ext>
            </a:extLst>
          </p:cNvPr>
          <p:cNvPicPr>
            <a:picLocks noChangeAspect="1"/>
          </p:cNvPicPr>
          <p:nvPr userDrawn="1"/>
        </p:nvPicPr>
        <p:blipFill>
          <a:blip r:embed="rId2"/>
          <a:stretch>
            <a:fillRect/>
          </a:stretch>
        </p:blipFill>
        <p:spPr>
          <a:xfrm>
            <a:off x="11553029" y="6210794"/>
            <a:ext cx="377098" cy="391886"/>
          </a:xfrm>
          <a:prstGeom prst="rect">
            <a:avLst/>
          </a:prstGeom>
        </p:spPr>
      </p:pic>
    </p:spTree>
    <p:extLst>
      <p:ext uri="{BB962C8B-B14F-4D97-AF65-F5344CB8AC3E}">
        <p14:creationId xmlns:p14="http://schemas.microsoft.com/office/powerpoint/2010/main" val="254948787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Every1 slide b">
    <p:spTree>
      <p:nvGrpSpPr>
        <p:cNvPr id="1" name=""/>
        <p:cNvGrpSpPr/>
        <p:nvPr/>
      </p:nvGrpSpPr>
      <p:grpSpPr>
        <a:xfrm>
          <a:off x="0" y="0"/>
          <a:ext cx="0" cy="0"/>
          <a:chOff x="0" y="0"/>
          <a:chExt cx="0" cy="0"/>
        </a:xfrm>
      </p:grpSpPr>
      <p:sp>
        <p:nvSpPr>
          <p:cNvPr id="6" name="직사각형 5">
            <a:extLst>
              <a:ext uri="{FF2B5EF4-FFF2-40B4-BE49-F238E27FC236}">
                <a16:creationId xmlns:a16="http://schemas.microsoft.com/office/drawing/2014/main" id="{4F53AAD2-4525-46D4-8AD1-5B650C307416}"/>
              </a:ext>
            </a:extLst>
          </p:cNvPr>
          <p:cNvSpPr/>
          <p:nvPr userDrawn="1"/>
        </p:nvSpPr>
        <p:spPr>
          <a:xfrm>
            <a:off x="1" y="1"/>
            <a:ext cx="4046220" cy="6858000"/>
          </a:xfrm>
          <a:prstGeom prst="rect">
            <a:avLst/>
          </a:prstGeom>
          <a:solidFill>
            <a:schemeClr val="tx2"/>
          </a:solidFill>
          <a:ln w="12838" cap="flat">
            <a:noFill/>
            <a:prstDash val="solid"/>
            <a:miter/>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a:solidFill>
                <a:srgbClr val="1A1941"/>
              </a:solidFill>
              <a:latin typeface="+mj-lt"/>
            </a:endParaRPr>
          </a:p>
        </p:txBody>
      </p:sp>
    </p:spTree>
    <p:extLst>
      <p:ext uri="{BB962C8B-B14F-4D97-AF65-F5344CB8AC3E}">
        <p14:creationId xmlns:p14="http://schemas.microsoft.com/office/powerpoint/2010/main" val="409355877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Every1 slide c">
    <p:spTree>
      <p:nvGrpSpPr>
        <p:cNvPr id="1" name=""/>
        <p:cNvGrpSpPr/>
        <p:nvPr/>
      </p:nvGrpSpPr>
      <p:grpSpPr>
        <a:xfrm>
          <a:off x="0" y="0"/>
          <a:ext cx="0" cy="0"/>
          <a:chOff x="0" y="0"/>
          <a:chExt cx="0" cy="0"/>
        </a:xfrm>
      </p:grpSpPr>
      <p:sp>
        <p:nvSpPr>
          <p:cNvPr id="5" name="그림 개체 틀 4">
            <a:extLst>
              <a:ext uri="{FF2B5EF4-FFF2-40B4-BE49-F238E27FC236}">
                <a16:creationId xmlns:a16="http://schemas.microsoft.com/office/drawing/2014/main" id="{E283817D-1720-4E33-BBAA-06FA34BF8FAA}"/>
              </a:ext>
            </a:extLst>
          </p:cNvPr>
          <p:cNvSpPr>
            <a:spLocks noGrp="1"/>
          </p:cNvSpPr>
          <p:nvPr>
            <p:ph type="pic" sz="quarter" idx="12" hasCustomPrompt="1"/>
          </p:nvPr>
        </p:nvSpPr>
        <p:spPr>
          <a:xfrm>
            <a:off x="0" y="1"/>
            <a:ext cx="12192000" cy="4432300"/>
          </a:xfrm>
          <a:prstGeom prst="rect">
            <a:avLst/>
          </a:prstGeom>
          <a:pattFill prst="pct10">
            <a:fgClr>
              <a:schemeClr val="bg1">
                <a:lumMod val="75000"/>
              </a:schemeClr>
            </a:fgClr>
            <a:bgClr>
              <a:schemeClr val="bg1">
                <a:lumMod val="95000"/>
              </a:schemeClr>
            </a:bgClr>
          </a:pattFill>
        </p:spPr>
        <p:txBody>
          <a:bodyPr tIns="864000" bIns="46800" anchor="ctr" anchorCtr="1"/>
          <a:lstStyle>
            <a:lvl1pPr marL="0" marR="0" indent="0" algn="ctr" defTabSz="914400" rtl="0" eaLnBrk="1" fontAlgn="auto" latinLnBrk="1" hangingPunct="1">
              <a:lnSpc>
                <a:spcPct val="90000"/>
              </a:lnSpc>
              <a:spcBef>
                <a:spcPts val="1000"/>
              </a:spcBef>
              <a:spcAft>
                <a:spcPts val="0"/>
              </a:spcAft>
              <a:buClrTx/>
              <a:buSzTx/>
              <a:buFont typeface="Arial" panose="020B0604020202020204" pitchFamily="34" charset="0"/>
              <a:buNone/>
              <a:tabLst/>
              <a:defRPr sz="1400" b="1"/>
            </a:lvl1pPr>
          </a:lstStyle>
          <a:p>
            <a:pPr marL="228600" marR="0" lvl="0" indent="-228600" algn="l" defTabSz="914400" rtl="0" eaLnBrk="1" fontAlgn="auto" latinLnBrk="1" hangingPunct="1">
              <a:lnSpc>
                <a:spcPct val="90000"/>
              </a:lnSpc>
              <a:spcBef>
                <a:spcPts val="1000"/>
              </a:spcBef>
              <a:spcAft>
                <a:spcPts val="0"/>
              </a:spcAft>
              <a:buClrTx/>
              <a:buSzTx/>
              <a:buFont typeface="Arial" panose="020B0604020202020204" pitchFamily="34" charset="0"/>
              <a:buChar char="•"/>
              <a:tabLst/>
              <a:defRPr/>
            </a:pPr>
            <a:r>
              <a:rPr lang="en-US" altLang="ko-KR"/>
              <a:t>Click icon to add picture</a:t>
            </a:r>
            <a:endParaRPr lang="ko-KR" altLang="en-US"/>
          </a:p>
        </p:txBody>
      </p:sp>
    </p:spTree>
    <p:extLst>
      <p:ext uri="{BB962C8B-B14F-4D97-AF65-F5344CB8AC3E}">
        <p14:creationId xmlns:p14="http://schemas.microsoft.com/office/powerpoint/2010/main" val="311804999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very1 slide d">
    <p:spTree>
      <p:nvGrpSpPr>
        <p:cNvPr id="1" name=""/>
        <p:cNvGrpSpPr/>
        <p:nvPr/>
      </p:nvGrpSpPr>
      <p:grpSpPr>
        <a:xfrm>
          <a:off x="0" y="0"/>
          <a:ext cx="0" cy="0"/>
          <a:chOff x="0" y="0"/>
          <a:chExt cx="0" cy="0"/>
        </a:xfrm>
      </p:grpSpPr>
      <p:sp>
        <p:nvSpPr>
          <p:cNvPr id="5" name="직사각형 4">
            <a:extLst>
              <a:ext uri="{FF2B5EF4-FFF2-40B4-BE49-F238E27FC236}">
                <a16:creationId xmlns:a16="http://schemas.microsoft.com/office/drawing/2014/main" id="{37D69E15-8DEB-4A6D-B2E4-0E1069D88945}"/>
              </a:ext>
            </a:extLst>
          </p:cNvPr>
          <p:cNvSpPr/>
          <p:nvPr userDrawn="1"/>
        </p:nvSpPr>
        <p:spPr>
          <a:xfrm>
            <a:off x="0" y="0"/>
            <a:ext cx="12192000" cy="1949360"/>
          </a:xfrm>
          <a:prstGeom prst="rect">
            <a:avLst/>
          </a:prstGeom>
          <a:solidFill>
            <a:schemeClr val="tx2"/>
          </a:solidFill>
          <a:ln w="12838" cap="flat">
            <a:noFill/>
            <a:prstDash val="solid"/>
            <a:miter/>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ko-KR" altLang="en-US" sz="2800">
              <a:solidFill>
                <a:srgbClr val="1A1941"/>
              </a:solidFill>
              <a:latin typeface="+mj-lt"/>
            </a:endParaRPr>
          </a:p>
        </p:txBody>
      </p:sp>
    </p:spTree>
    <p:extLst>
      <p:ext uri="{BB962C8B-B14F-4D97-AF65-F5344CB8AC3E}">
        <p14:creationId xmlns:p14="http://schemas.microsoft.com/office/powerpoint/2010/main" val="195765622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very1 slide e">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B547046A-E8BF-82BA-C9AC-6E170D2CFBD1}"/>
              </a:ext>
            </a:extLst>
          </p:cNvPr>
          <p:cNvSpPr>
            <a:spLocks noGrp="1"/>
          </p:cNvSpPr>
          <p:nvPr>
            <p:ph type="pic" sz="quarter" idx="10" hasCustomPrompt="1"/>
          </p:nvPr>
        </p:nvSpPr>
        <p:spPr>
          <a:xfrm>
            <a:off x="1" y="0"/>
            <a:ext cx="12192000" cy="6858000"/>
          </a:xfrm>
          <a:prstGeom prst="rect">
            <a:avLst/>
          </a:prstGeom>
          <a:pattFill prst="pct10">
            <a:fgClr>
              <a:schemeClr val="bg1">
                <a:lumMod val="75000"/>
              </a:schemeClr>
            </a:fgClr>
            <a:bgClr>
              <a:schemeClr val="bg1">
                <a:lumMod val="95000"/>
              </a:schemeClr>
            </a:bgClr>
          </a:pattFill>
        </p:spPr>
        <p:txBody>
          <a:bodyPr tIns="828000" anchor="ctr" anchorCtr="1"/>
          <a:lstStyle>
            <a:lvl1pPr marL="0" indent="0">
              <a:buNone/>
              <a:defRPr sz="1400"/>
            </a:lvl1pPr>
          </a:lstStyle>
          <a:p>
            <a:r>
              <a:rPr lang="en-US" altLang="ko-KR"/>
              <a:t>Click icon to add picture</a:t>
            </a:r>
            <a:endParaRPr lang="ko-KR" altLang="en-US"/>
          </a:p>
        </p:txBody>
      </p:sp>
      <p:sp>
        <p:nvSpPr>
          <p:cNvPr id="7" name="직사각형 6">
            <a:extLst>
              <a:ext uri="{FF2B5EF4-FFF2-40B4-BE49-F238E27FC236}">
                <a16:creationId xmlns:a16="http://schemas.microsoft.com/office/drawing/2014/main" id="{E2E7B73A-F0CB-4394-A911-E39F740EEC29}"/>
              </a:ext>
            </a:extLst>
          </p:cNvPr>
          <p:cNvSpPr/>
          <p:nvPr userDrawn="1"/>
        </p:nvSpPr>
        <p:spPr>
          <a:xfrm>
            <a:off x="2667000" y="1581765"/>
            <a:ext cx="6858000" cy="3694470"/>
          </a:xfrm>
          <a:prstGeom prst="rect">
            <a:avLst/>
          </a:prstGeom>
          <a:solidFill>
            <a:schemeClr val="tx2"/>
          </a:solidFill>
          <a:ln w="9525" cap="flat">
            <a:noFill/>
            <a:prstDash val="solid"/>
            <a:miter/>
          </a:ln>
        </p:spPr>
        <p:txBody>
          <a:bodyPr rtlCol="0" anchor="ctr"/>
          <a:lstStyle/>
          <a:p>
            <a:pPr algn="l"/>
            <a:endParaRPr lang="ko-KR" altLang="en-US"/>
          </a:p>
        </p:txBody>
      </p:sp>
    </p:spTree>
    <p:extLst>
      <p:ext uri="{BB962C8B-B14F-4D97-AF65-F5344CB8AC3E}">
        <p14:creationId xmlns:p14="http://schemas.microsoft.com/office/powerpoint/2010/main" val="13613700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Every1 slide f">
    <p:spTree>
      <p:nvGrpSpPr>
        <p:cNvPr id="1" name=""/>
        <p:cNvGrpSpPr/>
        <p:nvPr/>
      </p:nvGrpSpPr>
      <p:grpSpPr>
        <a:xfrm>
          <a:off x="0" y="0"/>
          <a:ext cx="0" cy="0"/>
          <a:chOff x="0" y="0"/>
          <a:chExt cx="0" cy="0"/>
        </a:xfrm>
      </p:grpSpPr>
      <p:sp>
        <p:nvSpPr>
          <p:cNvPr id="6" name="직사각형 5">
            <a:extLst>
              <a:ext uri="{FF2B5EF4-FFF2-40B4-BE49-F238E27FC236}">
                <a16:creationId xmlns:a16="http://schemas.microsoft.com/office/drawing/2014/main" id="{4328BE74-3A9A-407A-80A7-F26E850A55BA}"/>
              </a:ext>
            </a:extLst>
          </p:cNvPr>
          <p:cNvSpPr/>
          <p:nvPr userDrawn="1"/>
        </p:nvSpPr>
        <p:spPr>
          <a:xfrm>
            <a:off x="487680" y="457200"/>
            <a:ext cx="11216640" cy="5943600"/>
          </a:xfrm>
          <a:prstGeom prst="rect">
            <a:avLst/>
          </a:prstGeom>
          <a:solidFill>
            <a:schemeClr val="tx2"/>
          </a:solidFill>
          <a:ln w="12838" cap="flat">
            <a:noFill/>
            <a:prstDash val="solid"/>
            <a:miter/>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ko-KR" altLang="en-US"/>
          </a:p>
        </p:txBody>
      </p:sp>
    </p:spTree>
    <p:extLst>
      <p:ext uri="{BB962C8B-B14F-4D97-AF65-F5344CB8AC3E}">
        <p14:creationId xmlns:p14="http://schemas.microsoft.com/office/powerpoint/2010/main" val="365700123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Every1 slide g">
    <p:spTree>
      <p:nvGrpSpPr>
        <p:cNvPr id="1" name=""/>
        <p:cNvGrpSpPr/>
        <p:nvPr/>
      </p:nvGrpSpPr>
      <p:grpSpPr>
        <a:xfrm>
          <a:off x="0" y="0"/>
          <a:ext cx="0" cy="0"/>
          <a:chOff x="0" y="0"/>
          <a:chExt cx="0" cy="0"/>
        </a:xfrm>
      </p:grpSpPr>
      <p:sp>
        <p:nvSpPr>
          <p:cNvPr id="6" name="직사각형 5">
            <a:extLst>
              <a:ext uri="{FF2B5EF4-FFF2-40B4-BE49-F238E27FC236}">
                <a16:creationId xmlns:a16="http://schemas.microsoft.com/office/drawing/2014/main" id="{799A7B0B-43CF-4ACA-B61B-AC7F27070D01}"/>
              </a:ext>
            </a:extLst>
          </p:cNvPr>
          <p:cNvSpPr/>
          <p:nvPr userDrawn="1"/>
        </p:nvSpPr>
        <p:spPr>
          <a:xfrm>
            <a:off x="1" y="1"/>
            <a:ext cx="4046220" cy="6858000"/>
          </a:xfrm>
          <a:prstGeom prst="rect">
            <a:avLst/>
          </a:prstGeom>
          <a:solidFill>
            <a:schemeClr val="tx2"/>
          </a:solidFill>
          <a:ln w="12838" cap="flat">
            <a:noFill/>
            <a:prstDash val="solid"/>
            <a:miter/>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a:solidFill>
                <a:srgbClr val="1A1941"/>
              </a:solidFill>
              <a:latin typeface="+mj-lt"/>
            </a:endParaRPr>
          </a:p>
        </p:txBody>
      </p:sp>
    </p:spTree>
    <p:extLst>
      <p:ext uri="{BB962C8B-B14F-4D97-AF65-F5344CB8AC3E}">
        <p14:creationId xmlns:p14="http://schemas.microsoft.com/office/powerpoint/2010/main" val="1257739620"/>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Every1 slide h">
    <p:spTree>
      <p:nvGrpSpPr>
        <p:cNvPr id="1" name=""/>
        <p:cNvGrpSpPr/>
        <p:nvPr/>
      </p:nvGrpSpPr>
      <p:grpSpPr>
        <a:xfrm>
          <a:off x="0" y="0"/>
          <a:ext cx="0" cy="0"/>
          <a:chOff x="0" y="0"/>
          <a:chExt cx="0" cy="0"/>
        </a:xfrm>
      </p:grpSpPr>
      <p:sp>
        <p:nvSpPr>
          <p:cNvPr id="6" name="그림 개체 틀 4">
            <a:extLst>
              <a:ext uri="{FF2B5EF4-FFF2-40B4-BE49-F238E27FC236}">
                <a16:creationId xmlns:a16="http://schemas.microsoft.com/office/drawing/2014/main" id="{70D0E821-4D0E-48B8-ADD8-DB86F3E3D763}"/>
              </a:ext>
            </a:extLst>
          </p:cNvPr>
          <p:cNvSpPr>
            <a:spLocks noGrp="1"/>
          </p:cNvSpPr>
          <p:nvPr>
            <p:ph type="pic" sz="quarter" idx="10" hasCustomPrompt="1"/>
          </p:nvPr>
        </p:nvSpPr>
        <p:spPr>
          <a:xfrm>
            <a:off x="7808582" y="0"/>
            <a:ext cx="4383418" cy="6858000"/>
          </a:xfrm>
          <a:prstGeom prst="rect">
            <a:avLst/>
          </a:prstGeom>
          <a:pattFill prst="pct10">
            <a:fgClr>
              <a:schemeClr val="bg1">
                <a:lumMod val="75000"/>
              </a:schemeClr>
            </a:fgClr>
            <a:bgClr>
              <a:schemeClr val="bg1">
                <a:lumMod val="95000"/>
              </a:schemeClr>
            </a:bgClr>
          </a:pattFill>
        </p:spPr>
        <p:txBody>
          <a:bodyPr tIns="828000" anchor="ctr" anchorCtr="1"/>
          <a:lstStyle>
            <a:lvl1pPr marL="0" indent="0">
              <a:buNone/>
              <a:defRPr sz="1400"/>
            </a:lvl1pPr>
          </a:lstStyle>
          <a:p>
            <a:r>
              <a:rPr lang="en-US" altLang="ko-KR"/>
              <a:t>Click icon to add picture</a:t>
            </a:r>
            <a:endParaRPr lang="ko-KR" altLang="en-US"/>
          </a:p>
        </p:txBody>
      </p:sp>
    </p:spTree>
    <p:extLst>
      <p:ext uri="{BB962C8B-B14F-4D97-AF65-F5344CB8AC3E}">
        <p14:creationId xmlns:p14="http://schemas.microsoft.com/office/powerpoint/2010/main" val="358493444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Every1 slide i">
    <p:spTree>
      <p:nvGrpSpPr>
        <p:cNvPr id="1" name=""/>
        <p:cNvGrpSpPr/>
        <p:nvPr/>
      </p:nvGrpSpPr>
      <p:grpSpPr>
        <a:xfrm>
          <a:off x="0" y="0"/>
          <a:ext cx="0" cy="0"/>
          <a:chOff x="0" y="0"/>
          <a:chExt cx="0" cy="0"/>
        </a:xfrm>
      </p:grpSpPr>
      <p:sp>
        <p:nvSpPr>
          <p:cNvPr id="6" name="직사각형 5">
            <a:extLst>
              <a:ext uri="{FF2B5EF4-FFF2-40B4-BE49-F238E27FC236}">
                <a16:creationId xmlns:a16="http://schemas.microsoft.com/office/drawing/2014/main" id="{799A7B0B-43CF-4ACA-B61B-AC7F27070D01}"/>
              </a:ext>
            </a:extLst>
          </p:cNvPr>
          <p:cNvSpPr/>
          <p:nvPr userDrawn="1"/>
        </p:nvSpPr>
        <p:spPr>
          <a:xfrm>
            <a:off x="1" y="1"/>
            <a:ext cx="4046220" cy="6858000"/>
          </a:xfrm>
          <a:prstGeom prst="rect">
            <a:avLst/>
          </a:prstGeom>
          <a:solidFill>
            <a:schemeClr val="tx2"/>
          </a:solidFill>
          <a:ln w="12838" cap="flat">
            <a:noFill/>
            <a:prstDash val="solid"/>
            <a:miter/>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a:solidFill>
                <a:srgbClr val="1A1941"/>
              </a:solidFill>
              <a:latin typeface="+mj-lt"/>
            </a:endParaRPr>
          </a:p>
        </p:txBody>
      </p:sp>
    </p:spTree>
    <p:extLst>
      <p:ext uri="{BB962C8B-B14F-4D97-AF65-F5344CB8AC3E}">
        <p14:creationId xmlns:p14="http://schemas.microsoft.com/office/powerpoint/2010/main" val="13498862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Every1 slide j">
    <p:spTree>
      <p:nvGrpSpPr>
        <p:cNvPr id="1" name=""/>
        <p:cNvGrpSpPr/>
        <p:nvPr/>
      </p:nvGrpSpPr>
      <p:grpSpPr>
        <a:xfrm>
          <a:off x="0" y="0"/>
          <a:ext cx="0" cy="0"/>
          <a:chOff x="0" y="0"/>
          <a:chExt cx="0" cy="0"/>
        </a:xfrm>
      </p:grpSpPr>
      <p:sp>
        <p:nvSpPr>
          <p:cNvPr id="7" name="직사각형 6">
            <a:extLst>
              <a:ext uri="{FF2B5EF4-FFF2-40B4-BE49-F238E27FC236}">
                <a16:creationId xmlns:a16="http://schemas.microsoft.com/office/drawing/2014/main" id="{1A5D97E9-DA41-4E70-996B-95F259DE6389}"/>
              </a:ext>
            </a:extLst>
          </p:cNvPr>
          <p:cNvSpPr/>
          <p:nvPr userDrawn="1"/>
        </p:nvSpPr>
        <p:spPr>
          <a:xfrm>
            <a:off x="1" y="1"/>
            <a:ext cx="4046220" cy="6858000"/>
          </a:xfrm>
          <a:prstGeom prst="rect">
            <a:avLst/>
          </a:prstGeom>
          <a:solidFill>
            <a:schemeClr val="tx2"/>
          </a:solidFill>
          <a:ln w="12838" cap="flat">
            <a:noFill/>
            <a:prstDash val="solid"/>
            <a:miter/>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a:solidFill>
                <a:srgbClr val="1A1941"/>
              </a:solidFill>
              <a:latin typeface="+mj-lt"/>
            </a:endParaRPr>
          </a:p>
        </p:txBody>
      </p:sp>
    </p:spTree>
    <p:extLst>
      <p:ext uri="{BB962C8B-B14F-4D97-AF65-F5344CB8AC3E}">
        <p14:creationId xmlns:p14="http://schemas.microsoft.com/office/powerpoint/2010/main" val="3460776959"/>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Every1 slide k">
    <p:spTree>
      <p:nvGrpSpPr>
        <p:cNvPr id="1" name=""/>
        <p:cNvGrpSpPr/>
        <p:nvPr/>
      </p:nvGrpSpPr>
      <p:grpSpPr>
        <a:xfrm>
          <a:off x="0" y="0"/>
          <a:ext cx="0" cy="0"/>
          <a:chOff x="0" y="0"/>
          <a:chExt cx="0" cy="0"/>
        </a:xfrm>
      </p:grpSpPr>
      <p:sp>
        <p:nvSpPr>
          <p:cNvPr id="7" name="직사각형 6">
            <a:extLst>
              <a:ext uri="{FF2B5EF4-FFF2-40B4-BE49-F238E27FC236}">
                <a16:creationId xmlns:a16="http://schemas.microsoft.com/office/drawing/2014/main" id="{1A5D97E9-DA41-4E70-996B-95F259DE6389}"/>
              </a:ext>
            </a:extLst>
          </p:cNvPr>
          <p:cNvSpPr/>
          <p:nvPr userDrawn="1"/>
        </p:nvSpPr>
        <p:spPr>
          <a:xfrm>
            <a:off x="1" y="1"/>
            <a:ext cx="4046220" cy="6858000"/>
          </a:xfrm>
          <a:prstGeom prst="rect">
            <a:avLst/>
          </a:prstGeom>
          <a:solidFill>
            <a:schemeClr val="tx2"/>
          </a:solidFill>
          <a:ln w="12838" cap="flat">
            <a:noFill/>
            <a:prstDash val="solid"/>
            <a:miter/>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a:solidFill>
                <a:srgbClr val="1A1941"/>
              </a:solidFill>
              <a:latin typeface="+mj-lt"/>
            </a:endParaRPr>
          </a:p>
        </p:txBody>
      </p:sp>
      <p:sp>
        <p:nvSpPr>
          <p:cNvPr id="5" name="그림 개체 틀 11">
            <a:extLst>
              <a:ext uri="{FF2B5EF4-FFF2-40B4-BE49-F238E27FC236}">
                <a16:creationId xmlns:a16="http://schemas.microsoft.com/office/drawing/2014/main" id="{9C583B6A-D48B-4133-AA93-AD9DAD571829}"/>
              </a:ext>
            </a:extLst>
          </p:cNvPr>
          <p:cNvSpPr>
            <a:spLocks noGrp="1"/>
          </p:cNvSpPr>
          <p:nvPr>
            <p:ph type="pic" sz="quarter" idx="10" hasCustomPrompt="1"/>
          </p:nvPr>
        </p:nvSpPr>
        <p:spPr>
          <a:xfrm>
            <a:off x="5488689" y="1071562"/>
            <a:ext cx="2179320" cy="4714876"/>
          </a:xfrm>
          <a:prstGeom prst="roundRect">
            <a:avLst>
              <a:gd name="adj" fmla="val 7322"/>
            </a:avLst>
          </a:prstGeom>
          <a:pattFill prst="pct10">
            <a:fgClr>
              <a:schemeClr val="bg1">
                <a:lumMod val="75000"/>
              </a:schemeClr>
            </a:fgClr>
            <a:bgClr>
              <a:schemeClr val="bg1">
                <a:lumMod val="95000"/>
              </a:schemeClr>
            </a:bgClr>
          </a:pattFill>
        </p:spPr>
        <p:txBody>
          <a:bodyPr anchor="b" anchorCtr="1"/>
          <a:lstStyle>
            <a:lvl1pPr>
              <a:defRPr lang="ko-KR" altLang="en-US" sz="2000" dirty="0"/>
            </a:lvl1pPr>
          </a:lstStyle>
          <a:p>
            <a:pPr marR="0" lvl="0" fontAlgn="auto">
              <a:spcAft>
                <a:spcPts val="0"/>
              </a:spcAft>
              <a:buClrTx/>
              <a:buSzTx/>
              <a:tabLst/>
            </a:pPr>
            <a:r>
              <a:rPr lang="en-US" altLang="ko-KR"/>
              <a:t>Click icon to add picture</a:t>
            </a:r>
            <a:endParaRPr lang="ko-KR" altLang="en-US"/>
          </a:p>
        </p:txBody>
      </p:sp>
      <p:sp>
        <p:nvSpPr>
          <p:cNvPr id="6" name="그림 개체 틀 11">
            <a:extLst>
              <a:ext uri="{FF2B5EF4-FFF2-40B4-BE49-F238E27FC236}">
                <a16:creationId xmlns:a16="http://schemas.microsoft.com/office/drawing/2014/main" id="{92072F7B-D0DE-49EA-AE66-196E4FE05224}"/>
              </a:ext>
            </a:extLst>
          </p:cNvPr>
          <p:cNvSpPr>
            <a:spLocks noGrp="1"/>
          </p:cNvSpPr>
          <p:nvPr>
            <p:ph type="pic" sz="quarter" idx="11" hasCustomPrompt="1"/>
          </p:nvPr>
        </p:nvSpPr>
        <p:spPr>
          <a:xfrm>
            <a:off x="8646158" y="1071562"/>
            <a:ext cx="2179320" cy="4714876"/>
          </a:xfrm>
          <a:prstGeom prst="roundRect">
            <a:avLst>
              <a:gd name="adj" fmla="val 7322"/>
            </a:avLst>
          </a:prstGeom>
          <a:pattFill prst="pct10">
            <a:fgClr>
              <a:schemeClr val="bg1">
                <a:lumMod val="75000"/>
              </a:schemeClr>
            </a:fgClr>
            <a:bgClr>
              <a:schemeClr val="bg1">
                <a:lumMod val="95000"/>
              </a:schemeClr>
            </a:bgClr>
          </a:pattFill>
        </p:spPr>
        <p:txBody>
          <a:bodyPr anchor="b" anchorCtr="1"/>
          <a:lstStyle>
            <a:lvl1pPr>
              <a:defRPr lang="ko-KR" altLang="en-US" sz="2000" dirty="0"/>
            </a:lvl1pPr>
          </a:lstStyle>
          <a:p>
            <a:pPr marR="0" lvl="0" fontAlgn="auto">
              <a:spcAft>
                <a:spcPts val="0"/>
              </a:spcAft>
              <a:buClrTx/>
              <a:buSzTx/>
              <a:tabLst/>
            </a:pPr>
            <a:r>
              <a:rPr lang="en-US" altLang="ko-KR"/>
              <a:t>Click icon to add picture</a:t>
            </a:r>
            <a:endParaRPr lang="ko-KR" altLang="en-US"/>
          </a:p>
        </p:txBody>
      </p:sp>
    </p:spTree>
    <p:extLst>
      <p:ext uri="{BB962C8B-B14F-4D97-AF65-F5344CB8AC3E}">
        <p14:creationId xmlns:p14="http://schemas.microsoft.com/office/powerpoint/2010/main" val="365556057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Every1 slide l">
    <p:spTree>
      <p:nvGrpSpPr>
        <p:cNvPr id="1" name=""/>
        <p:cNvGrpSpPr/>
        <p:nvPr/>
      </p:nvGrpSpPr>
      <p:grpSpPr>
        <a:xfrm>
          <a:off x="0" y="0"/>
          <a:ext cx="0" cy="0"/>
          <a:chOff x="0" y="0"/>
          <a:chExt cx="0" cy="0"/>
        </a:xfrm>
      </p:grpSpPr>
      <p:sp>
        <p:nvSpPr>
          <p:cNvPr id="7" name="직사각형 6">
            <a:extLst>
              <a:ext uri="{FF2B5EF4-FFF2-40B4-BE49-F238E27FC236}">
                <a16:creationId xmlns:a16="http://schemas.microsoft.com/office/drawing/2014/main" id="{1A5D97E9-DA41-4E70-996B-95F259DE6389}"/>
              </a:ext>
            </a:extLst>
          </p:cNvPr>
          <p:cNvSpPr/>
          <p:nvPr userDrawn="1"/>
        </p:nvSpPr>
        <p:spPr>
          <a:xfrm>
            <a:off x="1" y="1"/>
            <a:ext cx="4046220" cy="6858000"/>
          </a:xfrm>
          <a:prstGeom prst="rect">
            <a:avLst/>
          </a:prstGeom>
          <a:solidFill>
            <a:schemeClr val="tx2"/>
          </a:solidFill>
          <a:ln w="12838" cap="flat">
            <a:noFill/>
            <a:prstDash val="solid"/>
            <a:miter/>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a:solidFill>
                <a:srgbClr val="1A1941"/>
              </a:solidFill>
              <a:latin typeface="+mj-lt"/>
            </a:endParaRPr>
          </a:p>
        </p:txBody>
      </p:sp>
      <p:sp>
        <p:nvSpPr>
          <p:cNvPr id="5" name="그림 개체 틀 5">
            <a:extLst>
              <a:ext uri="{FF2B5EF4-FFF2-40B4-BE49-F238E27FC236}">
                <a16:creationId xmlns:a16="http://schemas.microsoft.com/office/drawing/2014/main" id="{2B38B804-37F9-4A94-AFFA-C1B392324804}"/>
              </a:ext>
            </a:extLst>
          </p:cNvPr>
          <p:cNvSpPr>
            <a:spLocks noGrp="1"/>
          </p:cNvSpPr>
          <p:nvPr>
            <p:ph type="pic" sz="quarter" idx="10" hasCustomPrompt="1"/>
          </p:nvPr>
        </p:nvSpPr>
        <p:spPr>
          <a:xfrm>
            <a:off x="6270942" y="871537"/>
            <a:ext cx="3825240" cy="5114925"/>
          </a:xfrm>
          <a:prstGeom prst="roundRect">
            <a:avLst>
              <a:gd name="adj" fmla="val 1926"/>
            </a:avLst>
          </a:prstGeom>
          <a:pattFill prst="pct10">
            <a:fgClr>
              <a:schemeClr val="bg1">
                <a:lumMod val="75000"/>
              </a:schemeClr>
            </a:fgClr>
            <a:bgClr>
              <a:schemeClr val="bg1">
                <a:lumMod val="95000"/>
              </a:schemeClr>
            </a:bgClr>
          </a:pattFill>
        </p:spPr>
        <p:txBody>
          <a:bodyPr anchor="b" anchorCtr="1"/>
          <a:lstStyle>
            <a:lvl1pPr marL="0" marR="0" indent="0" algn="l" defTabSz="914400" rtl="0" eaLnBrk="1" fontAlgn="auto" latinLnBrk="1" hangingPunct="1">
              <a:lnSpc>
                <a:spcPct val="90000"/>
              </a:lnSpc>
              <a:spcBef>
                <a:spcPts val="1000"/>
              </a:spcBef>
              <a:spcAft>
                <a:spcPts val="0"/>
              </a:spcAft>
              <a:buClrTx/>
              <a:buSzTx/>
              <a:buFont typeface="Arial" panose="020B0604020202020204" pitchFamily="34" charset="0"/>
              <a:buNone/>
              <a:tabLst/>
              <a:defRPr sz="2000"/>
            </a:lvl1pPr>
          </a:lstStyle>
          <a:p>
            <a:pPr marL="228600" marR="0" lvl="0" indent="-228600" algn="l" defTabSz="914400" rtl="0" eaLnBrk="1" fontAlgn="auto" latinLnBrk="1" hangingPunct="1">
              <a:lnSpc>
                <a:spcPct val="90000"/>
              </a:lnSpc>
              <a:spcBef>
                <a:spcPts val="1000"/>
              </a:spcBef>
              <a:spcAft>
                <a:spcPts val="0"/>
              </a:spcAft>
              <a:buClrTx/>
              <a:buSzTx/>
              <a:buFont typeface="Arial" panose="020B0604020202020204" pitchFamily="34" charset="0"/>
              <a:buChar char="•"/>
              <a:tabLst/>
              <a:defRPr/>
            </a:pPr>
            <a:r>
              <a:rPr lang="en-US" altLang="ko-KR"/>
              <a:t>Click icon to add picture</a:t>
            </a:r>
            <a:endParaRPr lang="ko-KR" altLang="en-US"/>
          </a:p>
        </p:txBody>
      </p:sp>
    </p:spTree>
    <p:extLst>
      <p:ext uri="{BB962C8B-B14F-4D97-AF65-F5344CB8AC3E}">
        <p14:creationId xmlns:p14="http://schemas.microsoft.com/office/powerpoint/2010/main" val="131104628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Every1 slide m">
    <p:spTree>
      <p:nvGrpSpPr>
        <p:cNvPr id="1" name=""/>
        <p:cNvGrpSpPr/>
        <p:nvPr/>
      </p:nvGrpSpPr>
      <p:grpSpPr>
        <a:xfrm>
          <a:off x="0" y="0"/>
          <a:ext cx="0" cy="0"/>
          <a:chOff x="0" y="0"/>
          <a:chExt cx="0" cy="0"/>
        </a:xfrm>
      </p:grpSpPr>
      <p:sp>
        <p:nvSpPr>
          <p:cNvPr id="7" name="직사각형 6">
            <a:extLst>
              <a:ext uri="{FF2B5EF4-FFF2-40B4-BE49-F238E27FC236}">
                <a16:creationId xmlns:a16="http://schemas.microsoft.com/office/drawing/2014/main" id="{1A5D97E9-DA41-4E70-996B-95F259DE6389}"/>
              </a:ext>
            </a:extLst>
          </p:cNvPr>
          <p:cNvSpPr/>
          <p:nvPr userDrawn="1"/>
        </p:nvSpPr>
        <p:spPr>
          <a:xfrm>
            <a:off x="1" y="1"/>
            <a:ext cx="4046220" cy="6858000"/>
          </a:xfrm>
          <a:prstGeom prst="rect">
            <a:avLst/>
          </a:prstGeom>
          <a:solidFill>
            <a:schemeClr val="tx2"/>
          </a:solidFill>
          <a:ln w="12838" cap="flat">
            <a:noFill/>
            <a:prstDash val="solid"/>
            <a:miter/>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a:solidFill>
                <a:srgbClr val="1A1941"/>
              </a:solidFill>
              <a:latin typeface="+mj-lt"/>
            </a:endParaRPr>
          </a:p>
        </p:txBody>
      </p:sp>
      <p:sp>
        <p:nvSpPr>
          <p:cNvPr id="9" name="그림 개체 틀 8">
            <a:extLst>
              <a:ext uri="{FF2B5EF4-FFF2-40B4-BE49-F238E27FC236}">
                <a16:creationId xmlns:a16="http://schemas.microsoft.com/office/drawing/2014/main" id="{0B066AC9-69A0-4750-B810-A55647CCCD7F}"/>
              </a:ext>
            </a:extLst>
          </p:cNvPr>
          <p:cNvSpPr>
            <a:spLocks noGrp="1"/>
          </p:cNvSpPr>
          <p:nvPr>
            <p:ph type="pic" sz="quarter" idx="10" hasCustomPrompt="1"/>
          </p:nvPr>
        </p:nvSpPr>
        <p:spPr>
          <a:xfrm>
            <a:off x="5005128" y="995703"/>
            <a:ext cx="6273800" cy="3784600"/>
          </a:xfrm>
          <a:prstGeom prst="rect">
            <a:avLst/>
          </a:prstGeom>
          <a:pattFill prst="pct10">
            <a:fgClr>
              <a:schemeClr val="bg1">
                <a:lumMod val="75000"/>
              </a:schemeClr>
            </a:fgClr>
            <a:bgClr>
              <a:schemeClr val="bg1">
                <a:lumMod val="95000"/>
              </a:schemeClr>
            </a:bgClr>
          </a:pattFill>
        </p:spPr>
        <p:txBody>
          <a:bodyPr anchor="b" anchorCtr="1"/>
          <a:lstStyle>
            <a:lvl1pPr marL="228600" marR="0" indent="-228600" algn="l" defTabSz="914400" rtl="0" eaLnBrk="1" fontAlgn="auto" latinLnBrk="1" hangingPunct="1">
              <a:lnSpc>
                <a:spcPct val="90000"/>
              </a:lnSpc>
              <a:spcBef>
                <a:spcPts val="1000"/>
              </a:spcBef>
              <a:spcAft>
                <a:spcPts val="0"/>
              </a:spcAft>
              <a:buClrTx/>
              <a:buSzTx/>
              <a:buFont typeface="Arial" panose="020B0604020202020204" pitchFamily="34" charset="0"/>
              <a:buChar char="•"/>
              <a:tabLst/>
              <a:defRPr sz="2000"/>
            </a:lvl1pPr>
          </a:lstStyle>
          <a:p>
            <a:pPr marL="228600" marR="0" lvl="0" indent="-228600" algn="l" defTabSz="914400" rtl="0" eaLnBrk="1" fontAlgn="auto" latinLnBrk="1" hangingPunct="1">
              <a:lnSpc>
                <a:spcPct val="90000"/>
              </a:lnSpc>
              <a:spcBef>
                <a:spcPts val="1000"/>
              </a:spcBef>
              <a:spcAft>
                <a:spcPts val="0"/>
              </a:spcAft>
              <a:buClrTx/>
              <a:buSzTx/>
              <a:buFont typeface="Arial" panose="020B0604020202020204" pitchFamily="34" charset="0"/>
              <a:buChar char="•"/>
              <a:tabLst/>
              <a:defRPr/>
            </a:pPr>
            <a:r>
              <a:rPr lang="en-US" altLang="ko-KR"/>
              <a:t>Click icon to add picture</a:t>
            </a:r>
            <a:endParaRPr lang="ko-KR" altLang="en-US"/>
          </a:p>
        </p:txBody>
      </p:sp>
    </p:spTree>
    <p:extLst>
      <p:ext uri="{BB962C8B-B14F-4D97-AF65-F5344CB8AC3E}">
        <p14:creationId xmlns:p14="http://schemas.microsoft.com/office/powerpoint/2010/main" val="1154580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Every1 slide n">
    <p:spTree>
      <p:nvGrpSpPr>
        <p:cNvPr id="1" name=""/>
        <p:cNvGrpSpPr/>
        <p:nvPr/>
      </p:nvGrpSpPr>
      <p:grpSpPr>
        <a:xfrm>
          <a:off x="0" y="0"/>
          <a:ext cx="0" cy="0"/>
          <a:chOff x="0" y="0"/>
          <a:chExt cx="0" cy="0"/>
        </a:xfrm>
      </p:grpSpPr>
    </p:spTree>
    <p:extLst>
      <p:ext uri="{BB962C8B-B14F-4D97-AF65-F5344CB8AC3E}">
        <p14:creationId xmlns:p14="http://schemas.microsoft.com/office/powerpoint/2010/main" val="427116580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Every1 slide o">
    <p:spTree>
      <p:nvGrpSpPr>
        <p:cNvPr id="1" name=""/>
        <p:cNvGrpSpPr/>
        <p:nvPr/>
      </p:nvGrpSpPr>
      <p:grpSpPr>
        <a:xfrm>
          <a:off x="0" y="0"/>
          <a:ext cx="0" cy="0"/>
          <a:chOff x="0" y="0"/>
          <a:chExt cx="0" cy="0"/>
        </a:xfrm>
      </p:grpSpPr>
    </p:spTree>
    <p:extLst>
      <p:ext uri="{BB962C8B-B14F-4D97-AF65-F5344CB8AC3E}">
        <p14:creationId xmlns:p14="http://schemas.microsoft.com/office/powerpoint/2010/main" val="408727800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emf"/><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C4BD2F4-2B9E-45E4-DE4F-FE14DB8557CB}"/>
              </a:ext>
            </a:extLst>
          </p:cNvPr>
          <p:cNvPicPr>
            <a:picLocks noChangeAspect="1"/>
          </p:cNvPicPr>
          <p:nvPr userDrawn="1"/>
        </p:nvPicPr>
        <p:blipFill>
          <a:blip r:embed="rId17"/>
          <a:stretch>
            <a:fillRect/>
          </a:stretch>
        </p:blipFill>
        <p:spPr>
          <a:xfrm>
            <a:off x="11499503" y="6159639"/>
            <a:ext cx="482322" cy="482322"/>
          </a:xfrm>
          <a:prstGeom prst="rect">
            <a:avLst/>
          </a:prstGeom>
        </p:spPr>
      </p:pic>
    </p:spTree>
    <p:extLst>
      <p:ext uri="{BB962C8B-B14F-4D97-AF65-F5344CB8AC3E}">
        <p14:creationId xmlns:p14="http://schemas.microsoft.com/office/powerpoint/2010/main" val="383319713"/>
      </p:ext>
    </p:extLst>
  </p:cSld>
  <p:clrMap bg1="lt1" tx1="dk1" bg2="lt2" tx2="dk2" accent1="accent1" accent2="accent2" accent3="accent3" accent4="accent4" accent5="accent5" accent6="accent6" hlink="hlink" folHlink="folHlink"/>
  <p:sldLayoutIdLst>
    <p:sldLayoutId id="2147483653"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 id="2147483687" r:id="rId14"/>
    <p:sldLayoutId id="2147483664" r:id="rId15"/>
  </p:sldLayoutIdLst>
  <p:txStyles>
    <p:titleStyle>
      <a:lvl1pPr algn="l" defTabSz="914400" rtl="0" eaLnBrk="1" latinLnBrk="1"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1"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1"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1"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1"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o-KR"/>
      </a:defPPr>
      <a:lvl1pPr marL="0" algn="l" defTabSz="914400" rtl="0" eaLnBrk="1" latinLnBrk="1" hangingPunct="1">
        <a:defRPr sz="1800" kern="1200">
          <a:solidFill>
            <a:schemeClr val="tx1"/>
          </a:solidFill>
          <a:latin typeface="+mn-lt"/>
          <a:ea typeface="+mn-ea"/>
          <a:cs typeface="+mn-cs"/>
        </a:defRPr>
      </a:lvl1pPr>
      <a:lvl2pPr marL="457200" algn="l" defTabSz="914400" rtl="0" eaLnBrk="1" latinLnBrk="1" hangingPunct="1">
        <a:defRPr sz="1800" kern="1200">
          <a:solidFill>
            <a:schemeClr val="tx1"/>
          </a:solidFill>
          <a:latin typeface="+mn-lt"/>
          <a:ea typeface="+mn-ea"/>
          <a:cs typeface="+mn-cs"/>
        </a:defRPr>
      </a:lvl2pPr>
      <a:lvl3pPr marL="914400" algn="l" defTabSz="914400" rtl="0" eaLnBrk="1" latinLnBrk="1" hangingPunct="1">
        <a:defRPr sz="1800" kern="1200">
          <a:solidFill>
            <a:schemeClr val="tx1"/>
          </a:solidFill>
          <a:latin typeface="+mn-lt"/>
          <a:ea typeface="+mn-ea"/>
          <a:cs typeface="+mn-cs"/>
        </a:defRPr>
      </a:lvl3pPr>
      <a:lvl4pPr marL="1371600" algn="l" defTabSz="914400" rtl="0" eaLnBrk="1" latinLnBrk="1" hangingPunct="1">
        <a:defRPr sz="1800" kern="1200">
          <a:solidFill>
            <a:schemeClr val="tx1"/>
          </a:solidFill>
          <a:latin typeface="+mn-lt"/>
          <a:ea typeface="+mn-ea"/>
          <a:cs typeface="+mn-cs"/>
        </a:defRPr>
      </a:lvl4pPr>
      <a:lvl5pPr marL="1828800" algn="l" defTabSz="914400" rtl="0" eaLnBrk="1" latinLnBrk="1" hangingPunct="1">
        <a:defRPr sz="1800" kern="1200">
          <a:solidFill>
            <a:schemeClr val="tx1"/>
          </a:solidFill>
          <a:latin typeface="+mn-lt"/>
          <a:ea typeface="+mn-ea"/>
          <a:cs typeface="+mn-cs"/>
        </a:defRPr>
      </a:lvl5pPr>
      <a:lvl6pPr marL="2286000" algn="l" defTabSz="914400" rtl="0" eaLnBrk="1" latinLnBrk="1" hangingPunct="1">
        <a:defRPr sz="1800" kern="1200">
          <a:solidFill>
            <a:schemeClr val="tx1"/>
          </a:solidFill>
          <a:latin typeface="+mn-lt"/>
          <a:ea typeface="+mn-ea"/>
          <a:cs typeface="+mn-cs"/>
        </a:defRPr>
      </a:lvl6pPr>
      <a:lvl7pPr marL="2743200" algn="l" defTabSz="914400" rtl="0" eaLnBrk="1" latinLnBrk="1" hangingPunct="1">
        <a:defRPr sz="1800" kern="1200">
          <a:solidFill>
            <a:schemeClr val="tx1"/>
          </a:solidFill>
          <a:latin typeface="+mn-lt"/>
          <a:ea typeface="+mn-ea"/>
          <a:cs typeface="+mn-cs"/>
        </a:defRPr>
      </a:lvl7pPr>
      <a:lvl8pPr marL="3200400" algn="l" defTabSz="914400" rtl="0" eaLnBrk="1" latinLnBrk="1" hangingPunct="1">
        <a:defRPr sz="1800" kern="1200">
          <a:solidFill>
            <a:schemeClr val="tx1"/>
          </a:solidFill>
          <a:latin typeface="+mn-lt"/>
          <a:ea typeface="+mn-ea"/>
          <a:cs typeface="+mn-cs"/>
        </a:defRPr>
      </a:lvl8pPr>
      <a:lvl9pPr marL="3657600" algn="l" defTabSz="914400" rtl="0" eaLnBrk="1" latinLnBrk="1"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customXml" Target="../ink/ink3.xml"/><Relationship Id="rId3" Type="http://schemas.openxmlformats.org/officeDocument/2006/relationships/image" Target="../media/image3.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customXml" Target="../ink/ink2.xml"/><Relationship Id="rId5" Type="http://schemas.openxmlformats.org/officeDocument/2006/relationships/image" Target="../media/image4.png"/><Relationship Id="rId4" Type="http://schemas.openxmlformats.org/officeDocument/2006/relationships/customXml" Target="../ink/ink1.xml"/><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svg"/><Relationship Id="rId1" Type="http://schemas.openxmlformats.org/officeDocument/2006/relationships/slideLayout" Target="../slideLayouts/slideLayout4.xml"/><Relationship Id="rId4" Type="http://schemas.openxmlformats.org/officeDocument/2006/relationships/image" Target="../media/image6.sv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svg"/><Relationship Id="rId2" Type="http://schemas.openxmlformats.org/officeDocument/2006/relationships/notesSlide" Target="../notesSlides/notesSlide3.xml"/><Relationship Id="rId1" Type="http://schemas.openxmlformats.org/officeDocument/2006/relationships/slideLayout" Target="../slideLayouts/slideLayout8.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sv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5.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image" Target="../media/image15.png"/><Relationship Id="rId5" Type="http://schemas.openxmlformats.org/officeDocument/2006/relationships/image" Target="../media/image8.svg"/><Relationship Id="rId4" Type="http://schemas.openxmlformats.org/officeDocument/2006/relationships/image" Target="../media/image14.svg"/></Relationships>
</file>

<file path=ppt/slides/_rels/slide13.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image" Target="../media/image19.svg"/><Relationship Id="rId5" Type="http://schemas.openxmlformats.org/officeDocument/2006/relationships/image" Target="../media/image18.svg"/><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Box 20">
            <a:extLst>
              <a:ext uri="{FF2B5EF4-FFF2-40B4-BE49-F238E27FC236}">
                <a16:creationId xmlns:a16="http://schemas.microsoft.com/office/drawing/2014/main" id="{D8F916B2-4F4A-4B46-84C5-9F10E8117ACA}"/>
              </a:ext>
            </a:extLst>
          </p:cNvPr>
          <p:cNvSpPr txBox="1"/>
          <p:nvPr/>
        </p:nvSpPr>
        <p:spPr>
          <a:xfrm>
            <a:off x="815121" y="1732479"/>
            <a:ext cx="6657976" cy="2308324"/>
          </a:xfrm>
          <a:prstGeom prst="rect">
            <a:avLst/>
          </a:prstGeom>
          <a:noFill/>
        </p:spPr>
        <p:txBody>
          <a:bodyPr wrap="square" rtlCol="0">
            <a:spAutoFit/>
          </a:bodyPr>
          <a:lstStyle/>
          <a:p>
            <a:r>
              <a:rPr lang="en-US" altLang="ko-KR" sz="7200">
                <a:latin typeface="Bebas Neue" panose="020B0606020202050201" pitchFamily="34" charset="0"/>
                <a:cs typeface="Arial" panose="020B0604020202020204" pitchFamily="34" charset="0"/>
              </a:rPr>
              <a:t>How flexibility helps the grid</a:t>
            </a:r>
          </a:p>
        </p:txBody>
      </p:sp>
      <p:sp>
        <p:nvSpPr>
          <p:cNvPr id="23" name="TextBox 22">
            <a:extLst>
              <a:ext uri="{FF2B5EF4-FFF2-40B4-BE49-F238E27FC236}">
                <a16:creationId xmlns:a16="http://schemas.microsoft.com/office/drawing/2014/main" id="{82B3879C-EF23-41B7-A0B5-1258BA3FCC56}"/>
              </a:ext>
            </a:extLst>
          </p:cNvPr>
          <p:cNvSpPr txBox="1"/>
          <p:nvPr/>
        </p:nvSpPr>
        <p:spPr>
          <a:xfrm>
            <a:off x="8266061" y="5093374"/>
            <a:ext cx="3497944" cy="307777"/>
          </a:xfrm>
          <a:prstGeom prst="rect">
            <a:avLst/>
          </a:prstGeom>
          <a:noFill/>
        </p:spPr>
        <p:txBody>
          <a:bodyPr wrap="square" rtlCol="0">
            <a:spAutoFit/>
          </a:bodyPr>
          <a:lstStyle/>
          <a:p>
            <a:pPr algn="r"/>
            <a:r>
              <a:rPr lang="en-US" altLang="ko-KR" sz="1400">
                <a:solidFill>
                  <a:schemeClr val="bg1"/>
                </a:solidFill>
                <a:latin typeface="Bebas Neue" panose="020B0606020202050201" pitchFamily="34" charset="0"/>
              </a:rPr>
              <a:t>Lorem</a:t>
            </a:r>
            <a:endParaRPr lang="ko-KR" altLang="en-US" sz="1400">
              <a:solidFill>
                <a:schemeClr val="bg1"/>
              </a:solidFill>
              <a:latin typeface="Bebas Neue" panose="020B0606020202050201" pitchFamily="34" charset="0"/>
            </a:endParaRPr>
          </a:p>
        </p:txBody>
      </p:sp>
      <p:sp>
        <p:nvSpPr>
          <p:cNvPr id="11" name="TextBox 10">
            <a:extLst>
              <a:ext uri="{FF2B5EF4-FFF2-40B4-BE49-F238E27FC236}">
                <a16:creationId xmlns:a16="http://schemas.microsoft.com/office/drawing/2014/main" id="{19186EE0-7E59-4523-B09E-94E592EC2AD3}"/>
              </a:ext>
            </a:extLst>
          </p:cNvPr>
          <p:cNvSpPr txBox="1"/>
          <p:nvPr/>
        </p:nvSpPr>
        <p:spPr>
          <a:xfrm>
            <a:off x="8266061" y="4601797"/>
            <a:ext cx="3497944" cy="400110"/>
          </a:xfrm>
          <a:prstGeom prst="rect">
            <a:avLst/>
          </a:prstGeom>
          <a:noFill/>
          <a:effectLst/>
        </p:spPr>
        <p:txBody>
          <a:bodyPr wrap="square" rtlCol="0">
            <a:spAutoFit/>
          </a:bodyPr>
          <a:lstStyle/>
          <a:p>
            <a:pPr algn="r"/>
            <a:r>
              <a:rPr lang="en-US" altLang="ko-KR" sz="2000">
                <a:solidFill>
                  <a:schemeClr val="accent1"/>
                </a:solidFill>
                <a:latin typeface="Bebas Neue" panose="020B0606020202050201" pitchFamily="34" charset="0"/>
                <a:cs typeface="Arial" panose="020B0604020202020204" pitchFamily="34" charset="0"/>
              </a:rPr>
              <a:t>date</a:t>
            </a:r>
          </a:p>
        </p:txBody>
      </p:sp>
      <p:sp>
        <p:nvSpPr>
          <p:cNvPr id="4" name="직사각형 3">
            <a:extLst>
              <a:ext uri="{FF2B5EF4-FFF2-40B4-BE49-F238E27FC236}">
                <a16:creationId xmlns:a16="http://schemas.microsoft.com/office/drawing/2014/main" id="{15F8899D-CC18-4BEC-A7F9-8BA9784DD4B7}"/>
              </a:ext>
            </a:extLst>
          </p:cNvPr>
          <p:cNvSpPr/>
          <p:nvPr/>
        </p:nvSpPr>
        <p:spPr>
          <a:xfrm>
            <a:off x="815121" y="689980"/>
            <a:ext cx="815120" cy="297543"/>
          </a:xfrm>
          <a:prstGeom prst="rect">
            <a:avLst/>
          </a:prstGeom>
          <a:solidFill>
            <a:schemeClr val="accent1"/>
          </a:solidFill>
          <a:ln w="12838" cap="flat">
            <a:noFill/>
            <a:prstDash val="solid"/>
            <a:miter/>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800">
              <a:solidFill>
                <a:schemeClr val="accent1"/>
              </a:solidFill>
              <a:latin typeface="+mj-lt"/>
            </a:endParaRPr>
          </a:p>
        </p:txBody>
      </p:sp>
      <p:pic>
        <p:nvPicPr>
          <p:cNvPr id="3" name="Picture 2" descr="A black background with white letters&#10;&#10;Description automatically generated">
            <a:extLst>
              <a:ext uri="{FF2B5EF4-FFF2-40B4-BE49-F238E27FC236}">
                <a16:creationId xmlns:a16="http://schemas.microsoft.com/office/drawing/2014/main" id="{59EE2B6D-35E4-4C91-CC80-BAA946F23BC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16748" y="420576"/>
            <a:ext cx="2547257" cy="836349"/>
          </a:xfrm>
          <a:prstGeom prst="rect">
            <a:avLst/>
          </a:prstGeom>
        </p:spPr>
      </p:pic>
      <mc:AlternateContent xmlns:mc="http://schemas.openxmlformats.org/markup-compatibility/2006" xmlns:p14="http://schemas.microsoft.com/office/powerpoint/2010/main">
        <mc:Choice Requires="p14">
          <p:contentPart p14:bwMode="auto" r:id="rId4">
            <p14:nvContentPartPr>
              <p14:cNvPr id="2" name="Inkt 1">
                <a:extLst>
                  <a:ext uri="{FF2B5EF4-FFF2-40B4-BE49-F238E27FC236}">
                    <a16:creationId xmlns:a16="http://schemas.microsoft.com/office/drawing/2014/main" id="{4E97B7C3-CA08-F5E1-40DE-E3122D589345}"/>
                  </a:ext>
                </a:extLst>
              </p14:cNvPr>
              <p14:cNvContentPartPr/>
              <p14:nvPr/>
            </p14:nvContentPartPr>
            <p14:xfrm>
              <a:off x="6170482" y="-2197887"/>
              <a:ext cx="128717" cy="30420"/>
            </p14:xfrm>
          </p:contentPart>
        </mc:Choice>
        <mc:Fallback xmlns="">
          <p:pic>
            <p:nvPicPr>
              <p:cNvPr id="2" name="Inkt 1">
                <a:extLst>
                  <a:ext uri="{FF2B5EF4-FFF2-40B4-BE49-F238E27FC236}">
                    <a16:creationId xmlns:a16="http://schemas.microsoft.com/office/drawing/2014/main" id="{4E97B7C3-CA08-F5E1-40DE-E3122D589345}"/>
                  </a:ext>
                </a:extLst>
              </p:cNvPr>
              <p:cNvPicPr/>
              <p:nvPr/>
            </p:nvPicPr>
            <p:blipFill>
              <a:blip r:embed="rId5"/>
              <a:stretch>
                <a:fillRect/>
              </a:stretch>
            </p:blipFill>
            <p:spPr>
              <a:xfrm>
                <a:off x="6152913" y="-2215219"/>
                <a:ext cx="164213" cy="65438"/>
              </a:xfrm>
              <a:prstGeom prst="rect">
                <a:avLst/>
              </a:prstGeom>
            </p:spPr>
          </p:pic>
        </mc:Fallback>
      </mc:AlternateContent>
      <mc:AlternateContent xmlns:mc="http://schemas.openxmlformats.org/markup-compatibility/2006" xmlns:p14="http://schemas.microsoft.com/office/powerpoint/2010/main">
        <mc:Choice Requires="p14">
          <p:contentPart p14:bwMode="auto" r:id="rId6">
            <p14:nvContentPartPr>
              <p14:cNvPr id="5" name="Inkt 4">
                <a:extLst>
                  <a:ext uri="{FF2B5EF4-FFF2-40B4-BE49-F238E27FC236}">
                    <a16:creationId xmlns:a16="http://schemas.microsoft.com/office/drawing/2014/main" id="{886208B6-3EDA-9D6D-2C28-D67AC4A6B396}"/>
                  </a:ext>
                </a:extLst>
              </p14:cNvPr>
              <p14:cNvContentPartPr/>
              <p14:nvPr/>
            </p14:nvContentPartPr>
            <p14:xfrm>
              <a:off x="12718087" y="-5894813"/>
              <a:ext cx="46541" cy="491541"/>
            </p14:xfrm>
          </p:contentPart>
        </mc:Choice>
        <mc:Fallback xmlns="">
          <p:pic>
            <p:nvPicPr>
              <p:cNvPr id="5" name="Inkt 4">
                <a:extLst>
                  <a:ext uri="{FF2B5EF4-FFF2-40B4-BE49-F238E27FC236}">
                    <a16:creationId xmlns:a16="http://schemas.microsoft.com/office/drawing/2014/main" id="{886208B6-3EDA-9D6D-2C28-D67AC4A6B396}"/>
                  </a:ext>
                </a:extLst>
              </p:cNvPr>
              <p:cNvPicPr/>
              <p:nvPr/>
            </p:nvPicPr>
            <p:blipFill>
              <a:blip r:embed="rId7"/>
              <a:stretch>
                <a:fillRect/>
              </a:stretch>
            </p:blipFill>
            <p:spPr>
              <a:xfrm>
                <a:off x="12700187" y="-5912805"/>
                <a:ext cx="81984" cy="527165"/>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6" name="Inkt 5">
                <a:extLst>
                  <a:ext uri="{FF2B5EF4-FFF2-40B4-BE49-F238E27FC236}">
                    <a16:creationId xmlns:a16="http://schemas.microsoft.com/office/drawing/2014/main" id="{3083FA34-DD31-17C6-D5B4-54BC0A74A2A2}"/>
                  </a:ext>
                </a:extLst>
              </p14:cNvPr>
              <p14:cNvContentPartPr/>
              <p14:nvPr/>
            </p14:nvContentPartPr>
            <p14:xfrm>
              <a:off x="12590317" y="-4710544"/>
              <a:ext cx="116481" cy="44601"/>
            </p14:xfrm>
          </p:contentPart>
        </mc:Choice>
        <mc:Fallback xmlns="">
          <p:pic>
            <p:nvPicPr>
              <p:cNvPr id="6" name="Inkt 5">
                <a:extLst>
                  <a:ext uri="{FF2B5EF4-FFF2-40B4-BE49-F238E27FC236}">
                    <a16:creationId xmlns:a16="http://schemas.microsoft.com/office/drawing/2014/main" id="{3083FA34-DD31-17C6-D5B4-54BC0A74A2A2}"/>
                  </a:ext>
                </a:extLst>
              </p:cNvPr>
              <p:cNvPicPr/>
              <p:nvPr/>
            </p:nvPicPr>
            <p:blipFill>
              <a:blip r:embed="rId9"/>
              <a:stretch>
                <a:fillRect/>
              </a:stretch>
            </p:blipFill>
            <p:spPr>
              <a:xfrm>
                <a:off x="12572755" y="-4728028"/>
                <a:ext cx="151963" cy="79925"/>
              </a:xfrm>
              <a:prstGeom prst="rect">
                <a:avLst/>
              </a:prstGeom>
            </p:spPr>
          </p:pic>
        </mc:Fallback>
      </mc:AlternateContent>
    </p:spTree>
    <p:extLst>
      <p:ext uri="{BB962C8B-B14F-4D97-AF65-F5344CB8AC3E}">
        <p14:creationId xmlns:p14="http://schemas.microsoft.com/office/powerpoint/2010/main" val="29134473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25A33E-1E83-FBF9-3FE2-77AE0DE14B7B}"/>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0247EE17-011F-0A3B-695E-ADA6380952FE}"/>
              </a:ext>
            </a:extLst>
          </p:cNvPr>
          <p:cNvSpPr txBox="1"/>
          <p:nvPr/>
        </p:nvSpPr>
        <p:spPr>
          <a:xfrm>
            <a:off x="377482" y="646590"/>
            <a:ext cx="11437035" cy="639534"/>
          </a:xfrm>
          <a:prstGeom prst="rect">
            <a:avLst/>
          </a:prstGeom>
          <a:noFill/>
        </p:spPr>
        <p:txBody>
          <a:bodyPr wrap="square" lIns="91440" tIns="45720" rIns="91440" bIns="45720" rtlCol="0" anchor="t">
            <a:spAutoFit/>
          </a:bodyPr>
          <a:lstStyle/>
          <a:p>
            <a:pPr>
              <a:lnSpc>
                <a:spcPct val="140010"/>
              </a:lnSpc>
            </a:pPr>
            <a:r>
              <a:rPr lang="en-GB" sz="2800" b="1">
                <a:solidFill>
                  <a:schemeClr val="bg1"/>
                </a:solidFill>
                <a:latin typeface="+mj-lt"/>
                <a:cs typeface="Public Sans"/>
                <a:sym typeface="Public Sans"/>
              </a:rPr>
              <a:t>How to use this slide deck</a:t>
            </a:r>
            <a:endParaRPr lang="en-US"/>
          </a:p>
        </p:txBody>
      </p:sp>
      <p:sp>
        <p:nvSpPr>
          <p:cNvPr id="4" name="TextBox 3">
            <a:extLst>
              <a:ext uri="{FF2B5EF4-FFF2-40B4-BE49-F238E27FC236}">
                <a16:creationId xmlns:a16="http://schemas.microsoft.com/office/drawing/2014/main" id="{D1DE0965-3BD3-6236-E113-544C82E9AC42}"/>
              </a:ext>
            </a:extLst>
          </p:cNvPr>
          <p:cNvSpPr txBox="1"/>
          <p:nvPr/>
        </p:nvSpPr>
        <p:spPr>
          <a:xfrm>
            <a:off x="549965" y="2392471"/>
            <a:ext cx="11264552" cy="2123658"/>
          </a:xfrm>
          <a:prstGeom prst="rect">
            <a:avLst/>
          </a:prstGeom>
          <a:noFill/>
        </p:spPr>
        <p:txBody>
          <a:bodyPr wrap="square" lIns="91440" tIns="45720" rIns="91440" bIns="45720" rtlCol="0" anchor="t">
            <a:spAutoFit/>
          </a:bodyPr>
          <a:lstStyle/>
          <a:p>
            <a:pPr marL="457200" indent="-457200" latinLnBrk="0">
              <a:buFont typeface="Arial"/>
              <a:buChar char="•"/>
            </a:pPr>
            <a:r>
              <a:rPr lang="en-US" sz="2200" dirty="0">
                <a:solidFill>
                  <a:srgbClr val="2B2C30"/>
                </a:solidFill>
                <a:cs typeface="Public Sans"/>
              </a:rPr>
              <a:t>This Slide deck is meant as a guide and easy starting point for a person that will explain the topic to an audience that isn't familiar with the topic yet.</a:t>
            </a:r>
            <a:endParaRPr lang="en-US" sz="2200" dirty="0">
              <a:solidFill>
                <a:srgbClr val="2B2C30"/>
              </a:solidFill>
              <a:ea typeface="Calibri"/>
              <a:cs typeface="Public Sans"/>
            </a:endParaRPr>
          </a:p>
          <a:p>
            <a:pPr marL="457200" indent="-457200">
              <a:buFont typeface="Arial"/>
              <a:buChar char="•"/>
            </a:pPr>
            <a:r>
              <a:rPr lang="en-US" sz="2200">
                <a:solidFill>
                  <a:srgbClr val="2B2C30"/>
                </a:solidFill>
                <a:ea typeface="Calibri"/>
                <a:cs typeface="Public Sans"/>
              </a:rPr>
              <a:t>Feel free to adapt and expand to your own need. </a:t>
            </a:r>
            <a:endParaRPr lang="en-US" sz="2200" dirty="0">
              <a:solidFill>
                <a:srgbClr val="2B2C30"/>
              </a:solidFill>
              <a:ea typeface="Calibri"/>
              <a:cs typeface="Public Sans"/>
            </a:endParaRPr>
          </a:p>
          <a:p>
            <a:pPr marL="914400" lvl="1" indent="-457200">
              <a:buFont typeface="Arial"/>
              <a:buChar char="•"/>
            </a:pPr>
            <a:r>
              <a:rPr lang="en-US" sz="2200" dirty="0">
                <a:solidFill>
                  <a:srgbClr val="2B2C30"/>
                </a:solidFill>
                <a:ea typeface="Calibri"/>
                <a:cs typeface="Public Sans"/>
              </a:rPr>
              <a:t>The material is </a:t>
            </a:r>
            <a:r>
              <a:rPr lang="en-US" sz="2200">
                <a:solidFill>
                  <a:srgbClr val="2B2C30"/>
                </a:solidFill>
                <a:ea typeface="Calibri"/>
                <a:cs typeface="Public Sans"/>
              </a:rPr>
              <a:t>licensed under CC4.0 SA BY</a:t>
            </a:r>
            <a:endParaRPr lang="en-US" sz="2200" dirty="0">
              <a:solidFill>
                <a:srgbClr val="2B2C30"/>
              </a:solidFill>
              <a:ea typeface="Calibri"/>
              <a:cs typeface="Public Sans"/>
            </a:endParaRPr>
          </a:p>
          <a:p>
            <a:pPr marL="457200" indent="-457200">
              <a:buFont typeface="Arial"/>
              <a:buChar char="•"/>
            </a:pPr>
            <a:r>
              <a:rPr lang="en-US" sz="2200" dirty="0">
                <a:solidFill>
                  <a:srgbClr val="2B2C30"/>
                </a:solidFill>
                <a:ea typeface="Calibri"/>
                <a:cs typeface="Public Sans"/>
              </a:rPr>
              <a:t>You can find guidance text in the notes of </a:t>
            </a:r>
            <a:r>
              <a:rPr lang="en-US" sz="2200">
                <a:solidFill>
                  <a:srgbClr val="2B2C30"/>
                </a:solidFill>
                <a:ea typeface="Calibri"/>
                <a:cs typeface="Public Sans"/>
              </a:rPr>
              <a:t>each slide</a:t>
            </a:r>
            <a:endParaRPr lang="en-US" sz="2200" dirty="0">
              <a:solidFill>
                <a:srgbClr val="2B2C30"/>
              </a:solidFill>
              <a:ea typeface="Calibri"/>
              <a:cs typeface="Public Sans"/>
            </a:endParaRPr>
          </a:p>
          <a:p>
            <a:pPr marL="457200" indent="-457200" latinLnBrk="0">
              <a:buChar char="•"/>
            </a:pPr>
            <a:endParaRPr lang="en-US" sz="2200">
              <a:solidFill>
                <a:srgbClr val="2B2C30"/>
              </a:solidFill>
              <a:ea typeface="Public Sans"/>
              <a:cs typeface="Public Sans"/>
            </a:endParaRPr>
          </a:p>
        </p:txBody>
      </p:sp>
    </p:spTree>
    <p:extLst>
      <p:ext uri="{BB962C8B-B14F-4D97-AF65-F5344CB8AC3E}">
        <p14:creationId xmlns:p14="http://schemas.microsoft.com/office/powerpoint/2010/main" val="8930773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a:extLst>
              <a:ext uri="{FF2B5EF4-FFF2-40B4-BE49-F238E27FC236}">
                <a16:creationId xmlns:a16="http://schemas.microsoft.com/office/drawing/2014/main" id="{946BA052-31AD-4125-B4C9-6CBFC2024FA3}"/>
              </a:ext>
            </a:extLst>
          </p:cNvPr>
          <p:cNvSpPr txBox="1"/>
          <p:nvPr/>
        </p:nvSpPr>
        <p:spPr>
          <a:xfrm>
            <a:off x="3052168" y="682293"/>
            <a:ext cx="6087664" cy="584775"/>
          </a:xfrm>
          <a:prstGeom prst="rect">
            <a:avLst/>
          </a:prstGeom>
          <a:noFill/>
          <a:effectLst/>
        </p:spPr>
        <p:txBody>
          <a:bodyPr wrap="square" rtlCol="0">
            <a:spAutoFit/>
          </a:bodyPr>
          <a:lstStyle>
            <a:defPPr>
              <a:defRPr lang="ko-KR"/>
            </a:defPPr>
            <a:lvl1pPr>
              <a:defRPr sz="3200" b="1">
                <a:latin typeface="Arial Black" panose="020B0A04020102020204" pitchFamily="34" charset="0"/>
                <a:cs typeface="Arial" panose="020B0604020202020204" pitchFamily="34" charset="0"/>
              </a:defRPr>
            </a:lvl1pPr>
          </a:lstStyle>
          <a:p>
            <a:pPr algn="ctr"/>
            <a:r>
              <a:rPr lang="en-US" altLang="ko-KR" b="0">
                <a:solidFill>
                  <a:schemeClr val="bg1"/>
                </a:solidFill>
                <a:latin typeface="Bebas" panose="020B0606020202050201" pitchFamily="34" charset="0"/>
              </a:rPr>
              <a:t>Agenda</a:t>
            </a:r>
            <a:endParaRPr lang="ko-KR" altLang="en-US" b="0">
              <a:solidFill>
                <a:schemeClr val="bg1"/>
              </a:solidFill>
              <a:latin typeface="Bebas" panose="020B0606020202050201" pitchFamily="34" charset="0"/>
            </a:endParaRPr>
          </a:p>
        </p:txBody>
      </p:sp>
      <p:sp>
        <p:nvSpPr>
          <p:cNvPr id="17" name="직사각형 16">
            <a:extLst>
              <a:ext uri="{FF2B5EF4-FFF2-40B4-BE49-F238E27FC236}">
                <a16:creationId xmlns:a16="http://schemas.microsoft.com/office/drawing/2014/main" id="{F5F7C3E5-AA5F-4891-8C99-DB936C4B06C0}"/>
              </a:ext>
            </a:extLst>
          </p:cNvPr>
          <p:cNvSpPr/>
          <p:nvPr/>
        </p:nvSpPr>
        <p:spPr>
          <a:xfrm>
            <a:off x="1809145" y="2885238"/>
            <a:ext cx="1030658" cy="1030656"/>
          </a:xfrm>
          <a:prstGeom prst="rect">
            <a:avLst/>
          </a:prstGeom>
          <a:solidFill>
            <a:schemeClr val="accent1"/>
          </a:solidFill>
          <a:ln w="57150" cap="flat">
            <a:noFill/>
            <a:prstDash val="solid"/>
            <a:miter/>
          </a:ln>
        </p:spPr>
        <p:txBody>
          <a:bodyPr rtlCol="0" anchor="ctr"/>
          <a:lstStyle/>
          <a:p>
            <a:pPr algn="l"/>
            <a:endParaRPr lang="ko-KR" altLang="en-US">
              <a:solidFill>
                <a:srgbClr val="4E55FE"/>
              </a:solidFill>
            </a:endParaRPr>
          </a:p>
        </p:txBody>
      </p:sp>
      <p:sp>
        <p:nvSpPr>
          <p:cNvPr id="18" name="직사각형 17">
            <a:extLst>
              <a:ext uri="{FF2B5EF4-FFF2-40B4-BE49-F238E27FC236}">
                <a16:creationId xmlns:a16="http://schemas.microsoft.com/office/drawing/2014/main" id="{7346419E-CA4F-4992-82C4-11294DEE1736}"/>
              </a:ext>
            </a:extLst>
          </p:cNvPr>
          <p:cNvSpPr/>
          <p:nvPr/>
        </p:nvSpPr>
        <p:spPr>
          <a:xfrm>
            <a:off x="6213352" y="2885238"/>
            <a:ext cx="1030658" cy="1030656"/>
          </a:xfrm>
          <a:prstGeom prst="rect">
            <a:avLst/>
          </a:prstGeom>
          <a:solidFill>
            <a:schemeClr val="accent1"/>
          </a:solidFill>
          <a:ln w="57150" cap="flat">
            <a:noFill/>
            <a:prstDash val="solid"/>
            <a:miter/>
          </a:ln>
        </p:spPr>
        <p:txBody>
          <a:bodyPr rtlCol="0" anchor="ctr"/>
          <a:lstStyle/>
          <a:p>
            <a:pPr algn="l"/>
            <a:endParaRPr lang="ko-KR" altLang="en-US">
              <a:solidFill>
                <a:srgbClr val="4E55FE"/>
              </a:solidFill>
            </a:endParaRPr>
          </a:p>
        </p:txBody>
      </p:sp>
      <p:sp>
        <p:nvSpPr>
          <p:cNvPr id="31" name="TextBox 30">
            <a:extLst>
              <a:ext uri="{FF2B5EF4-FFF2-40B4-BE49-F238E27FC236}">
                <a16:creationId xmlns:a16="http://schemas.microsoft.com/office/drawing/2014/main" id="{F203FABA-0642-4F58-A1F6-EE6B72FD7593}"/>
              </a:ext>
            </a:extLst>
          </p:cNvPr>
          <p:cNvSpPr txBox="1"/>
          <p:nvPr/>
        </p:nvSpPr>
        <p:spPr>
          <a:xfrm>
            <a:off x="2944035" y="3249990"/>
            <a:ext cx="3008463" cy="954107"/>
          </a:xfrm>
          <a:prstGeom prst="rect">
            <a:avLst/>
          </a:prstGeom>
        </p:spPr>
        <p:txBody>
          <a:bodyPr wrap="square">
            <a:spAutoFit/>
          </a:bodyPr>
          <a:lstStyle>
            <a:defPPr>
              <a:defRPr lang="ko-KR"/>
            </a:defPPr>
            <a:lvl1pPr algn="ctr">
              <a:defRPr sz="1200">
                <a:solidFill>
                  <a:srgbClr val="212761"/>
                </a:solidFill>
              </a:defRPr>
            </a:lvl1pPr>
          </a:lstStyle>
          <a:p>
            <a:pPr algn="l"/>
            <a:r>
              <a:rPr lang="en-GB" altLang="ko-KR" sz="1400">
                <a:solidFill>
                  <a:schemeClr val="tx1"/>
                </a:solidFill>
                <a:latin typeface="Muli" panose="02000503040000020004" pitchFamily="2" charset="0"/>
              </a:rPr>
              <a:t>There is more renewable production and growing demand for electricity, putting pressure on the grid.</a:t>
            </a:r>
            <a:endParaRPr lang="ko-KR" altLang="en-US" sz="1400">
              <a:solidFill>
                <a:schemeClr val="tx1"/>
              </a:solidFill>
              <a:latin typeface="Muli" panose="02000503040000020004" pitchFamily="2" charset="0"/>
            </a:endParaRPr>
          </a:p>
        </p:txBody>
      </p:sp>
      <p:sp>
        <p:nvSpPr>
          <p:cNvPr id="32" name="직사각형 31">
            <a:extLst>
              <a:ext uri="{FF2B5EF4-FFF2-40B4-BE49-F238E27FC236}">
                <a16:creationId xmlns:a16="http://schemas.microsoft.com/office/drawing/2014/main" id="{D652A2CE-9DA5-4233-A677-C40F4AAFAB67}"/>
              </a:ext>
            </a:extLst>
          </p:cNvPr>
          <p:cNvSpPr/>
          <p:nvPr/>
        </p:nvSpPr>
        <p:spPr>
          <a:xfrm>
            <a:off x="2924404" y="2873165"/>
            <a:ext cx="3028094" cy="400110"/>
          </a:xfrm>
          <a:prstGeom prst="rect">
            <a:avLst/>
          </a:prstGeom>
        </p:spPr>
        <p:txBody>
          <a:bodyPr wrap="square">
            <a:spAutoFit/>
          </a:bodyPr>
          <a:lstStyle/>
          <a:p>
            <a:r>
              <a:rPr lang="en-US" altLang="ko-KR" sz="2000">
                <a:latin typeface="Bebas Neue" panose="020B0606020202050201" pitchFamily="34" charset="0"/>
              </a:rPr>
              <a:t>A changing energy world</a:t>
            </a:r>
            <a:endParaRPr lang="ko-KR" altLang="en-US" sz="2000">
              <a:latin typeface="Bebas Neue" panose="020B0606020202050201" pitchFamily="34" charset="0"/>
            </a:endParaRPr>
          </a:p>
        </p:txBody>
      </p:sp>
      <p:sp>
        <p:nvSpPr>
          <p:cNvPr id="34" name="TextBox 33">
            <a:extLst>
              <a:ext uri="{FF2B5EF4-FFF2-40B4-BE49-F238E27FC236}">
                <a16:creationId xmlns:a16="http://schemas.microsoft.com/office/drawing/2014/main" id="{36D84F3C-EF34-49C7-A954-4E900106C1E2}"/>
              </a:ext>
            </a:extLst>
          </p:cNvPr>
          <p:cNvSpPr txBox="1"/>
          <p:nvPr/>
        </p:nvSpPr>
        <p:spPr>
          <a:xfrm>
            <a:off x="7374391" y="3249990"/>
            <a:ext cx="3008463" cy="738664"/>
          </a:xfrm>
          <a:prstGeom prst="rect">
            <a:avLst/>
          </a:prstGeom>
        </p:spPr>
        <p:txBody>
          <a:bodyPr wrap="square">
            <a:spAutoFit/>
          </a:bodyPr>
          <a:lstStyle>
            <a:defPPr>
              <a:defRPr lang="ko-KR"/>
            </a:defPPr>
            <a:lvl1pPr algn="ctr">
              <a:defRPr sz="1200">
                <a:solidFill>
                  <a:srgbClr val="212761"/>
                </a:solidFill>
              </a:defRPr>
            </a:lvl1pPr>
          </a:lstStyle>
          <a:p>
            <a:pPr algn="l"/>
            <a:r>
              <a:rPr lang="en-GB" altLang="ko-KR" sz="1400">
                <a:solidFill>
                  <a:schemeClr val="tx1"/>
                </a:solidFill>
                <a:latin typeface="Muli" panose="02000503040000020004" pitchFamily="2" charset="0"/>
              </a:rPr>
              <a:t>Flexibility helps to balance supply and demand and make the electricity system reliable.</a:t>
            </a:r>
            <a:endParaRPr lang="ko-KR" altLang="en-US" sz="1400">
              <a:solidFill>
                <a:schemeClr val="tx1"/>
              </a:solidFill>
              <a:latin typeface="Muli" panose="02000503040000020004" pitchFamily="2" charset="0"/>
            </a:endParaRPr>
          </a:p>
        </p:txBody>
      </p:sp>
      <p:sp>
        <p:nvSpPr>
          <p:cNvPr id="42" name="직사각형 41">
            <a:extLst>
              <a:ext uri="{FF2B5EF4-FFF2-40B4-BE49-F238E27FC236}">
                <a16:creationId xmlns:a16="http://schemas.microsoft.com/office/drawing/2014/main" id="{CE825410-2A2C-4241-B5A1-8669C4124772}"/>
              </a:ext>
            </a:extLst>
          </p:cNvPr>
          <p:cNvSpPr/>
          <p:nvPr/>
        </p:nvSpPr>
        <p:spPr>
          <a:xfrm>
            <a:off x="7354760" y="2856654"/>
            <a:ext cx="3028094" cy="400110"/>
          </a:xfrm>
          <a:prstGeom prst="rect">
            <a:avLst/>
          </a:prstGeom>
        </p:spPr>
        <p:txBody>
          <a:bodyPr wrap="square">
            <a:spAutoFit/>
          </a:bodyPr>
          <a:lstStyle/>
          <a:p>
            <a:r>
              <a:rPr lang="en-US" altLang="ko-KR" sz="2000">
                <a:latin typeface="Bebas Neue" panose="020B0606020202050201" pitchFamily="34" charset="0"/>
              </a:rPr>
              <a:t>Grid flexibility</a:t>
            </a:r>
            <a:endParaRPr lang="ko-KR" altLang="en-US" sz="2000">
              <a:latin typeface="Bebas Neue" panose="020B0606020202050201" pitchFamily="34" charset="0"/>
            </a:endParaRPr>
          </a:p>
        </p:txBody>
      </p:sp>
      <p:sp>
        <p:nvSpPr>
          <p:cNvPr id="51" name="직사각형 50">
            <a:extLst>
              <a:ext uri="{FF2B5EF4-FFF2-40B4-BE49-F238E27FC236}">
                <a16:creationId xmlns:a16="http://schemas.microsoft.com/office/drawing/2014/main" id="{1A1FB396-88B8-4C7E-8D85-BA0F0238FD41}"/>
              </a:ext>
            </a:extLst>
          </p:cNvPr>
          <p:cNvSpPr/>
          <p:nvPr/>
        </p:nvSpPr>
        <p:spPr>
          <a:xfrm>
            <a:off x="1809145" y="4966894"/>
            <a:ext cx="1030658" cy="1030656"/>
          </a:xfrm>
          <a:prstGeom prst="rect">
            <a:avLst/>
          </a:prstGeom>
          <a:solidFill>
            <a:schemeClr val="accent1"/>
          </a:solidFill>
          <a:ln w="57150" cap="flat">
            <a:noFill/>
            <a:prstDash val="solid"/>
            <a:miter/>
          </a:ln>
        </p:spPr>
        <p:txBody>
          <a:bodyPr rtlCol="0" anchor="ctr"/>
          <a:lstStyle/>
          <a:p>
            <a:pPr algn="l"/>
            <a:endParaRPr lang="ko-KR" altLang="en-US">
              <a:solidFill>
                <a:srgbClr val="4E55FE"/>
              </a:solidFill>
            </a:endParaRPr>
          </a:p>
        </p:txBody>
      </p:sp>
      <p:sp>
        <p:nvSpPr>
          <p:cNvPr id="57" name="TextBox 56">
            <a:extLst>
              <a:ext uri="{FF2B5EF4-FFF2-40B4-BE49-F238E27FC236}">
                <a16:creationId xmlns:a16="http://schemas.microsoft.com/office/drawing/2014/main" id="{B3D290B2-D5BA-4A23-9399-D998DA6278FF}"/>
              </a:ext>
            </a:extLst>
          </p:cNvPr>
          <p:cNvSpPr txBox="1"/>
          <p:nvPr/>
        </p:nvSpPr>
        <p:spPr>
          <a:xfrm>
            <a:off x="2944035" y="5319733"/>
            <a:ext cx="3008463" cy="1169551"/>
          </a:xfrm>
          <a:prstGeom prst="rect">
            <a:avLst/>
          </a:prstGeom>
        </p:spPr>
        <p:txBody>
          <a:bodyPr wrap="square">
            <a:spAutoFit/>
          </a:bodyPr>
          <a:lstStyle>
            <a:defPPr>
              <a:defRPr lang="ko-KR"/>
            </a:defPPr>
            <a:lvl1pPr algn="ctr">
              <a:defRPr sz="1200">
                <a:solidFill>
                  <a:srgbClr val="212761"/>
                </a:solidFill>
              </a:defRPr>
            </a:lvl1pPr>
          </a:lstStyle>
          <a:p>
            <a:pPr algn="l"/>
            <a:r>
              <a:rPr lang="en-GB" altLang="ko-KR" sz="1400">
                <a:solidFill>
                  <a:schemeClr val="tx1"/>
                </a:solidFill>
                <a:latin typeface="Muli" panose="02000503040000020004" pitchFamily="2" charset="0"/>
              </a:rPr>
              <a:t>From smart households and batteries to businesses and grid operators: various players can contribute to a flexible energy system.</a:t>
            </a:r>
            <a:endParaRPr lang="ko-KR" altLang="en-US" sz="1400">
              <a:solidFill>
                <a:schemeClr val="tx1"/>
              </a:solidFill>
              <a:latin typeface="Muli" panose="02000503040000020004" pitchFamily="2" charset="0"/>
            </a:endParaRPr>
          </a:p>
        </p:txBody>
      </p:sp>
      <p:sp>
        <p:nvSpPr>
          <p:cNvPr id="58" name="직사각형 57">
            <a:extLst>
              <a:ext uri="{FF2B5EF4-FFF2-40B4-BE49-F238E27FC236}">
                <a16:creationId xmlns:a16="http://schemas.microsoft.com/office/drawing/2014/main" id="{7316BF0A-C85D-4724-B8D2-D0DD10A81CCA}"/>
              </a:ext>
            </a:extLst>
          </p:cNvPr>
          <p:cNvSpPr/>
          <p:nvPr/>
        </p:nvSpPr>
        <p:spPr>
          <a:xfrm>
            <a:off x="2924404" y="4942908"/>
            <a:ext cx="3028094" cy="400110"/>
          </a:xfrm>
          <a:prstGeom prst="rect">
            <a:avLst/>
          </a:prstGeom>
        </p:spPr>
        <p:txBody>
          <a:bodyPr wrap="square">
            <a:spAutoFit/>
          </a:bodyPr>
          <a:lstStyle/>
          <a:p>
            <a:r>
              <a:rPr lang="en-US" altLang="ko-KR" sz="2000">
                <a:latin typeface="Bebas Neue" panose="020B0606020202050201" pitchFamily="34" charset="0"/>
              </a:rPr>
              <a:t>Solutions</a:t>
            </a:r>
            <a:endParaRPr lang="ko-KR" altLang="en-US" sz="2000">
              <a:latin typeface="Bebas Neue" panose="020B0606020202050201" pitchFamily="34" charset="0"/>
            </a:endParaRPr>
          </a:p>
        </p:txBody>
      </p:sp>
      <p:pic>
        <p:nvPicPr>
          <p:cNvPr id="7" name="Graphic 6" descr="Electric Tower with solid fill">
            <a:extLst>
              <a:ext uri="{FF2B5EF4-FFF2-40B4-BE49-F238E27FC236}">
                <a16:creationId xmlns:a16="http://schemas.microsoft.com/office/drawing/2014/main" id="{2B700BC1-30FF-F2E1-F3FA-B1080A6F30D8}"/>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p:blipFill>
        <p:spPr>
          <a:xfrm>
            <a:off x="6271481" y="2943366"/>
            <a:ext cx="914400" cy="914400"/>
          </a:xfrm>
          <a:prstGeom prst="rect">
            <a:avLst/>
          </a:prstGeom>
        </p:spPr>
      </p:pic>
      <p:pic>
        <p:nvPicPr>
          <p:cNvPr id="9" name="Graphic 8" descr="Lights On with solid fill">
            <a:extLst>
              <a:ext uri="{FF2B5EF4-FFF2-40B4-BE49-F238E27FC236}">
                <a16:creationId xmlns:a16="http://schemas.microsoft.com/office/drawing/2014/main" id="{F71D3A13-7A88-0AB5-0C49-6E394356B29C}"/>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870183" y="5025022"/>
            <a:ext cx="914400" cy="914400"/>
          </a:xfrm>
          <a:prstGeom prst="rect">
            <a:avLst/>
          </a:prstGeom>
        </p:spPr>
      </p:pic>
      <p:pic>
        <p:nvPicPr>
          <p:cNvPr id="11" name="Graphic 10" descr="Wind Turbines with solid fill">
            <a:extLst>
              <a:ext uri="{FF2B5EF4-FFF2-40B4-BE49-F238E27FC236}">
                <a16:creationId xmlns:a16="http://schemas.microsoft.com/office/drawing/2014/main" id="{4D6DC2D4-A487-7C03-0220-E87059F90A75}"/>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867274" y="2971800"/>
            <a:ext cx="914400" cy="914400"/>
          </a:xfrm>
          <a:prstGeom prst="rect">
            <a:avLst/>
          </a:prstGeom>
        </p:spPr>
      </p:pic>
    </p:spTree>
    <p:extLst>
      <p:ext uri="{BB962C8B-B14F-4D97-AF65-F5344CB8AC3E}">
        <p14:creationId xmlns:p14="http://schemas.microsoft.com/office/powerpoint/2010/main" val="28152340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11E15F2C-5260-47AB-9EF8-26C4A76C33F9}"/>
              </a:ext>
            </a:extLst>
          </p:cNvPr>
          <p:cNvSpPr txBox="1"/>
          <p:nvPr/>
        </p:nvSpPr>
        <p:spPr>
          <a:xfrm>
            <a:off x="817595" y="643285"/>
            <a:ext cx="4567206" cy="523220"/>
          </a:xfrm>
          <a:prstGeom prst="rect">
            <a:avLst/>
          </a:prstGeom>
          <a:noFill/>
        </p:spPr>
        <p:txBody>
          <a:bodyPr wrap="square" rtlCol="0">
            <a:spAutoFit/>
          </a:bodyPr>
          <a:lstStyle/>
          <a:p>
            <a:r>
              <a:rPr lang="en-US" altLang="ko-KR" sz="2800">
                <a:latin typeface="Bebas Neue" panose="020B0606020202050201" pitchFamily="34" charset="0"/>
              </a:rPr>
              <a:t>A changing </a:t>
            </a:r>
            <a:r>
              <a:rPr lang="en-US" altLang="ko-KR" sz="2800">
                <a:solidFill>
                  <a:schemeClr val="tx2"/>
                </a:solidFill>
                <a:latin typeface="Bebas Neue" panose="020B0606020202050201" pitchFamily="34" charset="0"/>
              </a:rPr>
              <a:t>energy world</a:t>
            </a:r>
            <a:endParaRPr lang="ko-KR" altLang="en-US" sz="2800">
              <a:solidFill>
                <a:schemeClr val="tx2"/>
              </a:solidFill>
              <a:latin typeface="Bebas Neue" panose="020B0606020202050201" pitchFamily="34" charset="0"/>
              <a:cs typeface="Arial" panose="020B0604020202020204" pitchFamily="34" charset="0"/>
            </a:endParaRPr>
          </a:p>
        </p:txBody>
      </p:sp>
      <p:sp>
        <p:nvSpPr>
          <p:cNvPr id="22" name="직사각형 21">
            <a:extLst>
              <a:ext uri="{FF2B5EF4-FFF2-40B4-BE49-F238E27FC236}">
                <a16:creationId xmlns:a16="http://schemas.microsoft.com/office/drawing/2014/main" id="{FA688DCE-0032-4E6A-BF0C-72BC6649E674}"/>
              </a:ext>
            </a:extLst>
          </p:cNvPr>
          <p:cNvSpPr/>
          <p:nvPr/>
        </p:nvSpPr>
        <p:spPr>
          <a:xfrm>
            <a:off x="288593" y="2698559"/>
            <a:ext cx="2712833" cy="369332"/>
          </a:xfrm>
          <a:prstGeom prst="rect">
            <a:avLst/>
          </a:prstGeom>
        </p:spPr>
        <p:txBody>
          <a:bodyPr wrap="square" anchor="t" anchorCtr="0">
            <a:spAutoFit/>
          </a:bodyPr>
          <a:lstStyle/>
          <a:p>
            <a:pPr algn="ctr"/>
            <a:r>
              <a:rPr lang="en-US" altLang="ko-KR">
                <a:solidFill>
                  <a:srgbClr val="373737"/>
                </a:solidFill>
                <a:latin typeface="Bebas Neue" panose="020B0606020202050201" pitchFamily="34" charset="0"/>
              </a:rPr>
              <a:t>Carbon emissions</a:t>
            </a:r>
          </a:p>
        </p:txBody>
      </p:sp>
      <p:sp>
        <p:nvSpPr>
          <p:cNvPr id="24" name="직사각형 23">
            <a:extLst>
              <a:ext uri="{FF2B5EF4-FFF2-40B4-BE49-F238E27FC236}">
                <a16:creationId xmlns:a16="http://schemas.microsoft.com/office/drawing/2014/main" id="{D6387EFD-09C7-4A4C-8203-2F98A09B90C0}"/>
              </a:ext>
            </a:extLst>
          </p:cNvPr>
          <p:cNvSpPr/>
          <p:nvPr/>
        </p:nvSpPr>
        <p:spPr>
          <a:xfrm>
            <a:off x="3141779" y="2702044"/>
            <a:ext cx="2712833" cy="369332"/>
          </a:xfrm>
          <a:prstGeom prst="rect">
            <a:avLst/>
          </a:prstGeom>
        </p:spPr>
        <p:txBody>
          <a:bodyPr wrap="square" anchor="t" anchorCtr="0">
            <a:spAutoFit/>
          </a:bodyPr>
          <a:lstStyle/>
          <a:p>
            <a:pPr algn="ctr"/>
            <a:r>
              <a:rPr lang="en-US" altLang="ko-KR">
                <a:solidFill>
                  <a:srgbClr val="373737"/>
                </a:solidFill>
                <a:latin typeface="Bebas Neue" panose="020B0606020202050201" pitchFamily="34" charset="0"/>
              </a:rPr>
              <a:t>Renewable energy</a:t>
            </a:r>
          </a:p>
        </p:txBody>
      </p:sp>
      <p:sp>
        <p:nvSpPr>
          <p:cNvPr id="26" name="직사각형 25">
            <a:extLst>
              <a:ext uri="{FF2B5EF4-FFF2-40B4-BE49-F238E27FC236}">
                <a16:creationId xmlns:a16="http://schemas.microsoft.com/office/drawing/2014/main" id="{188984F4-83F6-4C0A-AB4D-BADC8895AF1E}"/>
              </a:ext>
            </a:extLst>
          </p:cNvPr>
          <p:cNvSpPr/>
          <p:nvPr/>
        </p:nvSpPr>
        <p:spPr>
          <a:xfrm>
            <a:off x="288593" y="4903422"/>
            <a:ext cx="2712833" cy="369332"/>
          </a:xfrm>
          <a:prstGeom prst="rect">
            <a:avLst/>
          </a:prstGeom>
        </p:spPr>
        <p:txBody>
          <a:bodyPr wrap="square" anchor="t" anchorCtr="0">
            <a:spAutoFit/>
          </a:bodyPr>
          <a:lstStyle/>
          <a:p>
            <a:pPr algn="ctr"/>
            <a:r>
              <a:rPr lang="en-US" altLang="ko-KR">
                <a:solidFill>
                  <a:srgbClr val="373737"/>
                </a:solidFill>
                <a:latin typeface="Bebas Neue" panose="020B0606020202050201" pitchFamily="34" charset="0"/>
              </a:rPr>
              <a:t>Electrification</a:t>
            </a:r>
          </a:p>
        </p:txBody>
      </p:sp>
      <p:pic>
        <p:nvPicPr>
          <p:cNvPr id="5" name="Picture Placeholder 4">
            <a:extLst>
              <a:ext uri="{FF2B5EF4-FFF2-40B4-BE49-F238E27FC236}">
                <a16:creationId xmlns:a16="http://schemas.microsoft.com/office/drawing/2014/main" id="{A88E99C1-3DA3-95E3-0F29-377A89D91F6A}"/>
              </a:ext>
            </a:extLst>
          </p:cNvPr>
          <p:cNvPicPr>
            <a:picLocks noGrp="1" noChangeAspect="1"/>
          </p:cNvPicPr>
          <p:nvPr>
            <p:ph type="pic" sz="quarter" idx="10"/>
          </p:nvPr>
        </p:nvPicPr>
        <p:blipFill>
          <a:blip r:embed="rId3"/>
          <a:srcRect l="2066" r="2066"/>
          <a:stretch>
            <a:fillRect/>
          </a:stretch>
        </p:blipFill>
        <p:spPr>
          <a:prstGeom prst="rect">
            <a:avLst/>
          </a:prstGeom>
        </p:spPr>
      </p:pic>
      <p:pic>
        <p:nvPicPr>
          <p:cNvPr id="7" name="Graphic 6" descr="Oil Rig with solid fill">
            <a:extLst>
              <a:ext uri="{FF2B5EF4-FFF2-40B4-BE49-F238E27FC236}">
                <a16:creationId xmlns:a16="http://schemas.microsoft.com/office/drawing/2014/main" id="{8611C1A1-4B75-50DF-FB72-A9C67F5773C5}"/>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87810" y="1882103"/>
            <a:ext cx="914400" cy="914400"/>
          </a:xfrm>
          <a:prstGeom prst="rect">
            <a:avLst/>
          </a:prstGeom>
        </p:spPr>
      </p:pic>
      <p:pic>
        <p:nvPicPr>
          <p:cNvPr id="9" name="Graphic 8" descr="Solar Panels with solid fill">
            <a:extLst>
              <a:ext uri="{FF2B5EF4-FFF2-40B4-BE49-F238E27FC236}">
                <a16:creationId xmlns:a16="http://schemas.microsoft.com/office/drawing/2014/main" id="{EC8CB547-B29D-8759-0958-BE3B83BF67C6}"/>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040996" y="1882103"/>
            <a:ext cx="914400" cy="914400"/>
          </a:xfrm>
          <a:prstGeom prst="rect">
            <a:avLst/>
          </a:prstGeom>
        </p:spPr>
      </p:pic>
      <p:pic>
        <p:nvPicPr>
          <p:cNvPr id="2050" name="Picture 2" descr="Power cable icon | Free SVG">
            <a:extLst>
              <a:ext uri="{FF2B5EF4-FFF2-40B4-BE49-F238E27FC236}">
                <a16:creationId xmlns:a16="http://schemas.microsoft.com/office/drawing/2014/main" id="{4200050C-2154-13F2-79C1-0E633B434A3E}"/>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87810" y="4099284"/>
            <a:ext cx="914401" cy="914401"/>
          </a:xfrm>
          <a:prstGeom prst="rect">
            <a:avLst/>
          </a:prstGeom>
          <a:noFill/>
          <a:extLst>
            <a:ext uri="{909E8E84-426E-40DD-AFC4-6F175D3DCCD1}">
              <a14:hiddenFill xmlns:a14="http://schemas.microsoft.com/office/drawing/2010/main">
                <a:solidFill>
                  <a:srgbClr val="FFFFFF"/>
                </a:solidFill>
              </a14:hiddenFill>
            </a:ext>
          </a:extLst>
        </p:spPr>
      </p:pic>
      <p:pic>
        <p:nvPicPr>
          <p:cNvPr id="11" name="Graphic 10" descr="Neighbourhood with solid fill">
            <a:extLst>
              <a:ext uri="{FF2B5EF4-FFF2-40B4-BE49-F238E27FC236}">
                <a16:creationId xmlns:a16="http://schemas.microsoft.com/office/drawing/2014/main" id="{5531D81C-CC85-E4E6-B340-D4FDF6D2C14D}"/>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4068792" y="4099284"/>
            <a:ext cx="914400" cy="914400"/>
          </a:xfrm>
          <a:prstGeom prst="rect">
            <a:avLst/>
          </a:prstGeom>
        </p:spPr>
      </p:pic>
      <p:sp>
        <p:nvSpPr>
          <p:cNvPr id="48" name="직사각형 25">
            <a:extLst>
              <a:ext uri="{FF2B5EF4-FFF2-40B4-BE49-F238E27FC236}">
                <a16:creationId xmlns:a16="http://schemas.microsoft.com/office/drawing/2014/main" id="{3E6B6F38-9270-4FDE-B724-393E29666699}"/>
              </a:ext>
            </a:extLst>
          </p:cNvPr>
          <p:cNvSpPr/>
          <p:nvPr/>
        </p:nvSpPr>
        <p:spPr>
          <a:xfrm>
            <a:off x="3141779" y="4903422"/>
            <a:ext cx="2712833" cy="369332"/>
          </a:xfrm>
          <a:prstGeom prst="rect">
            <a:avLst/>
          </a:prstGeom>
        </p:spPr>
        <p:txBody>
          <a:bodyPr wrap="square" anchor="t" anchorCtr="0">
            <a:spAutoFit/>
          </a:bodyPr>
          <a:lstStyle/>
          <a:p>
            <a:pPr algn="ctr"/>
            <a:r>
              <a:rPr lang="en-US" altLang="ko-KR">
                <a:solidFill>
                  <a:srgbClr val="373737"/>
                </a:solidFill>
                <a:latin typeface="Bebas Neue" panose="020B0606020202050201" pitchFamily="34" charset="0"/>
              </a:rPr>
              <a:t>Decentralized </a:t>
            </a:r>
          </a:p>
        </p:txBody>
      </p:sp>
    </p:spTree>
    <p:extLst>
      <p:ext uri="{BB962C8B-B14F-4D97-AF65-F5344CB8AC3E}">
        <p14:creationId xmlns:p14="http://schemas.microsoft.com/office/powerpoint/2010/main" val="12413308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id="{9F82D380-CCEE-A214-0D42-5BD403FE8DC3}"/>
              </a:ext>
            </a:extLst>
          </p:cNvPr>
          <p:cNvPicPr>
            <a:picLocks noGrp="1" noChangeAspect="1"/>
          </p:cNvPicPr>
          <p:nvPr>
            <p:ph type="pic" sz="quarter" idx="10"/>
          </p:nvPr>
        </p:nvPicPr>
        <p:blipFill>
          <a:blip r:embed="rId3"/>
          <a:srcRect t="7796" b="7796"/>
          <a:stretch>
            <a:fillRect/>
          </a:stretch>
        </p:blipFill>
        <p:spPr>
          <a:xfrm>
            <a:off x="0" y="0"/>
            <a:ext cx="12192000" cy="6858000"/>
          </a:xfrm>
          <a:prstGeom prst="rect">
            <a:avLst/>
          </a:prstGeom>
        </p:spPr>
      </p:pic>
      <p:pic>
        <p:nvPicPr>
          <p:cNvPr id="3" name="Picture 2" descr="A black background with white letters&#10;&#10;Description automatically generated">
            <a:extLst>
              <a:ext uri="{FF2B5EF4-FFF2-40B4-BE49-F238E27FC236}">
                <a16:creationId xmlns:a16="http://schemas.microsoft.com/office/drawing/2014/main" id="{2D4E0656-9D7E-2B10-D388-0730D86882B8}"/>
              </a:ext>
            </a:extLst>
          </p:cNvPr>
          <p:cNvPicPr>
            <a:picLocks noGrp="1" noRot="1" noChangeAspec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tretch>
            <a:fillRect/>
          </a:stretch>
        </p:blipFill>
        <p:spPr>
          <a:xfrm>
            <a:off x="9216748" y="420576"/>
            <a:ext cx="2547257" cy="836349"/>
          </a:xfrm>
          <a:prstGeom prst="rect">
            <a:avLst/>
          </a:prstGeom>
        </p:spPr>
      </p:pic>
      <p:sp>
        <p:nvSpPr>
          <p:cNvPr id="2" name="TextBox 1">
            <a:extLst>
              <a:ext uri="{FF2B5EF4-FFF2-40B4-BE49-F238E27FC236}">
                <a16:creationId xmlns:a16="http://schemas.microsoft.com/office/drawing/2014/main" id="{D0E3DEFB-1E0B-92AA-44CF-DD5DAD726B81}"/>
              </a:ext>
            </a:extLst>
          </p:cNvPr>
          <p:cNvSpPr txBox="1"/>
          <p:nvPr/>
        </p:nvSpPr>
        <p:spPr>
          <a:xfrm>
            <a:off x="427981" y="316302"/>
            <a:ext cx="5435394" cy="1200329"/>
          </a:xfrm>
          <a:prstGeom prst="rect">
            <a:avLst/>
          </a:prstGeom>
          <a:noFill/>
        </p:spPr>
        <p:txBody>
          <a:bodyPr wrap="square" rtlCol="0">
            <a:spAutoFit/>
          </a:bodyPr>
          <a:lstStyle/>
          <a:p>
            <a:r>
              <a:rPr lang="fr-BE" sz="7200" err="1">
                <a:solidFill>
                  <a:schemeClr val="bg1"/>
                </a:solidFill>
                <a:latin typeface="Bebas Neue" panose="020B0606020202050201" pitchFamily="34" charset="0"/>
              </a:rPr>
              <a:t>Grid</a:t>
            </a:r>
            <a:r>
              <a:rPr lang="fr-BE" sz="7200">
                <a:solidFill>
                  <a:schemeClr val="bg1"/>
                </a:solidFill>
                <a:latin typeface="Bebas Neue" panose="020B0606020202050201" pitchFamily="34" charset="0"/>
              </a:rPr>
              <a:t> </a:t>
            </a:r>
            <a:r>
              <a:rPr lang="fr-BE" sz="7200" err="1">
                <a:solidFill>
                  <a:schemeClr val="bg1"/>
                </a:solidFill>
                <a:latin typeface="Bebas Neue" panose="020B0606020202050201" pitchFamily="34" charset="0"/>
              </a:rPr>
              <a:t>flexibility</a:t>
            </a:r>
            <a:endParaRPr lang="en-BE" sz="7200">
              <a:solidFill>
                <a:schemeClr val="bg1"/>
              </a:solidFill>
              <a:latin typeface="Bebas Neue" panose="020B0606020202050201" pitchFamily="34" charset="0"/>
            </a:endParaRPr>
          </a:p>
        </p:txBody>
      </p:sp>
      <p:sp>
        <p:nvSpPr>
          <p:cNvPr id="5" name="TextBox 4">
            <a:extLst>
              <a:ext uri="{FF2B5EF4-FFF2-40B4-BE49-F238E27FC236}">
                <a16:creationId xmlns:a16="http://schemas.microsoft.com/office/drawing/2014/main" id="{60F775DE-236E-88CE-9371-C6FE4E912CC2}"/>
              </a:ext>
            </a:extLst>
          </p:cNvPr>
          <p:cNvSpPr txBox="1"/>
          <p:nvPr/>
        </p:nvSpPr>
        <p:spPr>
          <a:xfrm>
            <a:off x="427981" y="1772652"/>
            <a:ext cx="6392779" cy="923330"/>
          </a:xfrm>
          <a:prstGeom prst="rect">
            <a:avLst/>
          </a:prstGeom>
          <a:noFill/>
        </p:spPr>
        <p:txBody>
          <a:bodyPr wrap="square" rtlCol="0">
            <a:spAutoFit/>
          </a:bodyPr>
          <a:lstStyle/>
          <a:p>
            <a:pPr marL="285750" indent="-285750">
              <a:buFont typeface="Arial" panose="020B0604020202020204" pitchFamily="34" charset="0"/>
              <a:buChar char="•"/>
            </a:pPr>
            <a:r>
              <a:rPr lang="fr-BE">
                <a:solidFill>
                  <a:schemeClr val="bg1"/>
                </a:solidFill>
                <a:latin typeface="Muli" panose="02000503040000020004" pitchFamily="2" charset="0"/>
              </a:rPr>
              <a:t>Balance </a:t>
            </a:r>
            <a:r>
              <a:rPr lang="fr-BE" err="1">
                <a:solidFill>
                  <a:schemeClr val="bg1"/>
                </a:solidFill>
                <a:latin typeface="Muli" panose="02000503040000020004" pitchFamily="2" charset="0"/>
              </a:rPr>
              <a:t>between</a:t>
            </a:r>
            <a:r>
              <a:rPr lang="fr-BE">
                <a:solidFill>
                  <a:schemeClr val="bg1"/>
                </a:solidFill>
                <a:latin typeface="Muli" panose="02000503040000020004" pitchFamily="2" charset="0"/>
              </a:rPr>
              <a:t> </a:t>
            </a:r>
            <a:r>
              <a:rPr lang="fr-BE" err="1">
                <a:solidFill>
                  <a:schemeClr val="bg1"/>
                </a:solidFill>
                <a:latin typeface="Muli" panose="02000503040000020004" pitchFamily="2" charset="0"/>
              </a:rPr>
              <a:t>consumption</a:t>
            </a:r>
            <a:r>
              <a:rPr lang="fr-BE">
                <a:solidFill>
                  <a:schemeClr val="bg1"/>
                </a:solidFill>
                <a:latin typeface="Muli" panose="02000503040000020004" pitchFamily="2" charset="0"/>
              </a:rPr>
              <a:t> &amp; production</a:t>
            </a:r>
          </a:p>
          <a:p>
            <a:pPr marL="285750" indent="-285750">
              <a:buFont typeface="Arial" panose="020B0604020202020204" pitchFamily="34" charset="0"/>
              <a:buChar char="•"/>
            </a:pPr>
            <a:r>
              <a:rPr lang="fr-BE" err="1">
                <a:solidFill>
                  <a:schemeClr val="bg1"/>
                </a:solidFill>
                <a:latin typeface="Muli" panose="02000503040000020004" pitchFamily="2" charset="0"/>
              </a:rPr>
              <a:t>Flexibility</a:t>
            </a:r>
            <a:r>
              <a:rPr lang="fr-BE">
                <a:solidFill>
                  <a:schemeClr val="bg1"/>
                </a:solidFill>
                <a:latin typeface="Muli" panose="02000503040000020004" pitchFamily="2" charset="0"/>
              </a:rPr>
              <a:t> for </a:t>
            </a:r>
            <a:r>
              <a:rPr lang="fr-BE" err="1">
                <a:solidFill>
                  <a:schemeClr val="bg1"/>
                </a:solidFill>
                <a:latin typeface="Muli" panose="02000503040000020004" pitchFamily="2" charset="0"/>
              </a:rPr>
              <a:t>supply</a:t>
            </a:r>
            <a:r>
              <a:rPr lang="fr-BE">
                <a:solidFill>
                  <a:schemeClr val="bg1"/>
                </a:solidFill>
                <a:latin typeface="Muli" panose="02000503040000020004" pitchFamily="2" charset="0"/>
              </a:rPr>
              <a:t> &amp; </a:t>
            </a:r>
            <a:r>
              <a:rPr lang="fr-BE" err="1">
                <a:solidFill>
                  <a:schemeClr val="bg1"/>
                </a:solidFill>
                <a:latin typeface="Muli" panose="02000503040000020004" pitchFamily="2" charset="0"/>
              </a:rPr>
              <a:t>demand</a:t>
            </a:r>
            <a:r>
              <a:rPr lang="fr-BE">
                <a:solidFill>
                  <a:schemeClr val="bg1"/>
                </a:solidFill>
                <a:latin typeface="Muli" panose="02000503040000020004" pitchFamily="2" charset="0"/>
              </a:rPr>
              <a:t> </a:t>
            </a:r>
            <a:r>
              <a:rPr lang="fr-BE" err="1">
                <a:solidFill>
                  <a:schemeClr val="bg1"/>
                </a:solidFill>
                <a:latin typeface="Muli" panose="02000503040000020004" pitchFamily="2" charset="0"/>
              </a:rPr>
              <a:t>side</a:t>
            </a:r>
            <a:endParaRPr lang="fr-BE">
              <a:solidFill>
                <a:schemeClr val="bg1"/>
              </a:solidFill>
              <a:latin typeface="Muli" panose="02000503040000020004" pitchFamily="2" charset="0"/>
            </a:endParaRPr>
          </a:p>
          <a:p>
            <a:pPr marL="285750" indent="-285750">
              <a:buFont typeface="Arial" panose="020B0604020202020204" pitchFamily="34" charset="0"/>
              <a:buChar char="•"/>
            </a:pPr>
            <a:endParaRPr lang="en-BE">
              <a:latin typeface="Muli" panose="02000503040000020004" pitchFamily="2" charset="0"/>
            </a:endParaRPr>
          </a:p>
        </p:txBody>
      </p:sp>
    </p:spTree>
    <p:extLst>
      <p:ext uri="{BB962C8B-B14F-4D97-AF65-F5344CB8AC3E}">
        <p14:creationId xmlns:p14="http://schemas.microsoft.com/office/powerpoint/2010/main" val="3510859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1D51ABFB-6AEA-4EE5-B252-5E4A114BEC67}"/>
              </a:ext>
            </a:extLst>
          </p:cNvPr>
          <p:cNvSpPr txBox="1"/>
          <p:nvPr/>
        </p:nvSpPr>
        <p:spPr>
          <a:xfrm>
            <a:off x="512795" y="884585"/>
            <a:ext cx="3030505" cy="523220"/>
          </a:xfrm>
          <a:prstGeom prst="rect">
            <a:avLst/>
          </a:prstGeom>
          <a:noFill/>
        </p:spPr>
        <p:txBody>
          <a:bodyPr wrap="square" rtlCol="0">
            <a:spAutoFit/>
          </a:bodyPr>
          <a:lstStyle/>
          <a:p>
            <a:r>
              <a:rPr lang="fr-BE" altLang="ko-KR" sz="2800" err="1">
                <a:solidFill>
                  <a:schemeClr val="bg1"/>
                </a:solidFill>
                <a:latin typeface="Bebas Neue" panose="020B0606020202050201" pitchFamily="34" charset="0"/>
                <a:cs typeface="Arial" panose="020B0604020202020204" pitchFamily="34" charset="0"/>
              </a:rPr>
              <a:t>Grid</a:t>
            </a:r>
            <a:r>
              <a:rPr lang="fr-BE" altLang="ko-KR" sz="2800">
                <a:solidFill>
                  <a:schemeClr val="bg1"/>
                </a:solidFill>
                <a:latin typeface="Bebas Neue" panose="020B0606020202050201" pitchFamily="34" charset="0"/>
                <a:cs typeface="Arial" panose="020B0604020202020204" pitchFamily="34" charset="0"/>
              </a:rPr>
              <a:t> </a:t>
            </a:r>
            <a:r>
              <a:rPr lang="fr-BE" altLang="ko-KR" sz="2800" err="1">
                <a:solidFill>
                  <a:schemeClr val="bg1"/>
                </a:solidFill>
                <a:latin typeface="Bebas Neue" panose="020B0606020202050201" pitchFamily="34" charset="0"/>
                <a:cs typeface="Arial" panose="020B0604020202020204" pitchFamily="34" charset="0"/>
              </a:rPr>
              <a:t>flexibilty</a:t>
            </a:r>
            <a:endParaRPr lang="ko-KR" altLang="en-US" sz="2800">
              <a:solidFill>
                <a:schemeClr val="bg1"/>
              </a:solidFill>
              <a:latin typeface="Bebas Neue" panose="020B0606020202050201" pitchFamily="34" charset="0"/>
              <a:cs typeface="Arial" panose="020B0604020202020204" pitchFamily="34" charset="0"/>
            </a:endParaRPr>
          </a:p>
        </p:txBody>
      </p:sp>
      <p:sp>
        <p:nvSpPr>
          <p:cNvPr id="11" name="직사각형 10">
            <a:extLst>
              <a:ext uri="{FF2B5EF4-FFF2-40B4-BE49-F238E27FC236}">
                <a16:creationId xmlns:a16="http://schemas.microsoft.com/office/drawing/2014/main" id="{385EA75A-38E6-4912-AAE5-66CC0A878387}"/>
              </a:ext>
            </a:extLst>
          </p:cNvPr>
          <p:cNvSpPr/>
          <p:nvPr/>
        </p:nvSpPr>
        <p:spPr>
          <a:xfrm>
            <a:off x="7236029" y="1209695"/>
            <a:ext cx="4130471" cy="1328464"/>
          </a:xfrm>
          <a:prstGeom prst="rect">
            <a:avLst/>
          </a:prstGeom>
          <a:solidFill>
            <a:schemeClr val="bg1"/>
          </a:solidFill>
          <a:ln>
            <a:noFill/>
          </a:ln>
          <a:effectLst>
            <a:outerShdw blurRad="127000" dist="635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36000" rIns="180000" bIns="36000" numCol="1" spcCol="0" rtlCol="0" fromWordArt="0" anchor="ctr" anchorCtr="0" forceAA="0" compatLnSpc="1">
            <a:prstTxWarp prst="textNoShape">
              <a:avLst/>
            </a:prstTxWarp>
            <a:noAutofit/>
          </a:bodyPr>
          <a:lstStyle/>
          <a:p>
            <a:r>
              <a:rPr lang="en-GB" altLang="ko-KR" sz="1400">
                <a:solidFill>
                  <a:srgbClr val="373737"/>
                </a:solidFill>
                <a:latin typeface="Muli" panose="02000503040000020004" pitchFamily="2" charset="0"/>
              </a:rPr>
              <a:t>This form of flexibility revolves around balancing supply and demand within a single day using storage and smart control.</a:t>
            </a:r>
            <a:endParaRPr lang="en-US" altLang="ko-KR" sz="1400">
              <a:solidFill>
                <a:srgbClr val="373737"/>
              </a:solidFill>
              <a:latin typeface="Muli" panose="02000503040000020004" pitchFamily="2" charset="0"/>
            </a:endParaRPr>
          </a:p>
        </p:txBody>
      </p:sp>
      <p:sp>
        <p:nvSpPr>
          <p:cNvPr id="13" name="직사각형 12">
            <a:extLst>
              <a:ext uri="{FF2B5EF4-FFF2-40B4-BE49-F238E27FC236}">
                <a16:creationId xmlns:a16="http://schemas.microsoft.com/office/drawing/2014/main" id="{7166F184-B62A-49DA-9D7B-2D29C9999658}"/>
              </a:ext>
            </a:extLst>
          </p:cNvPr>
          <p:cNvSpPr/>
          <p:nvPr/>
        </p:nvSpPr>
        <p:spPr>
          <a:xfrm>
            <a:off x="7236029" y="2784495"/>
            <a:ext cx="4130471" cy="1328464"/>
          </a:xfrm>
          <a:prstGeom prst="rect">
            <a:avLst/>
          </a:prstGeom>
          <a:solidFill>
            <a:schemeClr val="bg1"/>
          </a:solidFill>
          <a:ln>
            <a:noFill/>
          </a:ln>
          <a:effectLst>
            <a:outerShdw blurRad="127000" dist="635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36000" rIns="180000" bIns="36000" numCol="1" spcCol="0" rtlCol="0" fromWordArt="0" anchor="ctr" anchorCtr="0" forceAA="0" compatLnSpc="1">
            <a:prstTxWarp prst="textNoShape">
              <a:avLst/>
            </a:prstTxWarp>
            <a:noAutofit/>
          </a:bodyPr>
          <a:lstStyle/>
          <a:p>
            <a:endParaRPr lang="en-US" altLang="ko-KR" sz="1400">
              <a:solidFill>
                <a:srgbClr val="373737"/>
              </a:solidFill>
            </a:endParaRPr>
          </a:p>
        </p:txBody>
      </p:sp>
      <p:sp>
        <p:nvSpPr>
          <p:cNvPr id="15" name="직사각형 14">
            <a:extLst>
              <a:ext uri="{FF2B5EF4-FFF2-40B4-BE49-F238E27FC236}">
                <a16:creationId xmlns:a16="http://schemas.microsoft.com/office/drawing/2014/main" id="{5FE2AFA7-6728-42F9-B7E1-C4572C04D07E}"/>
              </a:ext>
            </a:extLst>
          </p:cNvPr>
          <p:cNvSpPr/>
          <p:nvPr/>
        </p:nvSpPr>
        <p:spPr>
          <a:xfrm>
            <a:off x="7236029" y="4359295"/>
            <a:ext cx="4130471" cy="1328464"/>
          </a:xfrm>
          <a:prstGeom prst="rect">
            <a:avLst/>
          </a:prstGeom>
          <a:solidFill>
            <a:schemeClr val="bg1"/>
          </a:solidFill>
          <a:ln>
            <a:noFill/>
          </a:ln>
          <a:effectLst>
            <a:outerShdw blurRad="127000" dist="635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36000" rIns="180000" bIns="36000" numCol="1" spcCol="0" rtlCol="0" fromWordArt="0" anchor="ctr" anchorCtr="0" forceAA="0" compatLnSpc="1">
            <a:prstTxWarp prst="textNoShape">
              <a:avLst/>
            </a:prstTxWarp>
            <a:noAutofit/>
          </a:bodyPr>
          <a:lstStyle/>
          <a:p>
            <a:endParaRPr lang="en-US" altLang="ko-KR" sz="1400">
              <a:solidFill>
                <a:srgbClr val="373737"/>
              </a:solidFill>
            </a:endParaRPr>
          </a:p>
        </p:txBody>
      </p:sp>
      <p:sp>
        <p:nvSpPr>
          <p:cNvPr id="16" name="직사각형 9">
            <a:extLst>
              <a:ext uri="{FF2B5EF4-FFF2-40B4-BE49-F238E27FC236}">
                <a16:creationId xmlns:a16="http://schemas.microsoft.com/office/drawing/2014/main" id="{C0B77CD7-D945-C8F9-A8A3-0A15F21A60C8}"/>
              </a:ext>
            </a:extLst>
          </p:cNvPr>
          <p:cNvSpPr/>
          <p:nvPr/>
        </p:nvSpPr>
        <p:spPr>
          <a:xfrm>
            <a:off x="4892504" y="1209695"/>
            <a:ext cx="2343524" cy="1328464"/>
          </a:xfrm>
          <a:prstGeom prst="rect">
            <a:avLst/>
          </a:prstGeom>
          <a:solidFill>
            <a:schemeClr val="accent1"/>
          </a:solidFill>
          <a:ln>
            <a:noFill/>
          </a:ln>
          <a:effectLst>
            <a:outerShdw blurRad="127000" dist="635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0" tIns="36000" rIns="72000" bIns="36000" numCol="1" spcCol="0" rtlCol="0" fromWordArt="0" anchor="ctr" anchorCtr="0" forceAA="0" compatLnSpc="1">
            <a:prstTxWarp prst="textNoShape">
              <a:avLst/>
            </a:prstTxWarp>
            <a:noAutofit/>
          </a:bodyPr>
          <a:lstStyle/>
          <a:p>
            <a:pPr algn="ctr"/>
            <a:r>
              <a:rPr lang="en-US" altLang="ko-KR">
                <a:solidFill>
                  <a:schemeClr val="tx2"/>
                </a:solidFill>
                <a:latin typeface="+mj-lt"/>
              </a:rPr>
              <a:t>Short-term</a:t>
            </a:r>
            <a:endParaRPr lang="ko-KR" altLang="en-US">
              <a:solidFill>
                <a:schemeClr val="tx2"/>
              </a:solidFill>
              <a:latin typeface="+mj-lt"/>
            </a:endParaRPr>
          </a:p>
        </p:txBody>
      </p:sp>
      <p:sp>
        <p:nvSpPr>
          <p:cNvPr id="17" name="직사각형 11">
            <a:extLst>
              <a:ext uri="{FF2B5EF4-FFF2-40B4-BE49-F238E27FC236}">
                <a16:creationId xmlns:a16="http://schemas.microsoft.com/office/drawing/2014/main" id="{57EF2C2D-17C9-6BF0-21B0-AD855EF08B5E}"/>
              </a:ext>
            </a:extLst>
          </p:cNvPr>
          <p:cNvSpPr/>
          <p:nvPr/>
        </p:nvSpPr>
        <p:spPr>
          <a:xfrm>
            <a:off x="4892504" y="2784495"/>
            <a:ext cx="2343524" cy="1328464"/>
          </a:xfrm>
          <a:prstGeom prst="rect">
            <a:avLst/>
          </a:prstGeom>
          <a:solidFill>
            <a:schemeClr val="bg2"/>
          </a:solidFill>
          <a:ln>
            <a:noFill/>
          </a:ln>
          <a:effectLst>
            <a:outerShdw blurRad="127000" dist="635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0" tIns="36000" rIns="72000" bIns="36000" numCol="1" spcCol="0" rtlCol="0" fromWordArt="0" anchor="ctr" anchorCtr="0" forceAA="0" compatLnSpc="1">
            <a:prstTxWarp prst="textNoShape">
              <a:avLst/>
            </a:prstTxWarp>
            <a:noAutofit/>
          </a:bodyPr>
          <a:lstStyle/>
          <a:p>
            <a:pPr algn="ctr"/>
            <a:r>
              <a:rPr lang="en-US" altLang="ko-KR">
                <a:solidFill>
                  <a:srgbClr val="373737"/>
                </a:solidFill>
                <a:latin typeface="+mj-lt"/>
              </a:rPr>
              <a:t>Medium-term</a:t>
            </a:r>
            <a:endParaRPr lang="ko-KR" altLang="en-US">
              <a:solidFill>
                <a:srgbClr val="373737"/>
              </a:solidFill>
              <a:latin typeface="+mj-lt"/>
            </a:endParaRPr>
          </a:p>
        </p:txBody>
      </p:sp>
      <p:sp>
        <p:nvSpPr>
          <p:cNvPr id="18" name="직사각형 13">
            <a:extLst>
              <a:ext uri="{FF2B5EF4-FFF2-40B4-BE49-F238E27FC236}">
                <a16:creationId xmlns:a16="http://schemas.microsoft.com/office/drawing/2014/main" id="{5961AF27-7FC0-1499-90D1-BEBB6603E922}"/>
              </a:ext>
            </a:extLst>
          </p:cNvPr>
          <p:cNvSpPr/>
          <p:nvPr/>
        </p:nvSpPr>
        <p:spPr>
          <a:xfrm>
            <a:off x="4892504" y="4359295"/>
            <a:ext cx="2343524" cy="1328464"/>
          </a:xfrm>
          <a:prstGeom prst="rect">
            <a:avLst/>
          </a:prstGeom>
          <a:solidFill>
            <a:schemeClr val="bg2"/>
          </a:solidFill>
          <a:ln>
            <a:noFill/>
          </a:ln>
          <a:effectLst>
            <a:outerShdw blurRad="127000" dist="635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0" tIns="36000" rIns="72000" bIns="36000" numCol="1" spcCol="0" rtlCol="0" fromWordArt="0" anchor="ctr" anchorCtr="0" forceAA="0" compatLnSpc="1">
            <a:prstTxWarp prst="textNoShape">
              <a:avLst/>
            </a:prstTxWarp>
            <a:noAutofit/>
          </a:bodyPr>
          <a:lstStyle/>
          <a:p>
            <a:pPr algn="ctr"/>
            <a:r>
              <a:rPr lang="en-US" altLang="ko-KR">
                <a:solidFill>
                  <a:srgbClr val="373737"/>
                </a:solidFill>
                <a:latin typeface="+mj-lt"/>
              </a:rPr>
              <a:t>Long-term</a:t>
            </a:r>
            <a:endParaRPr lang="ko-KR" altLang="en-US">
              <a:solidFill>
                <a:srgbClr val="373737"/>
              </a:solidFill>
              <a:latin typeface="+mj-lt"/>
            </a:endParaRPr>
          </a:p>
        </p:txBody>
      </p:sp>
    </p:spTree>
    <p:extLst>
      <p:ext uri="{BB962C8B-B14F-4D97-AF65-F5344CB8AC3E}">
        <p14:creationId xmlns:p14="http://schemas.microsoft.com/office/powerpoint/2010/main" val="42491425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1D51ABFB-6AEA-4EE5-B252-5E4A114BEC67}"/>
              </a:ext>
            </a:extLst>
          </p:cNvPr>
          <p:cNvSpPr txBox="1"/>
          <p:nvPr/>
        </p:nvSpPr>
        <p:spPr>
          <a:xfrm>
            <a:off x="512795" y="884585"/>
            <a:ext cx="3030505" cy="523220"/>
          </a:xfrm>
          <a:prstGeom prst="rect">
            <a:avLst/>
          </a:prstGeom>
          <a:noFill/>
        </p:spPr>
        <p:txBody>
          <a:bodyPr wrap="square" rtlCol="0">
            <a:spAutoFit/>
          </a:bodyPr>
          <a:lstStyle/>
          <a:p>
            <a:r>
              <a:rPr lang="fr-BE" altLang="ko-KR" sz="2800" err="1">
                <a:solidFill>
                  <a:schemeClr val="bg1"/>
                </a:solidFill>
                <a:latin typeface="Bebas Neue" panose="020B0606020202050201" pitchFamily="34" charset="0"/>
                <a:cs typeface="Arial" panose="020B0604020202020204" pitchFamily="34" charset="0"/>
              </a:rPr>
              <a:t>Grid</a:t>
            </a:r>
            <a:r>
              <a:rPr lang="fr-BE" altLang="ko-KR" sz="2800">
                <a:solidFill>
                  <a:schemeClr val="bg1"/>
                </a:solidFill>
                <a:latin typeface="Bebas Neue" panose="020B0606020202050201" pitchFamily="34" charset="0"/>
                <a:cs typeface="Arial" panose="020B0604020202020204" pitchFamily="34" charset="0"/>
              </a:rPr>
              <a:t> </a:t>
            </a:r>
            <a:r>
              <a:rPr lang="fr-BE" altLang="ko-KR" sz="2800" err="1">
                <a:solidFill>
                  <a:schemeClr val="bg1"/>
                </a:solidFill>
                <a:latin typeface="Bebas Neue" panose="020B0606020202050201" pitchFamily="34" charset="0"/>
                <a:cs typeface="Arial" panose="020B0604020202020204" pitchFamily="34" charset="0"/>
              </a:rPr>
              <a:t>flexibilty</a:t>
            </a:r>
            <a:endParaRPr lang="ko-KR" altLang="en-US" sz="2800">
              <a:solidFill>
                <a:schemeClr val="bg1"/>
              </a:solidFill>
              <a:latin typeface="Bebas Neue" panose="020B0606020202050201" pitchFamily="34" charset="0"/>
              <a:cs typeface="Arial" panose="020B0604020202020204" pitchFamily="34" charset="0"/>
            </a:endParaRPr>
          </a:p>
        </p:txBody>
      </p:sp>
      <p:sp>
        <p:nvSpPr>
          <p:cNvPr id="11" name="직사각형 10">
            <a:extLst>
              <a:ext uri="{FF2B5EF4-FFF2-40B4-BE49-F238E27FC236}">
                <a16:creationId xmlns:a16="http://schemas.microsoft.com/office/drawing/2014/main" id="{385EA75A-38E6-4912-AAE5-66CC0A878387}"/>
              </a:ext>
            </a:extLst>
          </p:cNvPr>
          <p:cNvSpPr/>
          <p:nvPr/>
        </p:nvSpPr>
        <p:spPr>
          <a:xfrm>
            <a:off x="7236029" y="1209695"/>
            <a:ext cx="4130471" cy="1328464"/>
          </a:xfrm>
          <a:prstGeom prst="rect">
            <a:avLst/>
          </a:prstGeom>
          <a:solidFill>
            <a:schemeClr val="bg1"/>
          </a:solidFill>
          <a:ln>
            <a:noFill/>
          </a:ln>
          <a:effectLst>
            <a:outerShdw blurRad="127000" dist="635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36000" rIns="180000" bIns="36000" numCol="1" spcCol="0" rtlCol="0" fromWordArt="0" anchor="ctr" anchorCtr="0" forceAA="0" compatLnSpc="1">
            <a:prstTxWarp prst="textNoShape">
              <a:avLst/>
            </a:prstTxWarp>
            <a:noAutofit/>
          </a:bodyPr>
          <a:lstStyle/>
          <a:p>
            <a:r>
              <a:rPr lang="en-GB" altLang="ko-KR" sz="1400">
                <a:solidFill>
                  <a:srgbClr val="373737"/>
                </a:solidFill>
                <a:latin typeface="Muli" panose="02000503040000020004" pitchFamily="2" charset="0"/>
              </a:rPr>
              <a:t>This form of flexibility revolves around balancing supply and demand within a single day using storage and smart control.</a:t>
            </a:r>
            <a:endParaRPr lang="en-US" altLang="ko-KR" sz="1400">
              <a:solidFill>
                <a:srgbClr val="373737"/>
              </a:solidFill>
              <a:latin typeface="Muli" panose="02000503040000020004" pitchFamily="2" charset="0"/>
            </a:endParaRPr>
          </a:p>
        </p:txBody>
      </p:sp>
      <p:sp>
        <p:nvSpPr>
          <p:cNvPr id="13" name="직사각형 12">
            <a:extLst>
              <a:ext uri="{FF2B5EF4-FFF2-40B4-BE49-F238E27FC236}">
                <a16:creationId xmlns:a16="http://schemas.microsoft.com/office/drawing/2014/main" id="{7166F184-B62A-49DA-9D7B-2D29C9999658}"/>
              </a:ext>
            </a:extLst>
          </p:cNvPr>
          <p:cNvSpPr/>
          <p:nvPr/>
        </p:nvSpPr>
        <p:spPr>
          <a:xfrm>
            <a:off x="7236029" y="2784495"/>
            <a:ext cx="4130471" cy="1328464"/>
          </a:xfrm>
          <a:prstGeom prst="rect">
            <a:avLst/>
          </a:prstGeom>
          <a:solidFill>
            <a:schemeClr val="bg1"/>
          </a:solidFill>
          <a:ln>
            <a:noFill/>
          </a:ln>
          <a:effectLst>
            <a:outerShdw blurRad="127000" dist="635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36000" rIns="180000" bIns="36000" numCol="1" spcCol="0" rtlCol="0" fromWordArt="0" anchor="ctr" anchorCtr="0" forceAA="0" compatLnSpc="1">
            <a:prstTxWarp prst="textNoShape">
              <a:avLst/>
            </a:prstTxWarp>
            <a:noAutofit/>
          </a:bodyPr>
          <a:lstStyle/>
          <a:p>
            <a:r>
              <a:rPr lang="en-GB" altLang="ko-KR" sz="1400">
                <a:solidFill>
                  <a:srgbClr val="373737"/>
                </a:solidFill>
                <a:latin typeface="Muli" panose="02000503040000020004" pitchFamily="2" charset="0"/>
              </a:rPr>
              <a:t>This flexibility revolves around balancing supply and demand over days or weeks, using storage and industrial demand management.</a:t>
            </a:r>
            <a:endParaRPr lang="en-US" altLang="ko-KR" sz="1400">
              <a:solidFill>
                <a:srgbClr val="373737"/>
              </a:solidFill>
              <a:latin typeface="Muli" panose="02000503040000020004" pitchFamily="2" charset="0"/>
            </a:endParaRPr>
          </a:p>
        </p:txBody>
      </p:sp>
      <p:sp>
        <p:nvSpPr>
          <p:cNvPr id="15" name="직사각형 14">
            <a:extLst>
              <a:ext uri="{FF2B5EF4-FFF2-40B4-BE49-F238E27FC236}">
                <a16:creationId xmlns:a16="http://schemas.microsoft.com/office/drawing/2014/main" id="{5FE2AFA7-6728-42F9-B7E1-C4572C04D07E}"/>
              </a:ext>
            </a:extLst>
          </p:cNvPr>
          <p:cNvSpPr/>
          <p:nvPr/>
        </p:nvSpPr>
        <p:spPr>
          <a:xfrm>
            <a:off x="7236029" y="4359295"/>
            <a:ext cx="4130471" cy="1328464"/>
          </a:xfrm>
          <a:prstGeom prst="rect">
            <a:avLst/>
          </a:prstGeom>
          <a:solidFill>
            <a:schemeClr val="bg1"/>
          </a:solidFill>
          <a:ln>
            <a:noFill/>
          </a:ln>
          <a:effectLst>
            <a:outerShdw blurRad="127000" dist="635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36000" rIns="180000" bIns="36000" numCol="1" spcCol="0" rtlCol="0" fromWordArt="0" anchor="ctr" anchorCtr="0" forceAA="0" compatLnSpc="1">
            <a:prstTxWarp prst="textNoShape">
              <a:avLst/>
            </a:prstTxWarp>
            <a:noAutofit/>
          </a:bodyPr>
          <a:lstStyle/>
          <a:p>
            <a:endParaRPr lang="en-US" altLang="ko-KR" sz="1400">
              <a:solidFill>
                <a:srgbClr val="373737"/>
              </a:solidFill>
            </a:endParaRPr>
          </a:p>
        </p:txBody>
      </p:sp>
      <p:sp>
        <p:nvSpPr>
          <p:cNvPr id="16" name="직사각형 9">
            <a:extLst>
              <a:ext uri="{FF2B5EF4-FFF2-40B4-BE49-F238E27FC236}">
                <a16:creationId xmlns:a16="http://schemas.microsoft.com/office/drawing/2014/main" id="{DF8B6740-7382-A402-5347-A547C3E9968E}"/>
              </a:ext>
            </a:extLst>
          </p:cNvPr>
          <p:cNvSpPr/>
          <p:nvPr/>
        </p:nvSpPr>
        <p:spPr>
          <a:xfrm>
            <a:off x="4892504" y="1209695"/>
            <a:ext cx="2343524" cy="1328464"/>
          </a:xfrm>
          <a:prstGeom prst="rect">
            <a:avLst/>
          </a:prstGeom>
          <a:solidFill>
            <a:schemeClr val="bg2"/>
          </a:solidFill>
          <a:ln>
            <a:noFill/>
          </a:ln>
          <a:effectLst>
            <a:outerShdw blurRad="127000" dist="635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0" tIns="36000" rIns="72000" bIns="36000" numCol="1" spcCol="0" rtlCol="0" fromWordArt="0" anchor="ctr" anchorCtr="0" forceAA="0" compatLnSpc="1">
            <a:prstTxWarp prst="textNoShape">
              <a:avLst/>
            </a:prstTxWarp>
            <a:noAutofit/>
          </a:bodyPr>
          <a:lstStyle/>
          <a:p>
            <a:pPr algn="ctr"/>
            <a:r>
              <a:rPr lang="en-US" altLang="ko-KR">
                <a:solidFill>
                  <a:schemeClr val="tx1"/>
                </a:solidFill>
                <a:latin typeface="+mj-lt"/>
              </a:rPr>
              <a:t>Short-term</a:t>
            </a:r>
            <a:endParaRPr lang="ko-KR" altLang="en-US">
              <a:solidFill>
                <a:schemeClr val="tx1"/>
              </a:solidFill>
              <a:latin typeface="+mj-lt"/>
            </a:endParaRPr>
          </a:p>
        </p:txBody>
      </p:sp>
      <p:sp>
        <p:nvSpPr>
          <p:cNvPr id="17" name="직사각형 11">
            <a:extLst>
              <a:ext uri="{FF2B5EF4-FFF2-40B4-BE49-F238E27FC236}">
                <a16:creationId xmlns:a16="http://schemas.microsoft.com/office/drawing/2014/main" id="{77D68EF7-2F78-ED23-64F3-721BA9A9762B}"/>
              </a:ext>
            </a:extLst>
          </p:cNvPr>
          <p:cNvSpPr/>
          <p:nvPr/>
        </p:nvSpPr>
        <p:spPr>
          <a:xfrm>
            <a:off x="4892504" y="2784495"/>
            <a:ext cx="2343524" cy="1328464"/>
          </a:xfrm>
          <a:prstGeom prst="rect">
            <a:avLst/>
          </a:prstGeom>
          <a:solidFill>
            <a:schemeClr val="accent1"/>
          </a:solidFill>
          <a:ln>
            <a:noFill/>
          </a:ln>
          <a:effectLst>
            <a:outerShdw blurRad="127000" dist="635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0" tIns="36000" rIns="72000" bIns="36000" numCol="1" spcCol="0" rtlCol="0" fromWordArt="0" anchor="ctr" anchorCtr="0" forceAA="0" compatLnSpc="1">
            <a:prstTxWarp prst="textNoShape">
              <a:avLst/>
            </a:prstTxWarp>
            <a:noAutofit/>
          </a:bodyPr>
          <a:lstStyle/>
          <a:p>
            <a:pPr algn="ctr"/>
            <a:r>
              <a:rPr lang="en-US" altLang="ko-KR">
                <a:solidFill>
                  <a:schemeClr val="tx2"/>
                </a:solidFill>
                <a:latin typeface="+mj-lt"/>
              </a:rPr>
              <a:t>Medium-term</a:t>
            </a:r>
            <a:endParaRPr lang="ko-KR" altLang="en-US">
              <a:solidFill>
                <a:schemeClr val="tx2"/>
              </a:solidFill>
              <a:latin typeface="+mj-lt"/>
            </a:endParaRPr>
          </a:p>
        </p:txBody>
      </p:sp>
      <p:sp>
        <p:nvSpPr>
          <p:cNvPr id="18" name="직사각형 13">
            <a:extLst>
              <a:ext uri="{FF2B5EF4-FFF2-40B4-BE49-F238E27FC236}">
                <a16:creationId xmlns:a16="http://schemas.microsoft.com/office/drawing/2014/main" id="{E5F8CD02-E44E-CC40-7257-F68EAFFB5936}"/>
              </a:ext>
            </a:extLst>
          </p:cNvPr>
          <p:cNvSpPr/>
          <p:nvPr/>
        </p:nvSpPr>
        <p:spPr>
          <a:xfrm>
            <a:off x="4892504" y="4359295"/>
            <a:ext cx="2343524" cy="1328464"/>
          </a:xfrm>
          <a:prstGeom prst="rect">
            <a:avLst/>
          </a:prstGeom>
          <a:solidFill>
            <a:schemeClr val="bg2"/>
          </a:solidFill>
          <a:ln>
            <a:noFill/>
          </a:ln>
          <a:effectLst>
            <a:outerShdw blurRad="127000" dist="635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0" tIns="36000" rIns="72000" bIns="36000" numCol="1" spcCol="0" rtlCol="0" fromWordArt="0" anchor="ctr" anchorCtr="0" forceAA="0" compatLnSpc="1">
            <a:prstTxWarp prst="textNoShape">
              <a:avLst/>
            </a:prstTxWarp>
            <a:noAutofit/>
          </a:bodyPr>
          <a:lstStyle/>
          <a:p>
            <a:pPr algn="ctr"/>
            <a:r>
              <a:rPr lang="en-US" altLang="ko-KR">
                <a:solidFill>
                  <a:srgbClr val="373737"/>
                </a:solidFill>
                <a:latin typeface="+mj-lt"/>
              </a:rPr>
              <a:t>Long-term</a:t>
            </a:r>
            <a:endParaRPr lang="ko-KR" altLang="en-US">
              <a:solidFill>
                <a:srgbClr val="373737"/>
              </a:solidFill>
              <a:latin typeface="+mj-lt"/>
            </a:endParaRPr>
          </a:p>
        </p:txBody>
      </p:sp>
    </p:spTree>
    <p:extLst>
      <p:ext uri="{BB962C8B-B14F-4D97-AF65-F5344CB8AC3E}">
        <p14:creationId xmlns:p14="http://schemas.microsoft.com/office/powerpoint/2010/main" val="23549435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1D51ABFB-6AEA-4EE5-B252-5E4A114BEC67}"/>
              </a:ext>
            </a:extLst>
          </p:cNvPr>
          <p:cNvSpPr txBox="1"/>
          <p:nvPr/>
        </p:nvSpPr>
        <p:spPr>
          <a:xfrm>
            <a:off x="512795" y="884585"/>
            <a:ext cx="3030505" cy="523220"/>
          </a:xfrm>
          <a:prstGeom prst="rect">
            <a:avLst/>
          </a:prstGeom>
          <a:noFill/>
        </p:spPr>
        <p:txBody>
          <a:bodyPr wrap="square" rtlCol="0">
            <a:spAutoFit/>
          </a:bodyPr>
          <a:lstStyle/>
          <a:p>
            <a:r>
              <a:rPr lang="fr-BE" altLang="ko-KR" sz="2800" err="1">
                <a:solidFill>
                  <a:schemeClr val="bg1"/>
                </a:solidFill>
                <a:latin typeface="Bebas Neue" panose="020B0606020202050201" pitchFamily="34" charset="0"/>
                <a:cs typeface="Arial" panose="020B0604020202020204" pitchFamily="34" charset="0"/>
              </a:rPr>
              <a:t>Grid</a:t>
            </a:r>
            <a:r>
              <a:rPr lang="fr-BE" altLang="ko-KR" sz="2800">
                <a:solidFill>
                  <a:schemeClr val="bg1"/>
                </a:solidFill>
                <a:latin typeface="Bebas Neue" panose="020B0606020202050201" pitchFamily="34" charset="0"/>
                <a:cs typeface="Arial" panose="020B0604020202020204" pitchFamily="34" charset="0"/>
              </a:rPr>
              <a:t> </a:t>
            </a:r>
            <a:r>
              <a:rPr lang="fr-BE" altLang="ko-KR" sz="2800" err="1">
                <a:solidFill>
                  <a:schemeClr val="bg1"/>
                </a:solidFill>
                <a:latin typeface="Bebas Neue" panose="020B0606020202050201" pitchFamily="34" charset="0"/>
                <a:cs typeface="Arial" panose="020B0604020202020204" pitchFamily="34" charset="0"/>
              </a:rPr>
              <a:t>flexibilty</a:t>
            </a:r>
            <a:endParaRPr lang="ko-KR" altLang="en-US" sz="2800">
              <a:solidFill>
                <a:schemeClr val="bg1"/>
              </a:solidFill>
              <a:latin typeface="Bebas Neue" panose="020B0606020202050201" pitchFamily="34" charset="0"/>
              <a:cs typeface="Arial" panose="020B0604020202020204" pitchFamily="34" charset="0"/>
            </a:endParaRPr>
          </a:p>
        </p:txBody>
      </p:sp>
      <p:sp>
        <p:nvSpPr>
          <p:cNvPr id="11" name="직사각형 10">
            <a:extLst>
              <a:ext uri="{FF2B5EF4-FFF2-40B4-BE49-F238E27FC236}">
                <a16:creationId xmlns:a16="http://schemas.microsoft.com/office/drawing/2014/main" id="{385EA75A-38E6-4912-AAE5-66CC0A878387}"/>
              </a:ext>
            </a:extLst>
          </p:cNvPr>
          <p:cNvSpPr/>
          <p:nvPr/>
        </p:nvSpPr>
        <p:spPr>
          <a:xfrm>
            <a:off x="7236029" y="1209695"/>
            <a:ext cx="4130471" cy="1328464"/>
          </a:xfrm>
          <a:prstGeom prst="rect">
            <a:avLst/>
          </a:prstGeom>
          <a:solidFill>
            <a:schemeClr val="bg1"/>
          </a:solidFill>
          <a:ln>
            <a:noFill/>
          </a:ln>
          <a:effectLst>
            <a:outerShdw blurRad="127000" dist="635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36000" rIns="180000" bIns="36000" numCol="1" spcCol="0" rtlCol="0" fromWordArt="0" anchor="ctr" anchorCtr="0" forceAA="0" compatLnSpc="1">
            <a:prstTxWarp prst="textNoShape">
              <a:avLst/>
            </a:prstTxWarp>
            <a:noAutofit/>
          </a:bodyPr>
          <a:lstStyle/>
          <a:p>
            <a:r>
              <a:rPr lang="en-GB" altLang="ko-KR" sz="1400">
                <a:solidFill>
                  <a:srgbClr val="373737"/>
                </a:solidFill>
                <a:latin typeface="Muli" panose="02000503040000020004" pitchFamily="2" charset="0"/>
              </a:rPr>
              <a:t>This form of flexibility revolves around balancing supply and demand within a single day using storage and smart control.</a:t>
            </a:r>
            <a:endParaRPr lang="en-US" altLang="ko-KR" sz="1400">
              <a:solidFill>
                <a:srgbClr val="373737"/>
              </a:solidFill>
              <a:latin typeface="Muli" panose="02000503040000020004" pitchFamily="2" charset="0"/>
            </a:endParaRPr>
          </a:p>
        </p:txBody>
      </p:sp>
      <p:sp>
        <p:nvSpPr>
          <p:cNvPr id="13" name="직사각형 12">
            <a:extLst>
              <a:ext uri="{FF2B5EF4-FFF2-40B4-BE49-F238E27FC236}">
                <a16:creationId xmlns:a16="http://schemas.microsoft.com/office/drawing/2014/main" id="{7166F184-B62A-49DA-9D7B-2D29C9999658}"/>
              </a:ext>
            </a:extLst>
          </p:cNvPr>
          <p:cNvSpPr/>
          <p:nvPr/>
        </p:nvSpPr>
        <p:spPr>
          <a:xfrm>
            <a:off x="7236029" y="2784495"/>
            <a:ext cx="4130471" cy="1328464"/>
          </a:xfrm>
          <a:prstGeom prst="rect">
            <a:avLst/>
          </a:prstGeom>
          <a:solidFill>
            <a:schemeClr val="bg1"/>
          </a:solidFill>
          <a:ln>
            <a:noFill/>
          </a:ln>
          <a:effectLst>
            <a:outerShdw blurRad="127000" dist="635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36000" rIns="180000" bIns="36000" numCol="1" spcCol="0" rtlCol="0" fromWordArt="0" anchor="ctr" anchorCtr="0" forceAA="0" compatLnSpc="1">
            <a:prstTxWarp prst="textNoShape">
              <a:avLst/>
            </a:prstTxWarp>
            <a:noAutofit/>
          </a:bodyPr>
          <a:lstStyle/>
          <a:p>
            <a:r>
              <a:rPr lang="en-GB" altLang="ko-KR" sz="1400">
                <a:solidFill>
                  <a:srgbClr val="373737"/>
                </a:solidFill>
                <a:latin typeface="Muli" panose="02000503040000020004" pitchFamily="2" charset="0"/>
              </a:rPr>
              <a:t>This flexibility revolves around balancing supply and demand over days or weeks, using storage and industrial demand management.</a:t>
            </a:r>
            <a:endParaRPr lang="en-US" altLang="ko-KR" sz="1400">
              <a:solidFill>
                <a:srgbClr val="373737"/>
              </a:solidFill>
              <a:latin typeface="Muli" panose="02000503040000020004" pitchFamily="2" charset="0"/>
            </a:endParaRPr>
          </a:p>
        </p:txBody>
      </p:sp>
      <p:sp>
        <p:nvSpPr>
          <p:cNvPr id="15" name="직사각형 14">
            <a:extLst>
              <a:ext uri="{FF2B5EF4-FFF2-40B4-BE49-F238E27FC236}">
                <a16:creationId xmlns:a16="http://schemas.microsoft.com/office/drawing/2014/main" id="{5FE2AFA7-6728-42F9-B7E1-C4572C04D07E}"/>
              </a:ext>
            </a:extLst>
          </p:cNvPr>
          <p:cNvSpPr/>
          <p:nvPr/>
        </p:nvSpPr>
        <p:spPr>
          <a:xfrm>
            <a:off x="7236028" y="4359295"/>
            <a:ext cx="4130471" cy="1328464"/>
          </a:xfrm>
          <a:prstGeom prst="rect">
            <a:avLst/>
          </a:prstGeom>
          <a:solidFill>
            <a:schemeClr val="bg1"/>
          </a:solidFill>
          <a:ln>
            <a:noFill/>
          </a:ln>
          <a:effectLst>
            <a:outerShdw blurRad="127000" dist="635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80000" tIns="36000" rIns="180000" bIns="36000" numCol="1" spcCol="0" rtlCol="0" fromWordArt="0" anchor="ctr" anchorCtr="0" forceAA="0" compatLnSpc="1">
            <a:prstTxWarp prst="textNoShape">
              <a:avLst/>
            </a:prstTxWarp>
            <a:noAutofit/>
          </a:bodyPr>
          <a:lstStyle/>
          <a:p>
            <a:r>
              <a:rPr lang="en-GB" altLang="ko-KR" sz="1400">
                <a:solidFill>
                  <a:srgbClr val="373737"/>
                </a:solidFill>
                <a:latin typeface="Muli" panose="02000503040000020004" pitchFamily="2" charset="0"/>
              </a:rPr>
              <a:t>This form of flexibility ensures that supply and demand remain balanced across seasons, with the help of storage, sustainable production and international exchange.</a:t>
            </a:r>
            <a:endParaRPr lang="en-US" altLang="ko-KR" sz="1400">
              <a:solidFill>
                <a:srgbClr val="373737"/>
              </a:solidFill>
              <a:latin typeface="Muli" panose="02000503040000020004" pitchFamily="2" charset="0"/>
            </a:endParaRPr>
          </a:p>
        </p:txBody>
      </p:sp>
      <p:sp>
        <p:nvSpPr>
          <p:cNvPr id="12" name="직사각형 11">
            <a:extLst>
              <a:ext uri="{FF2B5EF4-FFF2-40B4-BE49-F238E27FC236}">
                <a16:creationId xmlns:a16="http://schemas.microsoft.com/office/drawing/2014/main" id="{9AB10E10-3AF2-46E9-A7B6-10AE93EE56D3}"/>
              </a:ext>
            </a:extLst>
          </p:cNvPr>
          <p:cNvSpPr/>
          <p:nvPr/>
        </p:nvSpPr>
        <p:spPr>
          <a:xfrm>
            <a:off x="4892504" y="2784495"/>
            <a:ext cx="2343524" cy="1328464"/>
          </a:xfrm>
          <a:prstGeom prst="rect">
            <a:avLst/>
          </a:prstGeom>
          <a:solidFill>
            <a:schemeClr val="bg2"/>
          </a:solidFill>
          <a:ln>
            <a:noFill/>
          </a:ln>
          <a:effectLst>
            <a:outerShdw blurRad="127000" dist="635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0" tIns="36000" rIns="72000" bIns="36000" numCol="1" spcCol="0" rtlCol="0" fromWordArt="0" anchor="ctr" anchorCtr="0" forceAA="0" compatLnSpc="1">
            <a:prstTxWarp prst="textNoShape">
              <a:avLst/>
            </a:prstTxWarp>
            <a:noAutofit/>
          </a:bodyPr>
          <a:lstStyle/>
          <a:p>
            <a:pPr algn="ctr"/>
            <a:r>
              <a:rPr lang="en-US" altLang="ko-KR">
                <a:solidFill>
                  <a:srgbClr val="373737"/>
                </a:solidFill>
                <a:latin typeface="+mj-lt"/>
              </a:rPr>
              <a:t>Medium-term</a:t>
            </a:r>
            <a:endParaRPr lang="ko-KR" altLang="en-US">
              <a:solidFill>
                <a:srgbClr val="373737"/>
              </a:solidFill>
              <a:latin typeface="+mj-lt"/>
            </a:endParaRPr>
          </a:p>
        </p:txBody>
      </p:sp>
      <p:sp>
        <p:nvSpPr>
          <p:cNvPr id="14" name="직사각형 13">
            <a:extLst>
              <a:ext uri="{FF2B5EF4-FFF2-40B4-BE49-F238E27FC236}">
                <a16:creationId xmlns:a16="http://schemas.microsoft.com/office/drawing/2014/main" id="{03031393-D2AA-4DB2-9C78-3949A0DC71B8}"/>
              </a:ext>
            </a:extLst>
          </p:cNvPr>
          <p:cNvSpPr/>
          <p:nvPr/>
        </p:nvSpPr>
        <p:spPr>
          <a:xfrm>
            <a:off x="4892504" y="4359295"/>
            <a:ext cx="2343524" cy="1328464"/>
          </a:xfrm>
          <a:prstGeom prst="rect">
            <a:avLst/>
          </a:prstGeom>
          <a:solidFill>
            <a:schemeClr val="accent1"/>
          </a:solidFill>
          <a:ln>
            <a:noFill/>
          </a:ln>
          <a:effectLst>
            <a:outerShdw blurRad="127000" dist="635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0" tIns="36000" rIns="72000" bIns="36000" numCol="1" spcCol="0" rtlCol="0" fromWordArt="0" anchor="ctr" anchorCtr="0" forceAA="0" compatLnSpc="1">
            <a:prstTxWarp prst="textNoShape">
              <a:avLst/>
            </a:prstTxWarp>
            <a:noAutofit/>
          </a:bodyPr>
          <a:lstStyle/>
          <a:p>
            <a:pPr algn="ctr"/>
            <a:r>
              <a:rPr lang="en-US" altLang="ko-KR">
                <a:solidFill>
                  <a:schemeClr val="tx2"/>
                </a:solidFill>
                <a:latin typeface="+mj-lt"/>
              </a:rPr>
              <a:t>Long-term</a:t>
            </a:r>
            <a:endParaRPr lang="ko-KR" altLang="en-US">
              <a:solidFill>
                <a:schemeClr val="tx2"/>
              </a:solidFill>
              <a:latin typeface="+mj-lt"/>
            </a:endParaRPr>
          </a:p>
        </p:txBody>
      </p:sp>
      <p:sp>
        <p:nvSpPr>
          <p:cNvPr id="16" name="직사각형 9">
            <a:extLst>
              <a:ext uri="{FF2B5EF4-FFF2-40B4-BE49-F238E27FC236}">
                <a16:creationId xmlns:a16="http://schemas.microsoft.com/office/drawing/2014/main" id="{C284A771-0CB5-B8A2-C12A-F52B85D15836}"/>
              </a:ext>
            </a:extLst>
          </p:cNvPr>
          <p:cNvSpPr/>
          <p:nvPr/>
        </p:nvSpPr>
        <p:spPr>
          <a:xfrm>
            <a:off x="4892504" y="1209695"/>
            <a:ext cx="2343524" cy="1328464"/>
          </a:xfrm>
          <a:prstGeom prst="rect">
            <a:avLst/>
          </a:prstGeom>
          <a:solidFill>
            <a:schemeClr val="bg2"/>
          </a:solidFill>
          <a:ln>
            <a:noFill/>
          </a:ln>
          <a:effectLst>
            <a:outerShdw blurRad="127000" dist="635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2000" tIns="36000" rIns="72000" bIns="36000" numCol="1" spcCol="0" rtlCol="0" fromWordArt="0" anchor="ctr" anchorCtr="0" forceAA="0" compatLnSpc="1">
            <a:prstTxWarp prst="textNoShape">
              <a:avLst/>
            </a:prstTxWarp>
            <a:noAutofit/>
          </a:bodyPr>
          <a:lstStyle/>
          <a:p>
            <a:pPr algn="ctr"/>
            <a:r>
              <a:rPr lang="en-US" altLang="ko-KR">
                <a:solidFill>
                  <a:schemeClr val="tx1"/>
                </a:solidFill>
                <a:latin typeface="+mj-lt"/>
              </a:rPr>
              <a:t>Short-term</a:t>
            </a:r>
            <a:endParaRPr lang="ko-KR" altLang="en-US">
              <a:solidFill>
                <a:schemeClr val="tx1"/>
              </a:solidFill>
              <a:latin typeface="+mj-lt"/>
            </a:endParaRPr>
          </a:p>
        </p:txBody>
      </p:sp>
    </p:spTree>
    <p:extLst>
      <p:ext uri="{BB962C8B-B14F-4D97-AF65-F5344CB8AC3E}">
        <p14:creationId xmlns:p14="http://schemas.microsoft.com/office/powerpoint/2010/main" val="29501478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0F37E84-1768-4F33-8913-4A81394593DD}"/>
              </a:ext>
            </a:extLst>
          </p:cNvPr>
          <p:cNvSpPr txBox="1"/>
          <p:nvPr/>
        </p:nvSpPr>
        <p:spPr>
          <a:xfrm>
            <a:off x="817594" y="643285"/>
            <a:ext cx="8237505" cy="523220"/>
          </a:xfrm>
          <a:prstGeom prst="rect">
            <a:avLst/>
          </a:prstGeom>
          <a:noFill/>
        </p:spPr>
        <p:txBody>
          <a:bodyPr wrap="square" rtlCol="0">
            <a:spAutoFit/>
          </a:bodyPr>
          <a:lstStyle/>
          <a:p>
            <a:r>
              <a:rPr lang="en-US" altLang="ko-KR" sz="2800">
                <a:solidFill>
                  <a:srgbClr val="373737"/>
                </a:solidFill>
                <a:latin typeface="Bebas Neue" panose="020B0606020202050201" pitchFamily="34" charset="0"/>
                <a:cs typeface="Arial" panose="020B0604020202020204" pitchFamily="34" charset="0"/>
              </a:rPr>
              <a:t>Grid </a:t>
            </a:r>
            <a:r>
              <a:rPr lang="en-US" altLang="ko-KR" sz="2800">
                <a:solidFill>
                  <a:schemeClr val="tx2"/>
                </a:solidFill>
                <a:latin typeface="Bebas Neue" panose="020B0606020202050201" pitchFamily="34" charset="0"/>
                <a:cs typeface="Arial" panose="020B0604020202020204" pitchFamily="34" charset="0"/>
              </a:rPr>
              <a:t>flexibility</a:t>
            </a:r>
            <a:endParaRPr lang="ko-KR" altLang="en-US" sz="2800">
              <a:solidFill>
                <a:schemeClr val="tx2"/>
              </a:solidFill>
              <a:latin typeface="Bebas Neue" panose="020B0606020202050201" pitchFamily="34" charset="0"/>
              <a:cs typeface="Arial" panose="020B0604020202020204" pitchFamily="34" charset="0"/>
            </a:endParaRPr>
          </a:p>
        </p:txBody>
      </p:sp>
      <p:sp>
        <p:nvSpPr>
          <p:cNvPr id="9" name="직사각형 8">
            <a:extLst>
              <a:ext uri="{FF2B5EF4-FFF2-40B4-BE49-F238E27FC236}">
                <a16:creationId xmlns:a16="http://schemas.microsoft.com/office/drawing/2014/main" id="{7AC5EF54-E05F-4A19-B27A-C92D79406B10}"/>
              </a:ext>
            </a:extLst>
          </p:cNvPr>
          <p:cNvSpPr/>
          <p:nvPr/>
        </p:nvSpPr>
        <p:spPr>
          <a:xfrm>
            <a:off x="4767006" y="2402818"/>
            <a:ext cx="3243006" cy="571501"/>
          </a:xfrm>
          <a:prstGeom prst="rect">
            <a:avLst/>
          </a:prstGeom>
          <a:solidFill>
            <a:schemeClr val="bg1"/>
          </a:solidFill>
          <a:ln>
            <a:noFill/>
          </a:ln>
          <a:effectLst>
            <a:outerShdw blurRad="127000" dist="635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altLang="ko-KR">
                <a:solidFill>
                  <a:schemeClr val="tx1"/>
                </a:solidFill>
                <a:latin typeface="Bebas Neue" panose="020B0606020202050201" pitchFamily="34" charset="0"/>
              </a:rPr>
              <a:t>Production</a:t>
            </a:r>
            <a:r>
              <a:rPr lang="en-US" altLang="ko-KR">
                <a:solidFill>
                  <a:schemeClr val="tx2"/>
                </a:solidFill>
                <a:latin typeface="Bebas Neue" panose="020B0606020202050201" pitchFamily="34" charset="0"/>
              </a:rPr>
              <a:t> </a:t>
            </a:r>
            <a:endParaRPr lang="ko-KR" altLang="en-US">
              <a:solidFill>
                <a:schemeClr val="tx2"/>
              </a:solidFill>
              <a:latin typeface="Bebas Neue" panose="020B0606020202050201" pitchFamily="34" charset="0"/>
            </a:endParaRPr>
          </a:p>
        </p:txBody>
      </p:sp>
      <p:sp>
        <p:nvSpPr>
          <p:cNvPr id="10" name="직사각형 9">
            <a:extLst>
              <a:ext uri="{FF2B5EF4-FFF2-40B4-BE49-F238E27FC236}">
                <a16:creationId xmlns:a16="http://schemas.microsoft.com/office/drawing/2014/main" id="{220445F1-2478-4B88-83F1-1D10CCB3D45C}"/>
              </a:ext>
            </a:extLst>
          </p:cNvPr>
          <p:cNvSpPr/>
          <p:nvPr/>
        </p:nvSpPr>
        <p:spPr>
          <a:xfrm>
            <a:off x="8014097" y="2402818"/>
            <a:ext cx="4177903" cy="571501"/>
          </a:xfrm>
          <a:prstGeom prst="rect">
            <a:avLst/>
          </a:prstGeom>
          <a:solidFill>
            <a:schemeClr val="bg1"/>
          </a:solidFill>
          <a:ln>
            <a:noFill/>
          </a:ln>
          <a:effectLst>
            <a:outerShdw blurRad="127000" dist="635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altLang="ko-KR">
                <a:solidFill>
                  <a:srgbClr val="373737"/>
                </a:solidFill>
                <a:latin typeface="Bebas Neue" panose="020B0606020202050201" pitchFamily="34" charset="0"/>
              </a:rPr>
              <a:t>Storage </a:t>
            </a:r>
            <a:endParaRPr lang="ko-KR" altLang="en-US">
              <a:solidFill>
                <a:srgbClr val="373737"/>
              </a:solidFill>
              <a:latin typeface="Bebas Neue" panose="020B0606020202050201" pitchFamily="34" charset="0"/>
            </a:endParaRPr>
          </a:p>
        </p:txBody>
      </p:sp>
      <p:sp>
        <p:nvSpPr>
          <p:cNvPr id="11" name="직사각형 10">
            <a:extLst>
              <a:ext uri="{FF2B5EF4-FFF2-40B4-BE49-F238E27FC236}">
                <a16:creationId xmlns:a16="http://schemas.microsoft.com/office/drawing/2014/main" id="{ECAF4D7C-76F8-49D7-8013-D0D7E1EAE78E}"/>
              </a:ext>
            </a:extLst>
          </p:cNvPr>
          <p:cNvSpPr/>
          <p:nvPr/>
        </p:nvSpPr>
        <p:spPr>
          <a:xfrm>
            <a:off x="1524000" y="2402818"/>
            <a:ext cx="3243006" cy="571501"/>
          </a:xfrm>
          <a:prstGeom prst="rect">
            <a:avLst/>
          </a:prstGeom>
          <a:solidFill>
            <a:schemeClr val="accent1"/>
          </a:solidFill>
          <a:ln>
            <a:noFill/>
          </a:ln>
          <a:effectLst>
            <a:outerShdw blurRad="127000" dist="635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altLang="ko-KR">
                <a:solidFill>
                  <a:schemeClr val="tx2"/>
                </a:solidFill>
                <a:latin typeface="Bebas Neue" panose="020B0606020202050201" pitchFamily="34" charset="0"/>
              </a:rPr>
              <a:t>Consumption </a:t>
            </a:r>
            <a:endParaRPr lang="ko-KR" altLang="en-US">
              <a:solidFill>
                <a:schemeClr val="tx2"/>
              </a:solidFill>
              <a:latin typeface="Bebas Neue" panose="020B0606020202050201" pitchFamily="34" charset="0"/>
            </a:endParaRPr>
          </a:p>
        </p:txBody>
      </p:sp>
      <p:sp>
        <p:nvSpPr>
          <p:cNvPr id="18" name="TextBox 17">
            <a:extLst>
              <a:ext uri="{FF2B5EF4-FFF2-40B4-BE49-F238E27FC236}">
                <a16:creationId xmlns:a16="http://schemas.microsoft.com/office/drawing/2014/main" id="{F8E25277-DEC7-7D9F-E287-16031AB85B8E}"/>
              </a:ext>
            </a:extLst>
          </p:cNvPr>
          <p:cNvSpPr txBox="1"/>
          <p:nvPr/>
        </p:nvSpPr>
        <p:spPr>
          <a:xfrm>
            <a:off x="1524001" y="3554821"/>
            <a:ext cx="2963608" cy="1384995"/>
          </a:xfrm>
          <a:prstGeom prst="rect">
            <a:avLst/>
          </a:prstGeom>
          <a:noFill/>
        </p:spPr>
        <p:txBody>
          <a:bodyPr wrap="square" rtlCol="0">
            <a:spAutoFit/>
          </a:bodyPr>
          <a:lstStyle>
            <a:defPPr>
              <a:defRPr lang="ko-KR"/>
            </a:defPPr>
            <a:lvl1pPr>
              <a:defRPr sz="1100"/>
            </a:lvl1pPr>
          </a:lstStyle>
          <a:p>
            <a:r>
              <a:rPr lang="en-GB" altLang="ko-KR" sz="1400">
                <a:solidFill>
                  <a:srgbClr val="373737"/>
                </a:solidFill>
                <a:latin typeface="Muli" panose="02000503040000020004" pitchFamily="2" charset="0"/>
              </a:rPr>
              <a:t>This flexibility allows consumers to temporarily adjust their energy consumption to grid conditions and market incentives in order to keep the electricity grid balanced.</a:t>
            </a:r>
            <a:endParaRPr lang="en-US" altLang="ko-KR" sz="1400">
              <a:solidFill>
                <a:srgbClr val="373737"/>
              </a:solidFill>
              <a:latin typeface="Muli" panose="02000503040000020004" pitchFamily="2" charset="0"/>
            </a:endParaRPr>
          </a:p>
        </p:txBody>
      </p:sp>
    </p:spTree>
    <p:extLst>
      <p:ext uri="{BB962C8B-B14F-4D97-AF65-F5344CB8AC3E}">
        <p14:creationId xmlns:p14="http://schemas.microsoft.com/office/powerpoint/2010/main" val="25457798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0F37E84-1768-4F33-8913-4A81394593DD}"/>
              </a:ext>
            </a:extLst>
          </p:cNvPr>
          <p:cNvSpPr txBox="1"/>
          <p:nvPr/>
        </p:nvSpPr>
        <p:spPr>
          <a:xfrm>
            <a:off x="817594" y="643285"/>
            <a:ext cx="8237505" cy="523220"/>
          </a:xfrm>
          <a:prstGeom prst="rect">
            <a:avLst/>
          </a:prstGeom>
          <a:noFill/>
        </p:spPr>
        <p:txBody>
          <a:bodyPr wrap="square" rtlCol="0">
            <a:spAutoFit/>
          </a:bodyPr>
          <a:lstStyle/>
          <a:p>
            <a:r>
              <a:rPr lang="en-US" altLang="ko-KR" sz="2800">
                <a:solidFill>
                  <a:srgbClr val="373737"/>
                </a:solidFill>
                <a:latin typeface="Bebas Neue" panose="020B0606020202050201" pitchFamily="34" charset="0"/>
                <a:cs typeface="Arial" panose="020B0604020202020204" pitchFamily="34" charset="0"/>
              </a:rPr>
              <a:t>Grid </a:t>
            </a:r>
            <a:r>
              <a:rPr lang="en-US" altLang="ko-KR" sz="2800">
                <a:solidFill>
                  <a:schemeClr val="tx2"/>
                </a:solidFill>
                <a:latin typeface="Bebas Neue" panose="020B0606020202050201" pitchFamily="34" charset="0"/>
                <a:cs typeface="Arial" panose="020B0604020202020204" pitchFamily="34" charset="0"/>
              </a:rPr>
              <a:t>flexibility</a:t>
            </a:r>
            <a:endParaRPr lang="ko-KR" altLang="en-US" sz="2800">
              <a:solidFill>
                <a:schemeClr val="tx2"/>
              </a:solidFill>
              <a:latin typeface="Bebas Neue" panose="020B0606020202050201" pitchFamily="34" charset="0"/>
              <a:cs typeface="Arial" panose="020B0604020202020204" pitchFamily="34" charset="0"/>
            </a:endParaRPr>
          </a:p>
        </p:txBody>
      </p:sp>
      <p:sp>
        <p:nvSpPr>
          <p:cNvPr id="9" name="직사각형 8">
            <a:extLst>
              <a:ext uri="{FF2B5EF4-FFF2-40B4-BE49-F238E27FC236}">
                <a16:creationId xmlns:a16="http://schemas.microsoft.com/office/drawing/2014/main" id="{7AC5EF54-E05F-4A19-B27A-C92D79406B10}"/>
              </a:ext>
            </a:extLst>
          </p:cNvPr>
          <p:cNvSpPr/>
          <p:nvPr/>
        </p:nvSpPr>
        <p:spPr>
          <a:xfrm>
            <a:off x="4767006" y="2402818"/>
            <a:ext cx="3243006" cy="571501"/>
          </a:xfrm>
          <a:prstGeom prst="rect">
            <a:avLst/>
          </a:prstGeom>
          <a:solidFill>
            <a:schemeClr val="accent1"/>
          </a:solidFill>
          <a:ln>
            <a:noFill/>
          </a:ln>
          <a:effectLst>
            <a:outerShdw blurRad="127000" dist="635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altLang="ko-KR">
                <a:solidFill>
                  <a:schemeClr val="tx2"/>
                </a:solidFill>
                <a:latin typeface="Bebas Neue" panose="020B0606020202050201" pitchFamily="34" charset="0"/>
              </a:rPr>
              <a:t>Production </a:t>
            </a:r>
            <a:endParaRPr lang="ko-KR" altLang="en-US">
              <a:solidFill>
                <a:schemeClr val="tx2"/>
              </a:solidFill>
              <a:latin typeface="Bebas Neue" panose="020B0606020202050201" pitchFamily="34" charset="0"/>
            </a:endParaRPr>
          </a:p>
        </p:txBody>
      </p:sp>
      <p:sp>
        <p:nvSpPr>
          <p:cNvPr id="10" name="직사각형 9">
            <a:extLst>
              <a:ext uri="{FF2B5EF4-FFF2-40B4-BE49-F238E27FC236}">
                <a16:creationId xmlns:a16="http://schemas.microsoft.com/office/drawing/2014/main" id="{220445F1-2478-4B88-83F1-1D10CCB3D45C}"/>
              </a:ext>
            </a:extLst>
          </p:cNvPr>
          <p:cNvSpPr/>
          <p:nvPr/>
        </p:nvSpPr>
        <p:spPr>
          <a:xfrm>
            <a:off x="8014097" y="2402818"/>
            <a:ext cx="4177903" cy="571501"/>
          </a:xfrm>
          <a:prstGeom prst="rect">
            <a:avLst/>
          </a:prstGeom>
          <a:solidFill>
            <a:schemeClr val="bg1"/>
          </a:solidFill>
          <a:ln>
            <a:noFill/>
          </a:ln>
          <a:effectLst>
            <a:outerShdw blurRad="127000" dist="635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altLang="ko-KR">
                <a:solidFill>
                  <a:srgbClr val="373737"/>
                </a:solidFill>
                <a:latin typeface="Bebas Neue" panose="020B0606020202050201" pitchFamily="34" charset="0"/>
              </a:rPr>
              <a:t>Storage </a:t>
            </a:r>
            <a:endParaRPr lang="ko-KR" altLang="en-US">
              <a:solidFill>
                <a:srgbClr val="373737"/>
              </a:solidFill>
              <a:latin typeface="Bebas Neue" panose="020B0606020202050201" pitchFamily="34" charset="0"/>
            </a:endParaRPr>
          </a:p>
        </p:txBody>
      </p:sp>
      <p:sp>
        <p:nvSpPr>
          <p:cNvPr id="11" name="직사각형 10">
            <a:extLst>
              <a:ext uri="{FF2B5EF4-FFF2-40B4-BE49-F238E27FC236}">
                <a16:creationId xmlns:a16="http://schemas.microsoft.com/office/drawing/2014/main" id="{ECAF4D7C-76F8-49D7-8013-D0D7E1EAE78E}"/>
              </a:ext>
            </a:extLst>
          </p:cNvPr>
          <p:cNvSpPr/>
          <p:nvPr/>
        </p:nvSpPr>
        <p:spPr>
          <a:xfrm>
            <a:off x="1524000" y="2402818"/>
            <a:ext cx="3243006" cy="571501"/>
          </a:xfrm>
          <a:prstGeom prst="rect">
            <a:avLst/>
          </a:prstGeom>
          <a:solidFill>
            <a:schemeClr val="bg1"/>
          </a:solidFill>
          <a:ln>
            <a:noFill/>
          </a:ln>
          <a:effectLst>
            <a:outerShdw blurRad="127000" dist="635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altLang="ko-KR">
                <a:solidFill>
                  <a:srgbClr val="373737"/>
                </a:solidFill>
                <a:latin typeface="Bebas Neue" panose="020B0606020202050201" pitchFamily="34" charset="0"/>
              </a:rPr>
              <a:t>Consumption </a:t>
            </a:r>
            <a:endParaRPr lang="ko-KR" altLang="en-US">
              <a:solidFill>
                <a:srgbClr val="373737"/>
              </a:solidFill>
              <a:latin typeface="Bebas Neue" panose="020B0606020202050201" pitchFamily="34" charset="0"/>
            </a:endParaRPr>
          </a:p>
        </p:txBody>
      </p:sp>
      <p:sp>
        <p:nvSpPr>
          <p:cNvPr id="19" name="TextBox 18">
            <a:extLst>
              <a:ext uri="{FF2B5EF4-FFF2-40B4-BE49-F238E27FC236}">
                <a16:creationId xmlns:a16="http://schemas.microsoft.com/office/drawing/2014/main" id="{23160590-B074-8873-CCAD-544337801DF2}"/>
              </a:ext>
            </a:extLst>
          </p:cNvPr>
          <p:cNvSpPr txBox="1"/>
          <p:nvPr/>
        </p:nvSpPr>
        <p:spPr>
          <a:xfrm>
            <a:off x="4767007" y="3554821"/>
            <a:ext cx="2963608" cy="1600438"/>
          </a:xfrm>
          <a:prstGeom prst="rect">
            <a:avLst/>
          </a:prstGeom>
          <a:noFill/>
        </p:spPr>
        <p:txBody>
          <a:bodyPr wrap="square" rtlCol="0">
            <a:spAutoFit/>
          </a:bodyPr>
          <a:lstStyle>
            <a:defPPr>
              <a:defRPr lang="ko-KR"/>
            </a:defPPr>
            <a:lvl1pPr>
              <a:defRPr sz="1100"/>
            </a:lvl1pPr>
          </a:lstStyle>
          <a:p>
            <a:r>
              <a:rPr lang="en-GB" altLang="ko-KR" sz="1400">
                <a:solidFill>
                  <a:srgbClr val="373737"/>
                </a:solidFill>
                <a:latin typeface="Muli" panose="02000503040000020004" pitchFamily="2" charset="0"/>
              </a:rPr>
              <a:t>On the supply side, the electricity grid can be kept in balance because power stations, hydroelectric plants and renewable energy sources can flexibly increase or decrease their production.</a:t>
            </a:r>
            <a:endParaRPr lang="en-US" altLang="ko-KR" sz="1400">
              <a:solidFill>
                <a:srgbClr val="373737"/>
              </a:solidFill>
              <a:latin typeface="Muli" panose="02000503040000020004" pitchFamily="2" charset="0"/>
            </a:endParaRPr>
          </a:p>
        </p:txBody>
      </p:sp>
      <p:sp>
        <p:nvSpPr>
          <p:cNvPr id="21" name="TextBox 20">
            <a:extLst>
              <a:ext uri="{FF2B5EF4-FFF2-40B4-BE49-F238E27FC236}">
                <a16:creationId xmlns:a16="http://schemas.microsoft.com/office/drawing/2014/main" id="{B0BD3D45-A7A3-63B1-ECE1-4ED40D517A64}"/>
              </a:ext>
            </a:extLst>
          </p:cNvPr>
          <p:cNvSpPr txBox="1"/>
          <p:nvPr/>
        </p:nvSpPr>
        <p:spPr>
          <a:xfrm>
            <a:off x="1524001" y="3554821"/>
            <a:ext cx="2963608" cy="1384995"/>
          </a:xfrm>
          <a:prstGeom prst="rect">
            <a:avLst/>
          </a:prstGeom>
          <a:noFill/>
        </p:spPr>
        <p:txBody>
          <a:bodyPr wrap="square" rtlCol="0">
            <a:spAutoFit/>
          </a:bodyPr>
          <a:lstStyle>
            <a:defPPr>
              <a:defRPr lang="ko-KR"/>
            </a:defPPr>
            <a:lvl1pPr>
              <a:defRPr sz="1100"/>
            </a:lvl1pPr>
          </a:lstStyle>
          <a:p>
            <a:r>
              <a:rPr lang="en-GB" altLang="ko-KR" sz="1400">
                <a:solidFill>
                  <a:srgbClr val="373737"/>
                </a:solidFill>
                <a:latin typeface="Muli" panose="02000503040000020004" pitchFamily="2" charset="0"/>
              </a:rPr>
              <a:t>This flexibility allows consumers to temporarily adjust their energy consumption to grid conditions and market incentives in order to keep the electricity grid balanced.</a:t>
            </a:r>
            <a:endParaRPr lang="en-US" altLang="ko-KR" sz="1400">
              <a:solidFill>
                <a:srgbClr val="373737"/>
              </a:solidFill>
              <a:latin typeface="Muli" panose="02000503040000020004" pitchFamily="2" charset="0"/>
            </a:endParaRPr>
          </a:p>
        </p:txBody>
      </p:sp>
    </p:spTree>
    <p:extLst>
      <p:ext uri="{BB962C8B-B14F-4D97-AF65-F5344CB8AC3E}">
        <p14:creationId xmlns:p14="http://schemas.microsoft.com/office/powerpoint/2010/main" val="41779570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E0F37E84-1768-4F33-8913-4A81394593DD}"/>
              </a:ext>
            </a:extLst>
          </p:cNvPr>
          <p:cNvSpPr txBox="1"/>
          <p:nvPr/>
        </p:nvSpPr>
        <p:spPr>
          <a:xfrm>
            <a:off x="817594" y="643285"/>
            <a:ext cx="8237505" cy="523220"/>
          </a:xfrm>
          <a:prstGeom prst="rect">
            <a:avLst/>
          </a:prstGeom>
          <a:noFill/>
        </p:spPr>
        <p:txBody>
          <a:bodyPr wrap="square" rtlCol="0">
            <a:spAutoFit/>
          </a:bodyPr>
          <a:lstStyle/>
          <a:p>
            <a:r>
              <a:rPr lang="en-US" altLang="ko-KR" sz="2800">
                <a:solidFill>
                  <a:srgbClr val="373737"/>
                </a:solidFill>
                <a:latin typeface="Bebas Neue" panose="020B0606020202050201" pitchFamily="34" charset="0"/>
                <a:cs typeface="Arial" panose="020B0604020202020204" pitchFamily="34" charset="0"/>
              </a:rPr>
              <a:t>Grid </a:t>
            </a:r>
            <a:r>
              <a:rPr lang="en-US" altLang="ko-KR" sz="2800">
                <a:solidFill>
                  <a:schemeClr val="tx2"/>
                </a:solidFill>
                <a:latin typeface="Bebas Neue" panose="020B0606020202050201" pitchFamily="34" charset="0"/>
                <a:cs typeface="Arial" panose="020B0604020202020204" pitchFamily="34" charset="0"/>
              </a:rPr>
              <a:t>flexibility</a:t>
            </a:r>
            <a:endParaRPr lang="ko-KR" altLang="en-US" sz="2800">
              <a:solidFill>
                <a:schemeClr val="tx2"/>
              </a:solidFill>
              <a:latin typeface="Bebas Neue" panose="020B0606020202050201" pitchFamily="34" charset="0"/>
              <a:cs typeface="Arial" panose="020B0604020202020204" pitchFamily="34" charset="0"/>
            </a:endParaRPr>
          </a:p>
        </p:txBody>
      </p:sp>
      <p:sp>
        <p:nvSpPr>
          <p:cNvPr id="9" name="직사각형 8">
            <a:extLst>
              <a:ext uri="{FF2B5EF4-FFF2-40B4-BE49-F238E27FC236}">
                <a16:creationId xmlns:a16="http://schemas.microsoft.com/office/drawing/2014/main" id="{7AC5EF54-E05F-4A19-B27A-C92D79406B10}"/>
              </a:ext>
            </a:extLst>
          </p:cNvPr>
          <p:cNvSpPr/>
          <p:nvPr/>
        </p:nvSpPr>
        <p:spPr>
          <a:xfrm>
            <a:off x="4767006" y="2402818"/>
            <a:ext cx="3243006" cy="571501"/>
          </a:xfrm>
          <a:prstGeom prst="rect">
            <a:avLst/>
          </a:prstGeom>
          <a:solidFill>
            <a:schemeClr val="bg1"/>
          </a:solidFill>
          <a:ln>
            <a:noFill/>
          </a:ln>
          <a:effectLst>
            <a:outerShdw blurRad="127000" dist="635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altLang="ko-KR">
                <a:solidFill>
                  <a:schemeClr val="tx1"/>
                </a:solidFill>
                <a:latin typeface="Bebas Neue" panose="020B0606020202050201" pitchFamily="34" charset="0"/>
              </a:rPr>
              <a:t>Production </a:t>
            </a:r>
            <a:endParaRPr lang="ko-KR" altLang="en-US">
              <a:solidFill>
                <a:schemeClr val="tx1"/>
              </a:solidFill>
              <a:latin typeface="Bebas Neue" panose="020B0606020202050201" pitchFamily="34" charset="0"/>
            </a:endParaRPr>
          </a:p>
        </p:txBody>
      </p:sp>
      <p:sp>
        <p:nvSpPr>
          <p:cNvPr id="10" name="직사각형 9">
            <a:extLst>
              <a:ext uri="{FF2B5EF4-FFF2-40B4-BE49-F238E27FC236}">
                <a16:creationId xmlns:a16="http://schemas.microsoft.com/office/drawing/2014/main" id="{220445F1-2478-4B88-83F1-1D10CCB3D45C}"/>
              </a:ext>
            </a:extLst>
          </p:cNvPr>
          <p:cNvSpPr/>
          <p:nvPr/>
        </p:nvSpPr>
        <p:spPr>
          <a:xfrm>
            <a:off x="8014097" y="2402818"/>
            <a:ext cx="4177903" cy="571501"/>
          </a:xfrm>
          <a:prstGeom prst="rect">
            <a:avLst/>
          </a:prstGeom>
          <a:solidFill>
            <a:schemeClr val="accent1"/>
          </a:solidFill>
          <a:ln>
            <a:noFill/>
          </a:ln>
          <a:effectLst>
            <a:outerShdw blurRad="127000" dist="635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altLang="ko-KR">
                <a:solidFill>
                  <a:schemeClr val="tx2"/>
                </a:solidFill>
                <a:latin typeface="Bebas Neue" panose="020B0606020202050201" pitchFamily="34" charset="0"/>
              </a:rPr>
              <a:t>Storage </a:t>
            </a:r>
            <a:endParaRPr lang="ko-KR" altLang="en-US">
              <a:solidFill>
                <a:schemeClr val="tx2"/>
              </a:solidFill>
              <a:latin typeface="Bebas Neue" panose="020B0606020202050201" pitchFamily="34" charset="0"/>
            </a:endParaRPr>
          </a:p>
        </p:txBody>
      </p:sp>
      <p:sp>
        <p:nvSpPr>
          <p:cNvPr id="11" name="직사각형 10">
            <a:extLst>
              <a:ext uri="{FF2B5EF4-FFF2-40B4-BE49-F238E27FC236}">
                <a16:creationId xmlns:a16="http://schemas.microsoft.com/office/drawing/2014/main" id="{ECAF4D7C-76F8-49D7-8013-D0D7E1EAE78E}"/>
              </a:ext>
            </a:extLst>
          </p:cNvPr>
          <p:cNvSpPr/>
          <p:nvPr/>
        </p:nvSpPr>
        <p:spPr>
          <a:xfrm>
            <a:off x="1524000" y="2402818"/>
            <a:ext cx="3243006" cy="571501"/>
          </a:xfrm>
          <a:prstGeom prst="rect">
            <a:avLst/>
          </a:prstGeom>
          <a:solidFill>
            <a:schemeClr val="bg1"/>
          </a:solidFill>
          <a:ln>
            <a:noFill/>
          </a:ln>
          <a:effectLst>
            <a:outerShdw blurRad="127000" dist="635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r>
              <a:rPr lang="en-US" altLang="ko-KR">
                <a:solidFill>
                  <a:srgbClr val="373737"/>
                </a:solidFill>
                <a:latin typeface="Bebas Neue" panose="020B0606020202050201" pitchFamily="34" charset="0"/>
              </a:rPr>
              <a:t>Consumption </a:t>
            </a:r>
            <a:endParaRPr lang="ko-KR" altLang="en-US">
              <a:solidFill>
                <a:srgbClr val="373737"/>
              </a:solidFill>
              <a:latin typeface="Bebas Neue" panose="020B0606020202050201" pitchFamily="34" charset="0"/>
            </a:endParaRPr>
          </a:p>
        </p:txBody>
      </p:sp>
      <p:sp>
        <p:nvSpPr>
          <p:cNvPr id="17" name="TextBox 16">
            <a:extLst>
              <a:ext uri="{FF2B5EF4-FFF2-40B4-BE49-F238E27FC236}">
                <a16:creationId xmlns:a16="http://schemas.microsoft.com/office/drawing/2014/main" id="{DAE0C63D-215B-4E67-AF2E-48FB8C873593}"/>
              </a:ext>
            </a:extLst>
          </p:cNvPr>
          <p:cNvSpPr txBox="1"/>
          <p:nvPr/>
        </p:nvSpPr>
        <p:spPr>
          <a:xfrm>
            <a:off x="8010012" y="3554821"/>
            <a:ext cx="2963608" cy="1384995"/>
          </a:xfrm>
          <a:prstGeom prst="rect">
            <a:avLst/>
          </a:prstGeom>
          <a:noFill/>
        </p:spPr>
        <p:txBody>
          <a:bodyPr wrap="square" rtlCol="0">
            <a:spAutoFit/>
          </a:bodyPr>
          <a:lstStyle>
            <a:defPPr>
              <a:defRPr lang="ko-KR"/>
            </a:defPPr>
            <a:lvl1pPr>
              <a:defRPr sz="1100"/>
            </a:lvl1pPr>
          </a:lstStyle>
          <a:p>
            <a:r>
              <a:rPr lang="en-GB" altLang="ko-KR" sz="1400">
                <a:solidFill>
                  <a:srgbClr val="373737"/>
                </a:solidFill>
                <a:latin typeface="Muli" panose="02000503040000020004" pitchFamily="2" charset="0"/>
              </a:rPr>
              <a:t>Energy storage, combined with flexibility on the supply and demand side, makes the electricity grid resilient and capable of integrating large amounts of renewable energy.</a:t>
            </a:r>
            <a:endParaRPr lang="en-US" altLang="ko-KR" sz="1400">
              <a:solidFill>
                <a:srgbClr val="373737"/>
              </a:solidFill>
              <a:latin typeface="Muli" panose="02000503040000020004" pitchFamily="2" charset="0"/>
            </a:endParaRPr>
          </a:p>
        </p:txBody>
      </p:sp>
      <p:sp>
        <p:nvSpPr>
          <p:cNvPr id="18" name="TextBox 17">
            <a:extLst>
              <a:ext uri="{FF2B5EF4-FFF2-40B4-BE49-F238E27FC236}">
                <a16:creationId xmlns:a16="http://schemas.microsoft.com/office/drawing/2014/main" id="{370D1C86-30B4-FA17-F5B1-1520BCCEBE5C}"/>
              </a:ext>
            </a:extLst>
          </p:cNvPr>
          <p:cNvSpPr txBox="1"/>
          <p:nvPr/>
        </p:nvSpPr>
        <p:spPr>
          <a:xfrm>
            <a:off x="1524001" y="3554821"/>
            <a:ext cx="2963608" cy="1384995"/>
          </a:xfrm>
          <a:prstGeom prst="rect">
            <a:avLst/>
          </a:prstGeom>
          <a:noFill/>
        </p:spPr>
        <p:txBody>
          <a:bodyPr wrap="square" rtlCol="0">
            <a:spAutoFit/>
          </a:bodyPr>
          <a:lstStyle>
            <a:defPPr>
              <a:defRPr lang="ko-KR"/>
            </a:defPPr>
            <a:lvl1pPr>
              <a:defRPr sz="1100"/>
            </a:lvl1pPr>
          </a:lstStyle>
          <a:p>
            <a:r>
              <a:rPr lang="en-GB" altLang="ko-KR" sz="1400">
                <a:solidFill>
                  <a:srgbClr val="373737"/>
                </a:solidFill>
                <a:latin typeface="Muli" panose="02000503040000020004" pitchFamily="2" charset="0"/>
              </a:rPr>
              <a:t>This flexibility allows consumers to temporarily adjust their energy consumption to grid conditions and market incentives in order to keep the electricity grid balanced.</a:t>
            </a:r>
            <a:endParaRPr lang="en-US" altLang="ko-KR" sz="1400">
              <a:solidFill>
                <a:srgbClr val="373737"/>
              </a:solidFill>
              <a:latin typeface="Muli" panose="02000503040000020004" pitchFamily="2" charset="0"/>
            </a:endParaRPr>
          </a:p>
        </p:txBody>
      </p:sp>
      <p:sp>
        <p:nvSpPr>
          <p:cNvPr id="19" name="TextBox 18">
            <a:extLst>
              <a:ext uri="{FF2B5EF4-FFF2-40B4-BE49-F238E27FC236}">
                <a16:creationId xmlns:a16="http://schemas.microsoft.com/office/drawing/2014/main" id="{CA266446-72B4-4DF7-B501-9E6DA870B118}"/>
              </a:ext>
            </a:extLst>
          </p:cNvPr>
          <p:cNvSpPr txBox="1"/>
          <p:nvPr/>
        </p:nvSpPr>
        <p:spPr>
          <a:xfrm>
            <a:off x="4767007" y="3554821"/>
            <a:ext cx="2963608" cy="1600438"/>
          </a:xfrm>
          <a:prstGeom prst="rect">
            <a:avLst/>
          </a:prstGeom>
          <a:noFill/>
        </p:spPr>
        <p:txBody>
          <a:bodyPr wrap="square" rtlCol="0">
            <a:spAutoFit/>
          </a:bodyPr>
          <a:lstStyle>
            <a:defPPr>
              <a:defRPr lang="ko-KR"/>
            </a:defPPr>
            <a:lvl1pPr>
              <a:defRPr sz="1100"/>
            </a:lvl1pPr>
          </a:lstStyle>
          <a:p>
            <a:r>
              <a:rPr lang="en-GB" altLang="ko-KR" sz="1400">
                <a:solidFill>
                  <a:srgbClr val="373737"/>
                </a:solidFill>
                <a:latin typeface="Muli" panose="02000503040000020004" pitchFamily="2" charset="0"/>
              </a:rPr>
              <a:t>On the supply side, the electricity grid can be kept in balance because power stations, hydroelectric plants and renewable energy sources can flexibly increase or decrease their production.</a:t>
            </a:r>
            <a:endParaRPr lang="en-US" altLang="ko-KR" sz="1400">
              <a:solidFill>
                <a:srgbClr val="373737"/>
              </a:solidFill>
              <a:latin typeface="Muli" panose="02000503040000020004" pitchFamily="2" charset="0"/>
            </a:endParaRPr>
          </a:p>
        </p:txBody>
      </p:sp>
    </p:spTree>
    <p:extLst>
      <p:ext uri="{BB962C8B-B14F-4D97-AF65-F5344CB8AC3E}">
        <p14:creationId xmlns:p14="http://schemas.microsoft.com/office/powerpoint/2010/main" val="561400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11E15F2C-5260-47AB-9EF8-26C4A76C33F9}"/>
              </a:ext>
            </a:extLst>
          </p:cNvPr>
          <p:cNvSpPr txBox="1"/>
          <p:nvPr/>
        </p:nvSpPr>
        <p:spPr>
          <a:xfrm>
            <a:off x="817595" y="643285"/>
            <a:ext cx="4567206" cy="523220"/>
          </a:xfrm>
          <a:prstGeom prst="rect">
            <a:avLst/>
          </a:prstGeom>
          <a:noFill/>
        </p:spPr>
        <p:txBody>
          <a:bodyPr wrap="square" rtlCol="0">
            <a:spAutoFit/>
          </a:bodyPr>
          <a:lstStyle/>
          <a:p>
            <a:pPr algn="ctr"/>
            <a:r>
              <a:rPr lang="en-US" altLang="ko-KR" sz="2800">
                <a:solidFill>
                  <a:schemeClr val="tx2"/>
                </a:solidFill>
                <a:latin typeface="Bebas Neue" panose="020B0606020202050201" pitchFamily="34" charset="0"/>
                <a:cs typeface="Arial" panose="020B0604020202020204" pitchFamily="34" charset="0"/>
              </a:rPr>
              <a:t>Solutions on the supply side</a:t>
            </a:r>
            <a:endParaRPr lang="ko-KR" altLang="en-US" sz="2800">
              <a:solidFill>
                <a:schemeClr val="tx2"/>
              </a:solidFill>
              <a:latin typeface="Bebas Neue" panose="020B0606020202050201" pitchFamily="34" charset="0"/>
              <a:cs typeface="Arial" panose="020B0604020202020204" pitchFamily="34" charset="0"/>
            </a:endParaRPr>
          </a:p>
        </p:txBody>
      </p:sp>
      <p:sp>
        <p:nvSpPr>
          <p:cNvPr id="22" name="직사각형 21">
            <a:extLst>
              <a:ext uri="{FF2B5EF4-FFF2-40B4-BE49-F238E27FC236}">
                <a16:creationId xmlns:a16="http://schemas.microsoft.com/office/drawing/2014/main" id="{FA688DCE-0032-4E6A-BF0C-72BC6649E674}"/>
              </a:ext>
            </a:extLst>
          </p:cNvPr>
          <p:cNvSpPr/>
          <p:nvPr/>
        </p:nvSpPr>
        <p:spPr>
          <a:xfrm>
            <a:off x="280572" y="2677798"/>
            <a:ext cx="2712833" cy="369332"/>
          </a:xfrm>
          <a:prstGeom prst="rect">
            <a:avLst/>
          </a:prstGeom>
        </p:spPr>
        <p:txBody>
          <a:bodyPr wrap="square" anchor="t" anchorCtr="0">
            <a:spAutoFit/>
          </a:bodyPr>
          <a:lstStyle/>
          <a:p>
            <a:pPr algn="ctr"/>
            <a:r>
              <a:rPr lang="en-US" altLang="ko-KR">
                <a:solidFill>
                  <a:srgbClr val="373737"/>
                </a:solidFill>
              </a:rPr>
              <a:t>Storage</a:t>
            </a:r>
          </a:p>
        </p:txBody>
      </p:sp>
      <p:sp>
        <p:nvSpPr>
          <p:cNvPr id="26" name="직사각형 25">
            <a:extLst>
              <a:ext uri="{FF2B5EF4-FFF2-40B4-BE49-F238E27FC236}">
                <a16:creationId xmlns:a16="http://schemas.microsoft.com/office/drawing/2014/main" id="{188984F4-83F6-4C0A-AB4D-BADC8895AF1E}"/>
              </a:ext>
            </a:extLst>
          </p:cNvPr>
          <p:cNvSpPr/>
          <p:nvPr/>
        </p:nvSpPr>
        <p:spPr>
          <a:xfrm>
            <a:off x="280572" y="4927756"/>
            <a:ext cx="2712833" cy="369332"/>
          </a:xfrm>
          <a:prstGeom prst="rect">
            <a:avLst/>
          </a:prstGeom>
        </p:spPr>
        <p:txBody>
          <a:bodyPr wrap="square" anchor="t" anchorCtr="0">
            <a:spAutoFit/>
          </a:bodyPr>
          <a:lstStyle/>
          <a:p>
            <a:pPr algn="ctr"/>
            <a:r>
              <a:rPr lang="en-US" altLang="ko-KR">
                <a:solidFill>
                  <a:srgbClr val="373737"/>
                </a:solidFill>
              </a:rPr>
              <a:t>Interconnectors</a:t>
            </a:r>
          </a:p>
        </p:txBody>
      </p:sp>
      <p:sp>
        <p:nvSpPr>
          <p:cNvPr id="28" name="직사각형 27">
            <a:extLst>
              <a:ext uri="{FF2B5EF4-FFF2-40B4-BE49-F238E27FC236}">
                <a16:creationId xmlns:a16="http://schemas.microsoft.com/office/drawing/2014/main" id="{E698D3AB-BC35-4F2B-AE95-83EF95622995}"/>
              </a:ext>
            </a:extLst>
          </p:cNvPr>
          <p:cNvSpPr/>
          <p:nvPr/>
        </p:nvSpPr>
        <p:spPr>
          <a:xfrm>
            <a:off x="3239733" y="2677798"/>
            <a:ext cx="2712833" cy="369332"/>
          </a:xfrm>
          <a:prstGeom prst="rect">
            <a:avLst/>
          </a:prstGeom>
        </p:spPr>
        <p:txBody>
          <a:bodyPr wrap="square" anchor="t" anchorCtr="0">
            <a:spAutoFit/>
          </a:bodyPr>
          <a:lstStyle/>
          <a:p>
            <a:pPr algn="ctr"/>
            <a:r>
              <a:rPr lang="en-US" altLang="ko-KR">
                <a:solidFill>
                  <a:srgbClr val="373737"/>
                </a:solidFill>
              </a:rPr>
              <a:t>Flexible Power Stations  </a:t>
            </a:r>
          </a:p>
        </p:txBody>
      </p:sp>
      <p:pic>
        <p:nvPicPr>
          <p:cNvPr id="48" name="Graphic 47" descr="Empty battery with solid fill">
            <a:extLst>
              <a:ext uri="{FF2B5EF4-FFF2-40B4-BE49-F238E27FC236}">
                <a16:creationId xmlns:a16="http://schemas.microsoft.com/office/drawing/2014/main" id="{152A951E-A472-DAD9-5F86-157820F54C07}"/>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179789" y="1919879"/>
            <a:ext cx="914400" cy="914400"/>
          </a:xfrm>
          <a:prstGeom prst="rect">
            <a:avLst/>
          </a:prstGeom>
        </p:spPr>
      </p:pic>
      <p:pic>
        <p:nvPicPr>
          <p:cNvPr id="51" name="Graphic 50" descr="Connections with solid fill">
            <a:extLst>
              <a:ext uri="{FF2B5EF4-FFF2-40B4-BE49-F238E27FC236}">
                <a16:creationId xmlns:a16="http://schemas.microsoft.com/office/drawing/2014/main" id="{2E6467BB-C257-9302-4039-5B846FE03BC9}"/>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79789" y="4154402"/>
            <a:ext cx="914400" cy="914400"/>
          </a:xfrm>
          <a:prstGeom prst="rect">
            <a:avLst/>
          </a:prstGeom>
        </p:spPr>
      </p:pic>
      <p:pic>
        <p:nvPicPr>
          <p:cNvPr id="52" name="Graphic 51" descr="Oil Rig with solid fill">
            <a:extLst>
              <a:ext uri="{FF2B5EF4-FFF2-40B4-BE49-F238E27FC236}">
                <a16:creationId xmlns:a16="http://schemas.microsoft.com/office/drawing/2014/main" id="{02C5F997-04A6-452F-7A15-8A31F4094105}"/>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4138950" y="1881281"/>
            <a:ext cx="914400" cy="914400"/>
          </a:xfrm>
          <a:prstGeom prst="rect">
            <a:avLst/>
          </a:prstGeom>
        </p:spPr>
      </p:pic>
      <p:pic>
        <p:nvPicPr>
          <p:cNvPr id="4" name="Picture Placeholder 3">
            <a:extLst>
              <a:ext uri="{FF2B5EF4-FFF2-40B4-BE49-F238E27FC236}">
                <a16:creationId xmlns:a16="http://schemas.microsoft.com/office/drawing/2014/main" id="{2159791C-1DFF-AE3D-4D49-628B332A2A79}"/>
              </a:ext>
            </a:extLst>
          </p:cNvPr>
          <p:cNvPicPr>
            <a:picLocks noGrp="1" noChangeAspect="1"/>
          </p:cNvPicPr>
          <p:nvPr>
            <p:ph type="pic" sz="quarter" idx="10"/>
          </p:nvPr>
        </p:nvPicPr>
        <p:blipFill>
          <a:blip r:embed="rId6"/>
          <a:srcRect l="9564" r="43084"/>
          <a:stretch>
            <a:fillRect/>
          </a:stretch>
        </p:blipFill>
        <p:spPr>
          <a:xfrm>
            <a:off x="7202446" y="0"/>
            <a:ext cx="4383418" cy="6858000"/>
          </a:xfrm>
          <a:prstGeom prst="rect">
            <a:avLst/>
          </a:prstGeom>
        </p:spPr>
      </p:pic>
    </p:spTree>
    <p:extLst>
      <p:ext uri="{BB962C8B-B14F-4D97-AF65-F5344CB8AC3E}">
        <p14:creationId xmlns:p14="http://schemas.microsoft.com/office/powerpoint/2010/main" val="12260009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a:extLst>
              <a:ext uri="{FF2B5EF4-FFF2-40B4-BE49-F238E27FC236}">
                <a16:creationId xmlns:a16="http://schemas.microsoft.com/office/drawing/2014/main" id="{11E15F2C-5260-47AB-9EF8-26C4A76C33F9}"/>
              </a:ext>
            </a:extLst>
          </p:cNvPr>
          <p:cNvSpPr txBox="1"/>
          <p:nvPr/>
        </p:nvSpPr>
        <p:spPr>
          <a:xfrm>
            <a:off x="6410446" y="659398"/>
            <a:ext cx="4567206" cy="523220"/>
          </a:xfrm>
          <a:prstGeom prst="rect">
            <a:avLst/>
          </a:prstGeom>
          <a:noFill/>
        </p:spPr>
        <p:txBody>
          <a:bodyPr wrap="square" rtlCol="0">
            <a:spAutoFit/>
          </a:bodyPr>
          <a:lstStyle/>
          <a:p>
            <a:pPr algn="ctr"/>
            <a:r>
              <a:rPr lang="en-US" altLang="ko-KR" sz="2800">
                <a:solidFill>
                  <a:schemeClr val="tx2"/>
                </a:solidFill>
                <a:latin typeface="Bebas Neue" panose="020B0606020202050201" pitchFamily="34" charset="0"/>
                <a:cs typeface="Arial" panose="020B0604020202020204" pitchFamily="34" charset="0"/>
              </a:rPr>
              <a:t>Solutions on the demand side</a:t>
            </a:r>
            <a:endParaRPr lang="ko-KR" altLang="en-US" sz="2800">
              <a:solidFill>
                <a:schemeClr val="tx2"/>
              </a:solidFill>
              <a:latin typeface="Bebas Neue" panose="020B0606020202050201" pitchFamily="34" charset="0"/>
              <a:cs typeface="Arial" panose="020B0604020202020204" pitchFamily="34" charset="0"/>
            </a:endParaRPr>
          </a:p>
        </p:txBody>
      </p:sp>
      <p:sp>
        <p:nvSpPr>
          <p:cNvPr id="22" name="직사각형 21">
            <a:extLst>
              <a:ext uri="{FF2B5EF4-FFF2-40B4-BE49-F238E27FC236}">
                <a16:creationId xmlns:a16="http://schemas.microsoft.com/office/drawing/2014/main" id="{FA688DCE-0032-4E6A-BF0C-72BC6649E674}"/>
              </a:ext>
            </a:extLst>
          </p:cNvPr>
          <p:cNvSpPr/>
          <p:nvPr/>
        </p:nvSpPr>
        <p:spPr>
          <a:xfrm>
            <a:off x="5734888" y="2621650"/>
            <a:ext cx="2712833" cy="369332"/>
          </a:xfrm>
          <a:prstGeom prst="rect">
            <a:avLst/>
          </a:prstGeom>
        </p:spPr>
        <p:txBody>
          <a:bodyPr wrap="square" anchor="t" anchorCtr="0">
            <a:spAutoFit/>
          </a:bodyPr>
          <a:lstStyle/>
          <a:p>
            <a:pPr algn="ctr"/>
            <a:r>
              <a:rPr lang="en-US" altLang="ko-KR">
                <a:solidFill>
                  <a:srgbClr val="373737"/>
                </a:solidFill>
              </a:rPr>
              <a:t>Change in Behavior</a:t>
            </a:r>
          </a:p>
        </p:txBody>
      </p:sp>
      <p:sp>
        <p:nvSpPr>
          <p:cNvPr id="24" name="직사각형 23">
            <a:extLst>
              <a:ext uri="{FF2B5EF4-FFF2-40B4-BE49-F238E27FC236}">
                <a16:creationId xmlns:a16="http://schemas.microsoft.com/office/drawing/2014/main" id="{D6387EFD-09C7-4A4C-8203-2F98A09B90C0}"/>
              </a:ext>
            </a:extLst>
          </p:cNvPr>
          <p:cNvSpPr/>
          <p:nvPr/>
        </p:nvSpPr>
        <p:spPr>
          <a:xfrm>
            <a:off x="5734888" y="4815461"/>
            <a:ext cx="2712833" cy="369332"/>
          </a:xfrm>
          <a:prstGeom prst="rect">
            <a:avLst/>
          </a:prstGeom>
        </p:spPr>
        <p:txBody>
          <a:bodyPr wrap="square" anchor="t" anchorCtr="0">
            <a:spAutoFit/>
          </a:bodyPr>
          <a:lstStyle/>
          <a:p>
            <a:pPr algn="ctr"/>
            <a:r>
              <a:rPr lang="en-US" altLang="ko-KR">
                <a:solidFill>
                  <a:srgbClr val="373737"/>
                </a:solidFill>
              </a:rPr>
              <a:t>Electric Vehicles </a:t>
            </a:r>
          </a:p>
        </p:txBody>
      </p:sp>
      <p:sp>
        <p:nvSpPr>
          <p:cNvPr id="28" name="직사각형 27">
            <a:extLst>
              <a:ext uri="{FF2B5EF4-FFF2-40B4-BE49-F238E27FC236}">
                <a16:creationId xmlns:a16="http://schemas.microsoft.com/office/drawing/2014/main" id="{E698D3AB-BC35-4F2B-AE95-83EF95622995}"/>
              </a:ext>
            </a:extLst>
          </p:cNvPr>
          <p:cNvSpPr/>
          <p:nvPr/>
        </p:nvSpPr>
        <p:spPr>
          <a:xfrm>
            <a:off x="8694049" y="2621650"/>
            <a:ext cx="2712833" cy="369332"/>
          </a:xfrm>
          <a:prstGeom prst="rect">
            <a:avLst/>
          </a:prstGeom>
        </p:spPr>
        <p:txBody>
          <a:bodyPr wrap="square" anchor="t" anchorCtr="0">
            <a:spAutoFit/>
          </a:bodyPr>
          <a:lstStyle/>
          <a:p>
            <a:pPr algn="ctr"/>
            <a:r>
              <a:rPr lang="en-US" altLang="ko-KR">
                <a:solidFill>
                  <a:srgbClr val="373737"/>
                </a:solidFill>
              </a:rPr>
              <a:t>Smart Devices </a:t>
            </a:r>
          </a:p>
        </p:txBody>
      </p:sp>
      <p:pic>
        <p:nvPicPr>
          <p:cNvPr id="3" name="Graphic 2" descr="Electric car with solid fill">
            <a:extLst>
              <a:ext uri="{FF2B5EF4-FFF2-40B4-BE49-F238E27FC236}">
                <a16:creationId xmlns:a16="http://schemas.microsoft.com/office/drawing/2014/main" id="{AE9B16C8-3E66-66A3-93DC-5AA62D5E58E0}"/>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413525" y="4094609"/>
            <a:ext cx="914400" cy="914400"/>
          </a:xfrm>
          <a:prstGeom prst="rect">
            <a:avLst/>
          </a:prstGeom>
        </p:spPr>
      </p:pic>
      <p:pic>
        <p:nvPicPr>
          <p:cNvPr id="5" name="Picture Placeholder 4">
            <a:extLst>
              <a:ext uri="{FF2B5EF4-FFF2-40B4-BE49-F238E27FC236}">
                <a16:creationId xmlns:a16="http://schemas.microsoft.com/office/drawing/2014/main" id="{E7E7C782-E5D8-AB7C-BC0A-8F90686E5914}"/>
              </a:ext>
            </a:extLst>
          </p:cNvPr>
          <p:cNvPicPr>
            <a:picLocks noGrp="1" noChangeAspect="1"/>
          </p:cNvPicPr>
          <p:nvPr>
            <p:ph type="pic" sz="quarter" idx="10"/>
          </p:nvPr>
        </p:nvPicPr>
        <p:blipFill>
          <a:blip r:embed="rId4"/>
          <a:srcRect l="32025" r="32025"/>
          <a:stretch>
            <a:fillRect/>
          </a:stretch>
        </p:blipFill>
        <p:spPr>
          <a:xfrm>
            <a:off x="0" y="0"/>
            <a:ext cx="4383418" cy="6858000"/>
          </a:xfrm>
          <a:prstGeom prst="rect">
            <a:avLst/>
          </a:prstGeom>
        </p:spPr>
      </p:pic>
      <p:pic>
        <p:nvPicPr>
          <p:cNvPr id="7" name="Graphic 6" descr="Group of people with solid fill">
            <a:extLst>
              <a:ext uri="{FF2B5EF4-FFF2-40B4-BE49-F238E27FC236}">
                <a16:creationId xmlns:a16="http://schemas.microsoft.com/office/drawing/2014/main" id="{0398D15A-BDE3-8DA9-07F7-B416CFEF56E5}"/>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6634104" y="1791978"/>
            <a:ext cx="914400" cy="914400"/>
          </a:xfrm>
          <a:prstGeom prst="rect">
            <a:avLst/>
          </a:prstGeom>
        </p:spPr>
      </p:pic>
      <p:pic>
        <p:nvPicPr>
          <p:cNvPr id="9" name="Graphic 8" descr="Stream with solid fill">
            <a:extLst>
              <a:ext uri="{FF2B5EF4-FFF2-40B4-BE49-F238E27FC236}">
                <a16:creationId xmlns:a16="http://schemas.microsoft.com/office/drawing/2014/main" id="{5744BC8E-CC89-D860-41F2-17F70838F5CC}"/>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9593265" y="1825133"/>
            <a:ext cx="914400" cy="914400"/>
          </a:xfrm>
          <a:prstGeom prst="rect">
            <a:avLst/>
          </a:prstGeom>
        </p:spPr>
      </p:pic>
    </p:spTree>
    <p:extLst>
      <p:ext uri="{BB962C8B-B14F-4D97-AF65-F5344CB8AC3E}">
        <p14:creationId xmlns:p14="http://schemas.microsoft.com/office/powerpoint/2010/main" val="17832581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3"/>
          <a:stretch>
            <a:fillRect t="-9000" b="-9000"/>
          </a:stretch>
        </a:blipFill>
        <a:effectLst/>
      </p:bgPr>
    </p:bg>
    <p:spTree>
      <p:nvGrpSpPr>
        <p:cNvPr id="1" name=""/>
        <p:cNvGrpSpPr/>
        <p:nvPr/>
      </p:nvGrpSpPr>
      <p:grpSpPr>
        <a:xfrm>
          <a:off x="0" y="0"/>
          <a:ext cx="0" cy="0"/>
          <a:chOff x="0" y="0"/>
          <a:chExt cx="0" cy="0"/>
        </a:xfrm>
      </p:grpSpPr>
      <p:pic>
        <p:nvPicPr>
          <p:cNvPr id="3" name="Picture 2" descr="A black background with white letters&#10;&#10;Description automatically generated">
            <a:extLst>
              <a:ext uri="{FF2B5EF4-FFF2-40B4-BE49-F238E27FC236}">
                <a16:creationId xmlns:a16="http://schemas.microsoft.com/office/drawing/2014/main" id="{2D4E0656-9D7E-2B10-D388-0730D86882B8}"/>
              </a:ext>
            </a:extLst>
          </p:cNvPr>
          <p:cNvPicPr>
            <a:picLocks noGrp="1" noRot="1" noChangeAspect="1" noMove="1" noResize="1" noEditPoints="1" noAdjustHandles="1" noChangeArrowheads="1" noChangeShapeType="1" noCrop="1"/>
          </p:cNvPicPr>
          <p:nvPr/>
        </p:nvPicPr>
        <p:blipFill>
          <a:blip r:embed="rId4">
            <a:extLst>
              <a:ext uri="{28A0092B-C50C-407E-A947-70E740481C1C}">
                <a14:useLocalDpi xmlns:a14="http://schemas.microsoft.com/office/drawing/2010/main" val="0"/>
              </a:ext>
            </a:extLst>
          </a:blip>
          <a:stretch>
            <a:fillRect/>
          </a:stretch>
        </p:blipFill>
        <p:spPr>
          <a:xfrm>
            <a:off x="9216748" y="420576"/>
            <a:ext cx="2547257" cy="836349"/>
          </a:xfrm>
          <a:prstGeom prst="rect">
            <a:avLst/>
          </a:prstGeom>
        </p:spPr>
      </p:pic>
      <p:sp>
        <p:nvSpPr>
          <p:cNvPr id="5" name="TextBox 4">
            <a:extLst>
              <a:ext uri="{FF2B5EF4-FFF2-40B4-BE49-F238E27FC236}">
                <a16:creationId xmlns:a16="http://schemas.microsoft.com/office/drawing/2014/main" id="{60F775DE-236E-88CE-9371-C6FE4E912CC2}"/>
              </a:ext>
            </a:extLst>
          </p:cNvPr>
          <p:cNvSpPr txBox="1"/>
          <p:nvPr/>
        </p:nvSpPr>
        <p:spPr>
          <a:xfrm>
            <a:off x="4262816" y="3638105"/>
            <a:ext cx="6392779" cy="923330"/>
          </a:xfrm>
          <a:prstGeom prst="rect">
            <a:avLst/>
          </a:prstGeom>
          <a:noFill/>
        </p:spPr>
        <p:txBody>
          <a:bodyPr wrap="square" rtlCol="0">
            <a:spAutoFit/>
          </a:bodyPr>
          <a:lstStyle/>
          <a:p>
            <a:pPr marL="285750" indent="-285750">
              <a:buFont typeface="Arial" panose="020B0604020202020204" pitchFamily="34" charset="0"/>
              <a:buChar char="•"/>
            </a:pPr>
            <a:r>
              <a:rPr lang="fr-BE">
                <a:solidFill>
                  <a:schemeClr val="bg1"/>
                </a:solidFill>
                <a:latin typeface="Muli" panose="02000503040000020004" pitchFamily="2" charset="0"/>
              </a:rPr>
              <a:t>Balance </a:t>
            </a:r>
            <a:r>
              <a:rPr lang="fr-BE" err="1">
                <a:solidFill>
                  <a:schemeClr val="bg1"/>
                </a:solidFill>
                <a:latin typeface="Muli" panose="02000503040000020004" pitchFamily="2" charset="0"/>
              </a:rPr>
              <a:t>between</a:t>
            </a:r>
            <a:r>
              <a:rPr lang="fr-BE">
                <a:solidFill>
                  <a:schemeClr val="bg1"/>
                </a:solidFill>
                <a:latin typeface="Muli" panose="02000503040000020004" pitchFamily="2" charset="0"/>
              </a:rPr>
              <a:t> </a:t>
            </a:r>
            <a:r>
              <a:rPr lang="fr-BE" err="1">
                <a:solidFill>
                  <a:schemeClr val="bg1"/>
                </a:solidFill>
                <a:latin typeface="Muli" panose="02000503040000020004" pitchFamily="2" charset="0"/>
              </a:rPr>
              <a:t>consumption</a:t>
            </a:r>
            <a:r>
              <a:rPr lang="fr-BE">
                <a:solidFill>
                  <a:schemeClr val="bg1"/>
                </a:solidFill>
                <a:latin typeface="Muli" panose="02000503040000020004" pitchFamily="2" charset="0"/>
              </a:rPr>
              <a:t> &amp; production</a:t>
            </a:r>
          </a:p>
          <a:p>
            <a:pPr marL="285750" indent="-285750">
              <a:buFont typeface="Arial" panose="020B0604020202020204" pitchFamily="34" charset="0"/>
              <a:buChar char="•"/>
            </a:pPr>
            <a:r>
              <a:rPr lang="fr-BE" err="1">
                <a:solidFill>
                  <a:schemeClr val="bg1"/>
                </a:solidFill>
                <a:latin typeface="Muli" panose="02000503040000020004" pitchFamily="2" charset="0"/>
              </a:rPr>
              <a:t>Flexibility</a:t>
            </a:r>
            <a:r>
              <a:rPr lang="fr-BE">
                <a:solidFill>
                  <a:schemeClr val="bg1"/>
                </a:solidFill>
                <a:latin typeface="Muli" panose="02000503040000020004" pitchFamily="2" charset="0"/>
              </a:rPr>
              <a:t> for </a:t>
            </a:r>
            <a:r>
              <a:rPr lang="fr-BE" err="1">
                <a:solidFill>
                  <a:schemeClr val="bg1"/>
                </a:solidFill>
                <a:latin typeface="Muli" panose="02000503040000020004" pitchFamily="2" charset="0"/>
              </a:rPr>
              <a:t>supply</a:t>
            </a:r>
            <a:r>
              <a:rPr lang="fr-BE">
                <a:solidFill>
                  <a:schemeClr val="bg1"/>
                </a:solidFill>
                <a:latin typeface="Muli" panose="02000503040000020004" pitchFamily="2" charset="0"/>
              </a:rPr>
              <a:t> &amp; </a:t>
            </a:r>
            <a:r>
              <a:rPr lang="fr-BE" err="1">
                <a:solidFill>
                  <a:schemeClr val="bg1"/>
                </a:solidFill>
                <a:latin typeface="Muli" panose="02000503040000020004" pitchFamily="2" charset="0"/>
              </a:rPr>
              <a:t>demand</a:t>
            </a:r>
            <a:r>
              <a:rPr lang="fr-BE">
                <a:solidFill>
                  <a:schemeClr val="bg1"/>
                </a:solidFill>
                <a:latin typeface="Muli" panose="02000503040000020004" pitchFamily="2" charset="0"/>
              </a:rPr>
              <a:t> </a:t>
            </a:r>
            <a:r>
              <a:rPr lang="fr-BE" err="1">
                <a:solidFill>
                  <a:schemeClr val="bg1"/>
                </a:solidFill>
                <a:latin typeface="Muli" panose="02000503040000020004" pitchFamily="2" charset="0"/>
              </a:rPr>
              <a:t>side</a:t>
            </a:r>
            <a:endParaRPr lang="fr-BE">
              <a:solidFill>
                <a:schemeClr val="bg1"/>
              </a:solidFill>
              <a:latin typeface="Muli" panose="02000503040000020004" pitchFamily="2" charset="0"/>
            </a:endParaRPr>
          </a:p>
          <a:p>
            <a:pPr marL="285750" indent="-285750">
              <a:buFont typeface="Arial" panose="020B0604020202020204" pitchFamily="34" charset="0"/>
              <a:buChar char="•"/>
            </a:pPr>
            <a:endParaRPr lang="en-BE">
              <a:latin typeface="Muli" panose="02000503040000020004" pitchFamily="2" charset="0"/>
            </a:endParaRPr>
          </a:p>
        </p:txBody>
      </p:sp>
      <p:sp>
        <p:nvSpPr>
          <p:cNvPr id="13" name="TextBox 12">
            <a:extLst>
              <a:ext uri="{FF2B5EF4-FFF2-40B4-BE49-F238E27FC236}">
                <a16:creationId xmlns:a16="http://schemas.microsoft.com/office/drawing/2014/main" id="{AE30BAC7-3682-3035-5BEB-8F0D0EBDACB6}"/>
              </a:ext>
            </a:extLst>
          </p:cNvPr>
          <p:cNvSpPr txBox="1"/>
          <p:nvPr/>
        </p:nvSpPr>
        <p:spPr>
          <a:xfrm>
            <a:off x="580380" y="468702"/>
            <a:ext cx="6309703" cy="1200329"/>
          </a:xfrm>
          <a:prstGeom prst="rect">
            <a:avLst/>
          </a:prstGeom>
          <a:noFill/>
        </p:spPr>
        <p:txBody>
          <a:bodyPr wrap="square" rtlCol="0">
            <a:spAutoFit/>
          </a:bodyPr>
          <a:lstStyle/>
          <a:p>
            <a:r>
              <a:rPr lang="fr-BE" sz="7200">
                <a:solidFill>
                  <a:schemeClr val="bg1"/>
                </a:solidFill>
                <a:latin typeface="Bebas Neue" panose="020B0606020202050201" pitchFamily="34" charset="0"/>
              </a:rPr>
              <a:t>Initiatives in the eu</a:t>
            </a:r>
            <a:endParaRPr lang="en-BE" sz="7200">
              <a:solidFill>
                <a:schemeClr val="bg1"/>
              </a:solidFill>
              <a:latin typeface="Bebas Neue" panose="020B0606020202050201" pitchFamily="34" charset="0"/>
            </a:endParaRPr>
          </a:p>
        </p:txBody>
      </p:sp>
    </p:spTree>
    <p:extLst>
      <p:ext uri="{BB962C8B-B14F-4D97-AF65-F5344CB8AC3E}">
        <p14:creationId xmlns:p14="http://schemas.microsoft.com/office/powerpoint/2010/main" val="1699331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9037F470-6ED7-493F-BF8F-0E392AA962B1}"/>
              </a:ext>
            </a:extLst>
          </p:cNvPr>
          <p:cNvSpPr txBox="1"/>
          <p:nvPr/>
        </p:nvSpPr>
        <p:spPr>
          <a:xfrm>
            <a:off x="4005943" y="2592548"/>
            <a:ext cx="4180114" cy="1015663"/>
          </a:xfrm>
          <a:prstGeom prst="rect">
            <a:avLst/>
          </a:prstGeom>
          <a:noFill/>
        </p:spPr>
        <p:txBody>
          <a:bodyPr wrap="square" rtlCol="0">
            <a:spAutoFit/>
          </a:bodyPr>
          <a:lstStyle>
            <a:defPPr>
              <a:defRPr lang="ko-KR"/>
            </a:defPPr>
            <a:lvl1pPr>
              <a:defRPr sz="4000" b="1">
                <a:latin typeface="+mj-lt"/>
                <a:cs typeface="Arial" panose="020B0604020202020204" pitchFamily="34" charset="0"/>
              </a:defRPr>
            </a:lvl1pPr>
          </a:lstStyle>
          <a:p>
            <a:pPr algn="ctr"/>
            <a:r>
              <a:rPr lang="en-US" altLang="ko-KR" sz="6000" b="0">
                <a:solidFill>
                  <a:schemeClr val="bg1"/>
                </a:solidFill>
                <a:latin typeface="Bebas Neue" panose="020B0606020202050201" pitchFamily="34" charset="0"/>
              </a:rPr>
              <a:t>Thank you!</a:t>
            </a:r>
          </a:p>
        </p:txBody>
      </p:sp>
    </p:spTree>
    <p:extLst>
      <p:ext uri="{BB962C8B-B14F-4D97-AF65-F5344CB8AC3E}">
        <p14:creationId xmlns:p14="http://schemas.microsoft.com/office/powerpoint/2010/main" val="19076204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023155-E8BE-C28A-ED6C-0BBE9BBC6223}"/>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21DBAA5F-95B6-C327-38DF-E8B190711C5C}"/>
              </a:ext>
            </a:extLst>
          </p:cNvPr>
          <p:cNvSpPr txBox="1"/>
          <p:nvPr/>
        </p:nvSpPr>
        <p:spPr>
          <a:xfrm>
            <a:off x="512795" y="884585"/>
            <a:ext cx="3030505" cy="523220"/>
          </a:xfrm>
          <a:prstGeom prst="rect">
            <a:avLst/>
          </a:prstGeom>
          <a:noFill/>
        </p:spPr>
        <p:txBody>
          <a:bodyPr wrap="square" rtlCol="0">
            <a:spAutoFit/>
          </a:bodyPr>
          <a:lstStyle/>
          <a:p>
            <a:r>
              <a:rPr lang="fr-BE" altLang="ko-KR" sz="2800" err="1">
                <a:solidFill>
                  <a:schemeClr val="bg1"/>
                </a:solidFill>
                <a:latin typeface="Bebas Neue" panose="020B0606020202050201" pitchFamily="34" charset="0"/>
                <a:cs typeface="Arial" panose="020B0604020202020204" pitchFamily="34" charset="0"/>
              </a:rPr>
              <a:t>acknowledgements</a:t>
            </a:r>
            <a:endParaRPr lang="ko-KR" altLang="en-US" sz="2800">
              <a:solidFill>
                <a:schemeClr val="bg1"/>
              </a:solidFill>
              <a:latin typeface="Bebas Neue" panose="020B0606020202050201" pitchFamily="34" charset="0"/>
              <a:cs typeface="Arial" panose="020B0604020202020204" pitchFamily="34" charset="0"/>
            </a:endParaRPr>
          </a:p>
        </p:txBody>
      </p:sp>
      <p:sp>
        <p:nvSpPr>
          <p:cNvPr id="2" name="TextBox 1">
            <a:extLst>
              <a:ext uri="{FF2B5EF4-FFF2-40B4-BE49-F238E27FC236}">
                <a16:creationId xmlns:a16="http://schemas.microsoft.com/office/drawing/2014/main" id="{6EE220E3-55BE-FB5C-DEC4-A3A46BF59F1D}"/>
              </a:ext>
            </a:extLst>
          </p:cNvPr>
          <p:cNvSpPr txBox="1"/>
          <p:nvPr/>
        </p:nvSpPr>
        <p:spPr>
          <a:xfrm>
            <a:off x="4879237" y="884585"/>
            <a:ext cx="6539789" cy="3416320"/>
          </a:xfrm>
          <a:prstGeom prst="rect">
            <a:avLst/>
          </a:prstGeom>
          <a:noFill/>
        </p:spPr>
        <p:txBody>
          <a:bodyPr wrap="square" rtlCol="0">
            <a:spAutoFit/>
          </a:bodyPr>
          <a:lstStyle/>
          <a:p>
            <a:r>
              <a:rPr lang="nl-NL" err="1">
                <a:latin typeface="Muli" panose="020B0604020202020204" charset="0"/>
              </a:rPr>
              <a:t>This</a:t>
            </a:r>
            <a:r>
              <a:rPr lang="nl-NL">
                <a:latin typeface="Muli" panose="020B0604020202020204" charset="0"/>
              </a:rPr>
              <a:t> slide deck was </a:t>
            </a:r>
            <a:r>
              <a:rPr lang="nl-NL" err="1">
                <a:latin typeface="Muli" panose="020B0604020202020204" charset="0"/>
              </a:rPr>
              <a:t>produced</a:t>
            </a:r>
            <a:r>
              <a:rPr lang="nl-NL">
                <a:latin typeface="Muli" panose="020B0604020202020204" charset="0"/>
              </a:rPr>
              <a:t> </a:t>
            </a:r>
            <a:r>
              <a:rPr lang="nl-NL" err="1">
                <a:latin typeface="Muli" panose="020B0604020202020204" charset="0"/>
              </a:rPr>
              <a:t>for</a:t>
            </a:r>
            <a:r>
              <a:rPr lang="nl-NL">
                <a:latin typeface="Muli" panose="020B0604020202020204" charset="0"/>
              </a:rPr>
              <a:t> </a:t>
            </a:r>
            <a:r>
              <a:rPr lang="nl-NL" err="1">
                <a:latin typeface="Muli" panose="020B0604020202020204" charset="0"/>
              </a:rPr>
              <a:t>by</a:t>
            </a:r>
            <a:r>
              <a:rPr lang="nl-NL">
                <a:latin typeface="Muli" panose="020B0604020202020204" charset="0"/>
              </a:rPr>
              <a:t> </a:t>
            </a:r>
            <a:r>
              <a:rPr lang="nl-NL" err="1">
                <a:latin typeface="Muli" panose="020B0604020202020204" charset="0"/>
              </a:rPr>
              <a:t>the</a:t>
            </a:r>
            <a:r>
              <a:rPr lang="nl-NL">
                <a:latin typeface="Muli" panose="020B0604020202020204" charset="0"/>
              </a:rPr>
              <a:t> Every1 project.</a:t>
            </a:r>
            <a:br>
              <a:rPr lang="nl-NL">
                <a:latin typeface="Muli" panose="020B0604020202020204" charset="0"/>
              </a:rPr>
            </a:br>
            <a:br>
              <a:rPr lang="nl-NL">
                <a:latin typeface="Muli" panose="020B0604020202020204" charset="0"/>
              </a:rPr>
            </a:br>
            <a:r>
              <a:rPr lang="nl-NL">
                <a:latin typeface="Muli" panose="020B0604020202020204" charset="0"/>
              </a:rPr>
              <a:t>The images </a:t>
            </a:r>
            <a:r>
              <a:rPr lang="nl-NL" err="1">
                <a:latin typeface="Muli" panose="020B0604020202020204" charset="0"/>
              </a:rPr>
              <a:t>used</a:t>
            </a:r>
            <a:r>
              <a:rPr lang="nl-NL">
                <a:latin typeface="Muli" panose="020B0604020202020204" charset="0"/>
              </a:rPr>
              <a:t> in </a:t>
            </a:r>
            <a:r>
              <a:rPr lang="nl-NL" err="1">
                <a:latin typeface="Muli" panose="020B0604020202020204" charset="0"/>
              </a:rPr>
              <a:t>this</a:t>
            </a:r>
            <a:r>
              <a:rPr lang="nl-NL">
                <a:latin typeface="Muli" panose="020B0604020202020204" charset="0"/>
              </a:rPr>
              <a:t> </a:t>
            </a:r>
            <a:r>
              <a:rPr lang="nl-NL" err="1">
                <a:latin typeface="Muli" panose="020B0604020202020204" charset="0"/>
              </a:rPr>
              <a:t>presentation</a:t>
            </a:r>
            <a:r>
              <a:rPr lang="nl-NL">
                <a:latin typeface="Muli" panose="020B0604020202020204" charset="0"/>
              </a:rPr>
              <a:t> are as </a:t>
            </a:r>
            <a:r>
              <a:rPr lang="nl-NL" err="1">
                <a:latin typeface="Muli" panose="020B0604020202020204" charset="0"/>
              </a:rPr>
              <a:t>follows</a:t>
            </a:r>
            <a:r>
              <a:rPr lang="nl-NL">
                <a:latin typeface="Muli" panose="020B0604020202020204" charset="0"/>
              </a:rPr>
              <a:t>:</a:t>
            </a:r>
          </a:p>
          <a:p>
            <a:r>
              <a:rPr lang="nl-NL" b="1">
                <a:latin typeface="Muli" panose="020B0604020202020204" charset="0"/>
              </a:rPr>
              <a:t>Slide 3:</a:t>
            </a:r>
            <a:r>
              <a:rPr lang="nl-NL">
                <a:latin typeface="Muli" panose="020B0604020202020204" charset="0"/>
              </a:rPr>
              <a:t> </a:t>
            </a:r>
            <a:r>
              <a:rPr lang="nl-NL" err="1">
                <a:latin typeface="Muli" panose="020B0604020202020204" charset="0"/>
              </a:rPr>
              <a:t>Renewable</a:t>
            </a:r>
            <a:r>
              <a:rPr lang="nl-NL">
                <a:latin typeface="Muli" panose="020B0604020202020204" charset="0"/>
              </a:rPr>
              <a:t> energy </a:t>
            </a:r>
            <a:r>
              <a:rPr lang="nl-NL" err="1">
                <a:latin typeface="Muli" panose="020B0604020202020204" charset="0"/>
              </a:rPr>
              <a:t>by</a:t>
            </a:r>
            <a:r>
              <a:rPr lang="nl-NL">
                <a:latin typeface="Muli" panose="020B0604020202020204" charset="0"/>
              </a:rPr>
              <a:t> </a:t>
            </a:r>
            <a:r>
              <a:rPr lang="nl-NL" err="1">
                <a:latin typeface="Muli" panose="020B0604020202020204" charset="0"/>
              </a:rPr>
              <a:t>Petr</a:t>
            </a:r>
            <a:r>
              <a:rPr lang="nl-NL">
                <a:latin typeface="Muli" panose="020B0604020202020204" charset="0"/>
              </a:rPr>
              <a:t> </a:t>
            </a:r>
            <a:r>
              <a:rPr lang="nl-NL" err="1">
                <a:latin typeface="Muli" panose="020B0604020202020204" charset="0"/>
              </a:rPr>
              <a:t>Kratochvil</a:t>
            </a:r>
            <a:r>
              <a:rPr lang="nl-NL">
                <a:latin typeface="Muli" panose="020B0604020202020204" charset="0"/>
              </a:rPr>
              <a:t> CC0 </a:t>
            </a:r>
            <a:r>
              <a:rPr lang="nl-NL" err="1">
                <a:latin typeface="Muli" panose="020B0604020202020204" charset="0"/>
              </a:rPr>
              <a:t>license</a:t>
            </a:r>
            <a:endParaRPr lang="nl-NL">
              <a:latin typeface="Muli" panose="020B0604020202020204" charset="0"/>
            </a:endParaRPr>
          </a:p>
          <a:p>
            <a:r>
              <a:rPr lang="nl-NL" b="1">
                <a:latin typeface="Muli" panose="020B0604020202020204" charset="0"/>
              </a:rPr>
              <a:t>Slide 4:</a:t>
            </a:r>
            <a:r>
              <a:rPr lang="nl-NL">
                <a:latin typeface="Muli" panose="020B0604020202020204" charset="0"/>
              </a:rPr>
              <a:t> </a:t>
            </a:r>
            <a:r>
              <a:rPr lang="en-US">
                <a:latin typeface="Muli" panose="020B0604020202020204" charset="0"/>
              </a:rPr>
              <a:t>Electricity pylons at sunrise OR sunset by </a:t>
            </a:r>
          </a:p>
          <a:p>
            <a:r>
              <a:rPr lang="en-US">
                <a:latin typeface="Muli" panose="020B0604020202020204" charset="0"/>
              </a:rPr>
              <a:t>rawpixel.com CC0 license</a:t>
            </a:r>
            <a:endParaRPr lang="nl-NL">
              <a:latin typeface="Muli" panose="020B0604020202020204" charset="0"/>
            </a:endParaRPr>
          </a:p>
          <a:p>
            <a:r>
              <a:rPr lang="nl-NL" b="1">
                <a:latin typeface="Muli" panose="020B0604020202020204" charset="0"/>
              </a:rPr>
              <a:t>Slide 11: </a:t>
            </a:r>
            <a:r>
              <a:rPr lang="en-US">
                <a:latin typeface="Muli" panose="020B0604020202020204" charset="0"/>
              </a:rPr>
              <a:t>Black transmission towers under green sky. by </a:t>
            </a:r>
          </a:p>
          <a:p>
            <a:r>
              <a:rPr lang="en-US">
                <a:latin typeface="Muli" panose="020B0604020202020204" charset="0"/>
              </a:rPr>
              <a:t>rawpixel.com CC0 license</a:t>
            </a:r>
            <a:endParaRPr lang="nl-NL">
              <a:latin typeface="Muli" panose="020B0604020202020204" charset="0"/>
            </a:endParaRPr>
          </a:p>
          <a:p>
            <a:r>
              <a:rPr lang="nl-NL" b="1">
                <a:latin typeface="Muli" panose="020B0604020202020204" charset="0"/>
              </a:rPr>
              <a:t>Slide 12: </a:t>
            </a:r>
            <a:r>
              <a:rPr lang="en-US">
                <a:latin typeface="Muli" panose="020B0604020202020204" charset="0"/>
              </a:rPr>
              <a:t>What is a 2kW PV Solar Panel System? by </a:t>
            </a:r>
          </a:p>
          <a:p>
            <a:r>
              <a:rPr lang="en-US">
                <a:latin typeface="Muli" panose="020B0604020202020204" charset="0"/>
              </a:rPr>
              <a:t>caldorsolar.ie CC BY-NC 4.0 license</a:t>
            </a:r>
            <a:endParaRPr lang="nl-NL">
              <a:latin typeface="Muli" panose="020B0604020202020204" charset="0"/>
            </a:endParaRPr>
          </a:p>
          <a:p>
            <a:r>
              <a:rPr lang="nl-NL" b="1">
                <a:latin typeface="Muli" panose="020B0604020202020204" charset="0"/>
              </a:rPr>
              <a:t>Slide 13: </a:t>
            </a:r>
            <a:r>
              <a:rPr lang="en-US">
                <a:latin typeface="Muli" panose="020B0604020202020204" charset="0"/>
              </a:rPr>
              <a:t>White Wind Turbines on Gray Sand Near Body of Water by Kervin Edward Lara CC0 license</a:t>
            </a:r>
          </a:p>
        </p:txBody>
      </p:sp>
    </p:spTree>
    <p:extLst>
      <p:ext uri="{BB962C8B-B14F-4D97-AF65-F5344CB8AC3E}">
        <p14:creationId xmlns:p14="http://schemas.microsoft.com/office/powerpoint/2010/main" val="4091823555"/>
      </p:ext>
    </p:extLst>
  </p:cSld>
  <p:clrMapOvr>
    <a:masterClrMapping/>
  </p:clrMapOvr>
</p:sld>
</file>

<file path=ppt/theme/theme1.xml><?xml version="1.0" encoding="utf-8"?>
<a:theme xmlns:a="http://schemas.openxmlformats.org/drawingml/2006/main" name="Every1 slide master">
  <a:themeElements>
    <a:clrScheme name="0E3AF0">
      <a:dk1>
        <a:srgbClr val="231F20"/>
      </a:dk1>
      <a:lt1>
        <a:srgbClr val="FFFFFF"/>
      </a:lt1>
      <a:dk2>
        <a:srgbClr val="0E3AF0"/>
      </a:dk2>
      <a:lt2>
        <a:srgbClr val="D3D3D3"/>
      </a:lt2>
      <a:accent1>
        <a:srgbClr val="BDF03A"/>
      </a:accent1>
      <a:accent2>
        <a:srgbClr val="0E3AF0"/>
      </a:accent2>
      <a:accent3>
        <a:srgbClr val="A5A5A5"/>
      </a:accent3>
      <a:accent4>
        <a:srgbClr val="808080"/>
      </a:accent4>
      <a:accent5>
        <a:srgbClr val="0E3AF0"/>
      </a:accent5>
      <a:accent6>
        <a:srgbClr val="70AD47"/>
      </a:accent6>
      <a:hlink>
        <a:srgbClr val="0563C1"/>
      </a:hlink>
      <a:folHlink>
        <a:srgbClr val="954F72"/>
      </a:folHlink>
    </a:clrScheme>
    <a:fontScheme name="Office 2007 - 20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bg1"/>
        </a:solidFill>
        <a:ln w="12838" cap="flat">
          <a:noFill/>
          <a:prstDash val="solid"/>
          <a:miter/>
        </a:ln>
        <a:effectLst/>
      </a:spPr>
      <a:bodyPr rtlCol="0" anchor="ctr"/>
      <a:lstStyle>
        <a:defPPr algn="ctr">
          <a:defRPr sz="2800" dirty="0" smtClean="0">
            <a:solidFill>
              <a:srgbClr val="1A1941"/>
            </a:solidFill>
            <a:latin typeface="+mj-lt"/>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테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맑은 고딕"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맑은 고딕"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59c2b11d-9272-4eed-95ac-95725493c81f" xsi:nil="true"/>
    <lcf76f155ced4ddcb4097134ff3c332f xmlns="c67c0ac7-78b5-4864-aca3-db9996adcf66">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CFC0EDCDBA201B409A2395B9861151A1" ma:contentTypeVersion="15" ma:contentTypeDescription="Create a new document." ma:contentTypeScope="" ma:versionID="8a190a8075a7e57a51c7bf8a9427a6e5">
  <xsd:schema xmlns:xsd="http://www.w3.org/2001/XMLSchema" xmlns:xs="http://www.w3.org/2001/XMLSchema" xmlns:p="http://schemas.microsoft.com/office/2006/metadata/properties" xmlns:ns2="c67c0ac7-78b5-4864-aca3-db9996adcf66" xmlns:ns3="59c2b11d-9272-4eed-95ac-95725493c81f" targetNamespace="http://schemas.microsoft.com/office/2006/metadata/properties" ma:root="true" ma:fieldsID="153f8d28b4a274a8e8397b8061ce14e3" ns2:_="" ns3:_="">
    <xsd:import namespace="c67c0ac7-78b5-4864-aca3-db9996adcf66"/>
    <xsd:import namespace="59c2b11d-9272-4eed-95ac-95725493c81f"/>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Location"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67c0ac7-78b5-4864-aca3-db9996adcf6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59249fec-8619-4602-8705-1823ced1ad95" ma:termSetId="09814cd3-568e-fe90-9814-8d621ff8fb84" ma:anchorId="fba54fb3-c3e1-fe81-a776-ca4b69148c4d" ma:open="true" ma:isKeyword="false">
      <xsd:complexType>
        <xsd:sequence>
          <xsd:element ref="pc:Terms" minOccurs="0" maxOccurs="1"/>
        </xsd:sequence>
      </xsd:complexType>
    </xsd:element>
    <xsd:element name="MediaServiceLocation" ma:index="15" nillable="true" ma:displayName="Location" ma:indexed="true"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9c2b11d-9272-4eed-95ac-95725493c81f"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208e361e-f706-48d1-9f52-00535f2db59c}" ma:internalName="TaxCatchAll" ma:showField="CatchAllData" ma:web="59c2b11d-9272-4eed-95ac-95725493c81f">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3CA0DD0-504F-4EB9-B60E-59D0E157F7B9}">
  <ds:schemaRefs>
    <ds:schemaRef ds:uri="577805d4-8e47-4788-b8ec-5b1290b6ebfb"/>
    <ds:schemaRef ds:uri="75a85b04-3e87-4e6d-8e61-343b36998706"/>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8E3774D8-BCA8-4A02-93E0-3307429344AA}">
  <ds:schemaRefs>
    <ds:schemaRef ds:uri="http://schemas.microsoft.com/sharepoint/v3/contenttype/forms"/>
  </ds:schemaRefs>
</ds:datastoreItem>
</file>

<file path=customXml/itemProps3.xml><?xml version="1.0" encoding="utf-8"?>
<ds:datastoreItem xmlns:ds="http://schemas.openxmlformats.org/officeDocument/2006/customXml" ds:itemID="{567ECFDC-80F2-46FC-BD4F-EDEEE5282497}"/>
</file>

<file path=docProps/app.xml><?xml version="1.0" encoding="utf-8"?>
<Properties xmlns="http://schemas.openxmlformats.org/officeDocument/2006/extended-properties" xmlns:vt="http://schemas.openxmlformats.org/officeDocument/2006/docPropsVTypes">
  <TotalTime>0</TotalTime>
  <Words>4262</Words>
  <Application>Microsoft Macintosh PowerPoint</Application>
  <PresentationFormat>Widescreen</PresentationFormat>
  <Paragraphs>202</Paragraphs>
  <Slides>16</Slides>
  <Notes>14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16</vt:i4>
      </vt:variant>
    </vt:vector>
  </HeadingPairs>
  <TitlesOfParts>
    <vt:vector size="24" baseType="lpstr">
      <vt:lpstr>Arial</vt:lpstr>
      <vt:lpstr>Calibri</vt:lpstr>
      <vt:lpstr>Public Sans</vt:lpstr>
      <vt:lpstr>Bebas</vt:lpstr>
      <vt:lpstr>Bebas Neue</vt:lpstr>
      <vt:lpstr>맑은 고딕</vt:lpstr>
      <vt:lpstr>Muli</vt:lpstr>
      <vt:lpstr>Every1 slide master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5</dc:creator>
  <cp:lastModifiedBy>Lorenz Van Damme</cp:lastModifiedBy>
  <cp:revision>17</cp:revision>
  <cp:lastPrinted>2025-11-19T09:10:38Z</cp:lastPrinted>
  <dcterms:created xsi:type="dcterms:W3CDTF">2019-04-06T05:20:47Z</dcterms:created>
  <dcterms:modified xsi:type="dcterms:W3CDTF">2026-05-20T06:28:51Z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0x010100CFC0EDCDBA201B409A2395B9861151A1</vt:lpwstr>
  </property>
  <property fmtid="{D5CDD505-2E9C-101B-9397-08002B2CF9AE}" pid="3" name="MediaServiceImageTags">
    <vt:lpwstr/>
  </property>
</Properties>
</file>