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419" r:id="rId5"/>
    <p:sldId id="502" r:id="rId6"/>
    <p:sldId id="445" r:id="rId7"/>
    <p:sldId id="395" r:id="rId8"/>
    <p:sldId id="465" r:id="rId9"/>
    <p:sldId id="486" r:id="rId10"/>
    <p:sldId id="487" r:id="rId11"/>
    <p:sldId id="488" r:id="rId12"/>
    <p:sldId id="498" r:id="rId13"/>
    <p:sldId id="499" r:id="rId14"/>
    <p:sldId id="500" r:id="rId15"/>
    <p:sldId id="501" r:id="rId16"/>
    <p:sldId id="489" r:id="rId17"/>
    <p:sldId id="490" r:id="rId18"/>
    <p:sldId id="492" r:id="rId19"/>
    <p:sldId id="493" r:id="rId20"/>
    <p:sldId id="495" r:id="rId21"/>
    <p:sldId id="496" r:id="rId22"/>
    <p:sldId id="497" r:id="rId23"/>
    <p:sldId id="293" r:id="rId24"/>
    <p:sldId id="448" r:id="rId25"/>
  </p:sldIdLst>
  <p:sldSz cx="12192000" cy="6858000"/>
  <p:notesSz cx="7104063" cy="10234613"/>
  <p:embeddedFontLst>
    <p:embeddedFont>
      <p:font typeface="맑은 고딕" panose="020B0503020000020004" pitchFamily="34" charset="-127"/>
      <p:regular r:id="rId28"/>
      <p:bold r:id="rId29"/>
    </p:embeddedFont>
    <p:embeddedFont>
      <p:font typeface="Public Sans" panose="020B0604020202020204" pitchFamily="34" charset="0"/>
      <p:regular r:id="rId30"/>
      <p:bold r:id="rId31"/>
      <p:italic r:id="rId32"/>
      <p:boldItalic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737"/>
    <a:srgbClr val="F4C04F"/>
    <a:srgbClr val="EDEDED"/>
    <a:srgbClr val="D8B05A"/>
    <a:srgbClr val="F8F8F8"/>
    <a:srgbClr val="59BDAA"/>
    <a:srgbClr val="FEE880"/>
    <a:srgbClr val="FCE501"/>
    <a:srgbClr val="F1E400"/>
    <a:srgbClr val="14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2" autoAdjust="0"/>
    <p:restoredTop sz="66027" autoAdjust="0"/>
  </p:normalViewPr>
  <p:slideViewPr>
    <p:cSldViewPr snapToGrid="0">
      <p:cViewPr varScale="1">
        <p:scale>
          <a:sx n="81" d="100"/>
          <a:sy n="81" d="100"/>
        </p:scale>
        <p:origin x="2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A49F08-9100-4AF5-BC0A-FC6A093BE3CC}" type="datetimeFigureOut">
              <a:rPr lang="ko-KR" altLang="en-US" smtClean="0"/>
              <a:t>2026. 5. 20.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8"/>
            <a:ext cx="307842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“Hello everyone, and thanks for being here. Today we’re going to tackle a topic that inspires a lot of curiosity and… occasionally, confusion: going off grid. Some people picture a cozy cabin with solar panels and a wood stove; others imagine ultra-modern homes with batteries and smart controls. Both images can be true—and both can be incomplete.</a:t>
            </a:r>
          </a:p>
          <a:p>
            <a:r>
              <a:rPr lang="en-GB" dirty="0"/>
              <a:t>By the end of this session, you’ll understand exactly what ‘off grid’ means across electricity, heat, water, and wastewater; how it differs from ‘net-zero’ or ‘energy-autonomous’ claims; the technical building blocks involved; the day-to-day reality of living with your own micro-utility; and a clear decision framework: when off-grid is wise, and when a grid-connected, ultra-efficient approach is the smarter move.”</a:t>
            </a:r>
          </a:p>
          <a:p>
            <a:r>
              <a:rPr lang="en-GB" i="1" dirty="0"/>
              <a:t>Engagement cue:</a:t>
            </a:r>
            <a:r>
              <a:rPr lang="en-GB" dirty="0"/>
              <a:t> “Quick show of hands: who is here because you’re </a:t>
            </a:r>
            <a:r>
              <a:rPr lang="en-GB" i="1" dirty="0"/>
              <a:t>seriously</a:t>
            </a:r>
            <a:r>
              <a:rPr lang="en-GB" dirty="0"/>
              <a:t> considering an off-grid project? Who’s more off-grid-curious than committed?”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21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EE8BB-F38D-2CA8-1D15-4B5515A2D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F1AD7-3450-7BC8-C9E6-B85DBD56E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FFAA20-AB3F-BB99-B305-0FC585D6A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“If your site has a reliable stream with enough flow and head (height drop), micro-hydro can deliver </a:t>
            </a:r>
            <a:r>
              <a:rPr lang="en-GB" i="1" dirty="0"/>
              <a:t>steadier</a:t>
            </a:r>
            <a:r>
              <a:rPr lang="en-GB" dirty="0"/>
              <a:t> energy than PV or wind—often 24/7.</a:t>
            </a:r>
          </a:p>
          <a:p>
            <a:r>
              <a:rPr lang="en-GB" b="1" dirty="0"/>
              <a:t>Power intuition:</a:t>
            </a:r>
            <a:r>
              <a:rPr lang="en-GB" dirty="0"/>
              <a:t> Roughly, more flow and more height = more power.</a:t>
            </a:r>
          </a:p>
          <a:p>
            <a:r>
              <a:rPr lang="en-GB" b="1" dirty="0"/>
              <a:t>Controls &amp; intake:</a:t>
            </a:r>
            <a:r>
              <a:rPr lang="en-GB" dirty="0"/>
              <a:t> Debris management and intake design are crucial.</a:t>
            </a:r>
          </a:p>
          <a:p>
            <a:r>
              <a:rPr lang="en-GB" b="1" dirty="0"/>
              <a:t>Seasonality:</a:t>
            </a:r>
            <a:r>
              <a:rPr lang="en-GB" dirty="0"/>
              <a:t> Rivers can drop in summer or freeze in winter; you still need storage and sometimes backup.</a:t>
            </a:r>
          </a:p>
          <a:p>
            <a:r>
              <a:rPr lang="en-GB" b="1" dirty="0"/>
              <a:t>Complexity:</a:t>
            </a:r>
            <a:r>
              <a:rPr lang="en-GB" dirty="0"/>
              <a:t> Installation and civil works are more involved than PV, but the payoff can be extraordinary reliability.”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761C0-E64F-DD12-F1B4-0C18AC5B5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4242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1B241-6C2A-B62F-3E75-2C695071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D5966-B152-CC02-635E-35BF8026B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B914F-BEDC-3777-3B7E-D22FE91B4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“Batteries move energy from ‘when available’ to ‘when needed.’ Key considerations:</a:t>
            </a:r>
          </a:p>
          <a:p>
            <a:r>
              <a:rPr lang="en-GB" b="1" dirty="0"/>
              <a:t>Chemistry:</a:t>
            </a:r>
            <a:r>
              <a:rPr lang="en-GB" dirty="0"/>
              <a:t> Lithium iron phosphate (LFP) is popular for stability and cycle life; other chemistries exist with different trade-offs.</a:t>
            </a:r>
          </a:p>
          <a:p>
            <a:r>
              <a:rPr lang="en-GB" b="1" dirty="0"/>
              <a:t>Usable capacity:</a:t>
            </a:r>
            <a:r>
              <a:rPr lang="en-GB" dirty="0"/>
              <a:t> Nameplate ≠ usable. Depth of discharge and temperature matter.</a:t>
            </a:r>
          </a:p>
          <a:p>
            <a:r>
              <a:rPr lang="en-GB" b="1" dirty="0"/>
              <a:t>Round-trip efficiency:</a:t>
            </a:r>
            <a:r>
              <a:rPr lang="en-GB" dirty="0"/>
              <a:t> Some energy is lost each cycle; design with margins.</a:t>
            </a:r>
          </a:p>
          <a:p>
            <a:r>
              <a:rPr lang="en-GB" b="1" dirty="0"/>
              <a:t>Days of autonomy:</a:t>
            </a:r>
            <a:r>
              <a:rPr lang="en-GB" dirty="0"/>
              <a:t> How many days can you run with poor generation? 1–3 days is common; beyond that gets heavy and expensive fast.</a:t>
            </a:r>
          </a:p>
          <a:p>
            <a:r>
              <a:rPr lang="en-GB" b="1" dirty="0"/>
              <a:t>Temperature:</a:t>
            </a:r>
            <a:r>
              <a:rPr lang="en-GB" dirty="0"/>
              <a:t> Batteries dislike extremes—thermal management improves performance and lifespan.</a:t>
            </a:r>
          </a:p>
          <a:p>
            <a:r>
              <a:rPr lang="en-GB" b="1" dirty="0"/>
              <a:t>BMS &amp; monitoring:</a:t>
            </a:r>
            <a:r>
              <a:rPr lang="en-GB" dirty="0"/>
              <a:t> A good Battery Management System and clear dashboards are non-negotiable.</a:t>
            </a:r>
          </a:p>
          <a:p>
            <a:r>
              <a:rPr lang="en-GB" i="1" dirty="0"/>
              <a:t>Rule of thumb mindset:</a:t>
            </a:r>
            <a:r>
              <a:rPr lang="en-GB" dirty="0"/>
              <a:t> First shrink loads, then design storage. Storage is precious; efficiency multiplies its value.”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4C0DD-21BF-EEB8-C698-DC7E36844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4188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E2A00-D6CC-3871-8FDB-FF19EE4F7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E55B0-EB79-CC92-0F22-DBED7440B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B36F8-6EB8-C4D7-E701-394BC1A2A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“Generators are the safety valve:</a:t>
            </a:r>
          </a:p>
          <a:p>
            <a:r>
              <a:rPr lang="en-GB" b="1" dirty="0"/>
              <a:t>When they shine:</a:t>
            </a:r>
            <a:r>
              <a:rPr lang="en-GB" dirty="0"/>
              <a:t> Long winter storms, equipment downtime, prolonged calm-and-cloudy spells.</a:t>
            </a:r>
          </a:p>
          <a:p>
            <a:r>
              <a:rPr lang="en-GB" b="1" dirty="0"/>
              <a:t>Fuel choices:</a:t>
            </a:r>
            <a:r>
              <a:rPr lang="en-GB" dirty="0"/>
              <a:t> Diesel and LPG are common; each has storage, reliability, and emissions trade-offs.</a:t>
            </a:r>
          </a:p>
          <a:p>
            <a:r>
              <a:rPr lang="en-GB" b="1" dirty="0"/>
              <a:t>Sizing:</a:t>
            </a:r>
            <a:r>
              <a:rPr lang="en-GB" dirty="0"/>
              <a:t> Big enough to handle peak loads and charge batteries efficiently, but not comically oversized (inefficient at partial load).</a:t>
            </a:r>
          </a:p>
          <a:p>
            <a:r>
              <a:rPr lang="en-GB" b="1" dirty="0"/>
              <a:t>Integration:</a:t>
            </a:r>
            <a:r>
              <a:rPr lang="en-GB" dirty="0"/>
              <a:t> Auto-start features, noise control, exhaust routing, and safe fuel storage matter.</a:t>
            </a:r>
          </a:p>
          <a:p>
            <a:r>
              <a:rPr lang="en-GB" b="1" dirty="0"/>
              <a:t>Reality:</a:t>
            </a:r>
            <a:r>
              <a:rPr lang="en-GB" dirty="0"/>
              <a:t> If your generator runs frequently, you’re not ‘green’—you’re off-grid. That’s okay if resilience is your primary goal, but be honest about it.”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8E9D4-E4F0-36B1-81C2-9A9542915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021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766DB-3089-C7D1-52D5-E3D281B7D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720FF-FAA3-FE97-EF8C-E0F0CFF87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8371C-5B53-F16B-FF10-4F565C727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70ADF-C03D-9BEE-C6AF-6D191C7F0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0904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845AA-6D42-A2A2-F11A-25C09EF7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604D52-3453-A393-F81C-45CEF34B4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CBCA8-B2A1-E08B-B65A-22B22A720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Off-Grid vs. Net Zero (two-column comparison)</a:t>
            </a:r>
            <a:br>
              <a:rPr lang="en-GB" dirty="0"/>
            </a:br>
            <a:r>
              <a:rPr lang="en-GB" dirty="0"/>
              <a:t>“Both off-grid and net-zero aim to </a:t>
            </a:r>
            <a:r>
              <a:rPr lang="en-GB" b="1" dirty="0"/>
              <a:t>produce as much energy annually as they use</a:t>
            </a:r>
            <a:r>
              <a:rPr lang="en-GB" dirty="0"/>
              <a:t>, but the </a:t>
            </a:r>
            <a:r>
              <a:rPr lang="en-GB" b="1" dirty="0"/>
              <a:t>timing</a:t>
            </a:r>
            <a:r>
              <a:rPr lang="en-GB" dirty="0"/>
              <a:t> and </a:t>
            </a:r>
            <a:r>
              <a:rPr lang="en-GB" b="1" dirty="0"/>
              <a:t>infrastructure</a:t>
            </a:r>
            <a:r>
              <a:rPr lang="en-GB" dirty="0"/>
              <a:t> differ:</a:t>
            </a:r>
          </a:p>
          <a:p>
            <a:r>
              <a:rPr lang="en-GB" b="1" dirty="0"/>
              <a:t>Off-Grid:</a:t>
            </a:r>
            <a:r>
              <a:rPr lang="en-GB" dirty="0"/>
              <a:t> No grid. You </a:t>
            </a:r>
            <a:r>
              <a:rPr lang="en-GB" b="1" dirty="0"/>
              <a:t>supply all power at all times</a:t>
            </a:r>
            <a:r>
              <a:rPr lang="en-GB" dirty="0"/>
              <a:t> with on-site generation + storage + generator. You </a:t>
            </a:r>
            <a:r>
              <a:rPr lang="en-GB" b="1" dirty="0"/>
              <a:t>cannot export</a:t>
            </a:r>
            <a:r>
              <a:rPr lang="en-GB" dirty="0"/>
              <a:t> excess to the grid—surplus is stranded.</a:t>
            </a:r>
          </a:p>
          <a:p>
            <a:r>
              <a:rPr lang="en-GB" b="1" dirty="0"/>
              <a:t>Net Zero (grid-connected):</a:t>
            </a:r>
            <a:r>
              <a:rPr lang="en-GB" dirty="0"/>
              <a:t> You still produce your annual needs with on-site renewables, but the </a:t>
            </a:r>
            <a:r>
              <a:rPr lang="en-GB" b="1" dirty="0"/>
              <a:t>grid covers peaks and seasons</a:t>
            </a:r>
            <a:r>
              <a:rPr lang="en-GB" dirty="0"/>
              <a:t>. You can </a:t>
            </a:r>
            <a:r>
              <a:rPr lang="en-GB" b="1" dirty="0"/>
              <a:t>export surplus</a:t>
            </a:r>
            <a:r>
              <a:rPr lang="en-GB" dirty="0"/>
              <a:t> on good days and import in winter or at night. The grid functions like a huge, shared </a:t>
            </a:r>
            <a:r>
              <a:rPr lang="en-GB" b="1" dirty="0"/>
              <a:t>‘virtual battery.’</a:t>
            </a:r>
            <a:br>
              <a:rPr lang="en-GB" dirty="0"/>
            </a:br>
            <a:r>
              <a:rPr lang="en-GB" dirty="0"/>
              <a:t>This is why net-zero is usually </a:t>
            </a:r>
            <a:r>
              <a:rPr lang="en-GB" b="1" dirty="0"/>
              <a:t>cheaper, simpler, and greener in practice</a:t>
            </a:r>
            <a:r>
              <a:rPr lang="en-GB" dirty="0"/>
              <a:t> for typical sites: you don’t overbuild for rare worst weeks.”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45A3C-4159-61FC-C770-1526FD95B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491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7FA4D-BD53-4D01-EB78-2F8917F58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303E7-226F-12A9-FB0F-32768CD54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254FC9-6A36-CD2F-9A06-99F3F3FFB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F5A0F-F40B-7D63-294B-EA4D208E5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4304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2FCB8-1ABC-FAE5-E34A-494742766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4246D-7547-E398-8518-5E745B322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5E28E-3FC2-1570-4835-D887961BE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0F65B-C8D5-A4EE-01E2-8C89DA2B6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6118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4E131-E91B-11F8-7381-32D236DD3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BB81C3-B213-561A-9A6A-34A0BE889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589B8-93F6-EFB9-0C38-B48CEA1E0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Benefits</a:t>
            </a:r>
            <a:endParaRPr lang="en-GB" dirty="0"/>
          </a:p>
          <a:p>
            <a:r>
              <a:rPr lang="en-GB" dirty="0"/>
              <a:t>“</a:t>
            </a:r>
            <a:r>
              <a:rPr lang="en-GB" b="1" dirty="0"/>
              <a:t>No costs to electricity supplier:</a:t>
            </a:r>
            <a:r>
              <a:rPr lang="en-GB" dirty="0"/>
              <a:t> You avoid fixed grid fees, which dominate low-consumption bills.”</a:t>
            </a:r>
          </a:p>
          <a:p>
            <a:r>
              <a:rPr lang="en-GB" dirty="0"/>
              <a:t>“</a:t>
            </a:r>
            <a:r>
              <a:rPr lang="en-GB" b="1" dirty="0"/>
              <a:t>Not dependent on the energy grid:</a:t>
            </a:r>
            <a:r>
              <a:rPr lang="en-GB" dirty="0"/>
              <a:t> Outages and price spikes affect others, not you—if your system is well designed.”</a:t>
            </a:r>
          </a:p>
          <a:p>
            <a:r>
              <a:rPr lang="en-GB" dirty="0"/>
              <a:t>“</a:t>
            </a:r>
            <a:r>
              <a:rPr lang="en-GB" b="1" dirty="0"/>
              <a:t>Certainty of energy costs:</a:t>
            </a:r>
            <a:r>
              <a:rPr lang="en-GB" dirty="0"/>
              <a:t> After capex, your variable costs are mainly maintenance—and occasional generator fuel.” </a:t>
            </a:r>
          </a:p>
          <a:p>
            <a:r>
              <a:rPr lang="en-GB" b="1" dirty="0"/>
              <a:t>Downsides</a:t>
            </a:r>
            <a:endParaRPr lang="en-GB" dirty="0"/>
          </a:p>
          <a:p>
            <a:r>
              <a:rPr lang="en-GB" dirty="0"/>
              <a:t>“</a:t>
            </a:r>
            <a:r>
              <a:rPr lang="en-GB" b="1" dirty="0"/>
              <a:t>Larger production capacity for winter:</a:t>
            </a:r>
            <a:r>
              <a:rPr lang="en-GB" dirty="0"/>
              <a:t> You size for the darkest, coldest weeks—raising upfront cost.”</a:t>
            </a:r>
          </a:p>
          <a:p>
            <a:r>
              <a:rPr lang="en-GB" dirty="0"/>
              <a:t>“</a:t>
            </a:r>
            <a:r>
              <a:rPr lang="en-GB" b="1" dirty="0"/>
              <a:t>Larger capacity for startup currents:</a:t>
            </a:r>
            <a:r>
              <a:rPr lang="en-GB" dirty="0"/>
              <a:t> Motors and compressors need high surge power, pushing inverter/battery sizing up.”</a:t>
            </a:r>
          </a:p>
          <a:p>
            <a:r>
              <a:rPr lang="en-GB" dirty="0"/>
              <a:t>“</a:t>
            </a:r>
            <a:r>
              <a:rPr lang="en-GB" b="1" dirty="0"/>
              <a:t>No backup in case of device failure:</a:t>
            </a:r>
            <a:r>
              <a:rPr lang="en-GB" dirty="0"/>
              <a:t> If something key breaks, there’s no utility to lean on.”</a:t>
            </a:r>
          </a:p>
          <a:p>
            <a:r>
              <a:rPr lang="en-GB" dirty="0"/>
              <a:t>“</a:t>
            </a:r>
            <a:r>
              <a:rPr lang="en-GB" b="1" dirty="0"/>
              <a:t>Excess green energy can’t be shared:</a:t>
            </a:r>
            <a:r>
              <a:rPr lang="en-GB" dirty="0"/>
              <a:t> On good days, once batteries are full, surplus is wasted.”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82A18-33DB-F509-5CD2-083B715E2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3380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C7E88-6B38-1167-9389-C703C3DA6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6DC70-1119-BE56-1D1E-EAA0A9899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645184-1067-E9D8-4FFD-DADEF7CF0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DDBF3-45F7-789F-C831-9F1CDFA0A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824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69012-E60D-DF6B-244D-8714308DC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E94979-BED4-5F6F-A553-02D763D01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DDCA1-48E3-B946-AFA9-F1EA85A2D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b="1" dirty="0"/>
              <a:t>Going off grid is possible</a:t>
            </a:r>
            <a:r>
              <a:rPr lang="en-GB" dirty="0"/>
              <a:t>—especially where grid connection is </a:t>
            </a:r>
            <a:r>
              <a:rPr lang="en-GB" b="1" dirty="0"/>
              <a:t>very expensive</a:t>
            </a:r>
            <a:r>
              <a:rPr lang="en-GB" dirty="0"/>
              <a:t> or slow, or where you value autonomy above all. But for most contexts, </a:t>
            </a:r>
            <a:r>
              <a:rPr lang="en-GB" b="1" dirty="0"/>
              <a:t>going off grid isn’t automatically greener</a:t>
            </a:r>
            <a:r>
              <a:rPr lang="en-GB" dirty="0"/>
              <a:t> (if the generator runs often) and is </a:t>
            </a:r>
            <a:r>
              <a:rPr lang="en-GB" b="1" dirty="0"/>
              <a:t>usually more expensive</a:t>
            </a:r>
            <a:r>
              <a:rPr lang="en-GB" dirty="0"/>
              <a:t> than a smart, efficient, </a:t>
            </a:r>
            <a:r>
              <a:rPr lang="en-GB" b="1" dirty="0"/>
              <a:t>grid-connected</a:t>
            </a:r>
            <a:r>
              <a:rPr lang="en-GB" dirty="0"/>
              <a:t> design that uses the grid for </a:t>
            </a:r>
            <a:r>
              <a:rPr lang="en-GB" b="1" dirty="0"/>
              <a:t>peaks and seasons</a:t>
            </a:r>
            <a:r>
              <a:rPr lang="en-GB" dirty="0"/>
              <a:t>.</a:t>
            </a:r>
            <a:br>
              <a:rPr lang="en-GB" dirty="0"/>
            </a:br>
            <a:r>
              <a:rPr lang="en-GB" b="1" dirty="0"/>
              <a:t>Exceptions where off-grid can shine:</a:t>
            </a:r>
            <a:endParaRPr lang="en-GB" dirty="0"/>
          </a:p>
          <a:p>
            <a:r>
              <a:rPr lang="en-GB" b="1" dirty="0"/>
              <a:t>Initial cost of grid connection is very high;</a:t>
            </a:r>
            <a:endParaRPr lang="en-GB" dirty="0"/>
          </a:p>
          <a:p>
            <a:r>
              <a:rPr lang="en-GB" b="1" dirty="0"/>
              <a:t>Energy consumption is very low</a:t>
            </a:r>
            <a:r>
              <a:rPr lang="en-GB" dirty="0"/>
              <a:t> and fixed grid fees dominate.</a:t>
            </a:r>
            <a:br>
              <a:rPr lang="en-GB" dirty="0"/>
            </a:br>
            <a:r>
              <a:rPr lang="en-GB" dirty="0"/>
              <a:t>Otherwise, aim for: </a:t>
            </a:r>
            <a:r>
              <a:rPr lang="en-GB" b="1" dirty="0"/>
              <a:t>reduce first</a:t>
            </a:r>
            <a:r>
              <a:rPr lang="en-GB" dirty="0"/>
              <a:t>, </a:t>
            </a:r>
            <a:r>
              <a:rPr lang="en-GB" b="1" dirty="0"/>
              <a:t>harvest onsite</a:t>
            </a:r>
            <a:r>
              <a:rPr lang="en-GB" dirty="0"/>
              <a:t>, and let the </a:t>
            </a:r>
            <a:r>
              <a:rPr lang="en-GB" b="1" dirty="0"/>
              <a:t>grid</a:t>
            </a:r>
            <a:r>
              <a:rPr lang="en-GB" dirty="0"/>
              <a:t> act as your seasonal and peak partner.”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F50A7-DA20-9E1C-7305-7A6E1D157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897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10E8C-BBC7-46D4-E5C6-3B20FCA2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F0433-0BD0-F6E3-AD0D-9EEBC5375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1012E-A7E5-7D9E-8155-83DB64B2D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맑은 고딕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43404-F95B-7154-A484-D4F1D3FA7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1031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465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13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8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71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“When we say ‘off grid,’ we mean operating independently of public utility networks. People often focus on electricity, but true off-grid can involve:</a:t>
            </a:r>
          </a:p>
          <a:p>
            <a:r>
              <a:rPr lang="en-GB" b="1" dirty="0"/>
              <a:t>Electricity:</a:t>
            </a:r>
            <a:r>
              <a:rPr lang="en-GB" dirty="0"/>
              <a:t> No connection to the utility. All power is produced on-site.</a:t>
            </a:r>
          </a:p>
          <a:p>
            <a:r>
              <a:rPr lang="en-GB" b="1" dirty="0"/>
              <a:t>Gas:</a:t>
            </a:r>
            <a:r>
              <a:rPr lang="en-GB" dirty="0"/>
              <a:t> No mains gas; heating/cooking via electricity, biomass, or bottled fuel.</a:t>
            </a:r>
          </a:p>
          <a:p>
            <a:r>
              <a:rPr lang="en-GB" b="1" dirty="0"/>
              <a:t>Water:</a:t>
            </a:r>
            <a:r>
              <a:rPr lang="en-GB" dirty="0"/>
              <a:t> No municipal supply; you rely on rainwater harvesting, a well, or delivered water—plus filtration and disinfection.</a:t>
            </a:r>
          </a:p>
          <a:p>
            <a:r>
              <a:rPr lang="en-GB" b="1" dirty="0"/>
              <a:t>Wastewater:</a:t>
            </a:r>
            <a:r>
              <a:rPr lang="en-GB" dirty="0"/>
              <a:t> No sewer connection; you use a septic system, reed bed, or composting solutions.</a:t>
            </a:r>
          </a:p>
          <a:p>
            <a:r>
              <a:rPr lang="en-GB" dirty="0"/>
              <a:t>This is important: the more utilities you choose to ‘unplug’ from, the more </a:t>
            </a:r>
            <a:r>
              <a:rPr lang="en-GB" i="1" dirty="0"/>
              <a:t>systems</a:t>
            </a:r>
            <a:r>
              <a:rPr lang="en-GB" dirty="0"/>
              <a:t> you must design, maintain, and pay for. If you only think about panels and batteries but ignore water and wastewater, you’re planning for only half the reality.”</a:t>
            </a:r>
          </a:p>
          <a:p>
            <a:r>
              <a:rPr lang="en-GB" i="1" dirty="0"/>
              <a:t>Audience prompt:</a:t>
            </a:r>
            <a:r>
              <a:rPr lang="en-GB" dirty="0"/>
              <a:t> “If you had to choose </a:t>
            </a:r>
            <a:r>
              <a:rPr lang="en-GB" i="1" dirty="0"/>
              <a:t>one</a:t>
            </a:r>
            <a:r>
              <a:rPr lang="en-GB" dirty="0"/>
              <a:t> utility to be independent from first, which would it be, and why?”</a:t>
            </a:r>
          </a:p>
          <a:p>
            <a:endParaRPr lang="en-GB" dirty="0"/>
          </a:p>
          <a:p>
            <a:r>
              <a:rPr lang="en-GB" dirty="0"/>
              <a:t>Today we will only focus on electricity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492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30EBD-DFF2-A609-0F03-6086D1124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429879-C4C1-7113-4E40-52B77FF7E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2356C0-E022-CE78-5145-105E03E04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“Off-grid electricity means there is no safety net. There’s no invisible utility stepping in at 3am during a cold snap. Practically, that implies:</a:t>
            </a:r>
          </a:p>
          <a:p>
            <a:r>
              <a:rPr lang="en-GB" dirty="0"/>
              <a:t>You must generate </a:t>
            </a:r>
            <a:r>
              <a:rPr lang="en-GB" b="1" dirty="0"/>
              <a:t>all</a:t>
            </a:r>
            <a:r>
              <a:rPr lang="en-GB" dirty="0"/>
              <a:t> your electricity needs, </a:t>
            </a:r>
            <a:r>
              <a:rPr lang="en-GB" b="1" dirty="0"/>
              <a:t>every</a:t>
            </a:r>
            <a:r>
              <a:rPr lang="en-GB" dirty="0"/>
              <a:t> hour of the year.</a:t>
            </a:r>
          </a:p>
          <a:p>
            <a:r>
              <a:rPr lang="en-GB" dirty="0"/>
              <a:t>Your system must survive worst-case weeks, not average days.</a:t>
            </a:r>
          </a:p>
          <a:p>
            <a:r>
              <a:rPr lang="en-GB" dirty="0"/>
              <a:t>You carry the full burden of peak loads, seasonal swings, and equipment failures.</a:t>
            </a:r>
          </a:p>
          <a:p>
            <a:r>
              <a:rPr lang="en-GB" dirty="0"/>
              <a:t>Your design must include redundancy and a plan for maintenance, spares, and monitoring.</a:t>
            </a:r>
          </a:p>
          <a:p>
            <a:r>
              <a:rPr lang="en-GB" dirty="0"/>
              <a:t>Think of it as running a tiny power company for one building or community—generation, storage, controls, and customer service are all… you.”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1E785-C3C8-9D64-126D-3A19278DE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4167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6E97A-A243-DED7-145C-EF294DDDF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61E64-4489-29B1-BA6B-B9B39BCFB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DDD5D-05BB-05D3-85BB-6F6CFAD9E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“Modern off-grid systems are hybrids. Common building blocks:</a:t>
            </a:r>
          </a:p>
          <a:p>
            <a:r>
              <a:rPr lang="en-GB" b="1" dirty="0"/>
              <a:t>Solar PV</a:t>
            </a:r>
            <a:r>
              <a:rPr lang="en-GB" dirty="0"/>
              <a:t> for predictable daytime energy.</a:t>
            </a:r>
          </a:p>
          <a:p>
            <a:r>
              <a:rPr lang="en-GB" b="1" dirty="0"/>
              <a:t>Small wind</a:t>
            </a:r>
            <a:r>
              <a:rPr lang="en-GB" dirty="0"/>
              <a:t> where the site has consistent, strong winds.</a:t>
            </a:r>
          </a:p>
          <a:p>
            <a:r>
              <a:rPr lang="en-GB" b="1" dirty="0"/>
              <a:t>Micro-hydro</a:t>
            </a:r>
            <a:r>
              <a:rPr lang="en-GB" dirty="0"/>
              <a:t> if you have flowing water with enough drop—an off-grid superpower.</a:t>
            </a:r>
          </a:p>
          <a:p>
            <a:r>
              <a:rPr lang="en-GB" b="1" dirty="0"/>
              <a:t>Battery storage</a:t>
            </a:r>
            <a:r>
              <a:rPr lang="en-GB" dirty="0"/>
              <a:t> to time-shift energy from when you make it to when you need it.</a:t>
            </a:r>
          </a:p>
          <a:p>
            <a:r>
              <a:rPr lang="en-GB" b="1" dirty="0"/>
              <a:t>A backup generator</a:t>
            </a:r>
            <a:r>
              <a:rPr lang="en-GB" dirty="0"/>
              <a:t>—often the difference between resilience and risk during prolonged bad weather or faults.</a:t>
            </a:r>
          </a:p>
          <a:p>
            <a:r>
              <a:rPr lang="en-GB" dirty="0"/>
              <a:t>You’re essentially designing a resource mix that matches your site’s ‘fuel’—sun, wind, water—and your lifestyle.”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D2859-4062-9BC4-B56A-AD5F7689B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593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11363-CBC6-01A8-04D5-6FC0AF943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AA2E2-6F29-5092-B74A-07931D6F3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34B53D-6B0D-515B-04A3-BB8EE550A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“Solar is usually the backbone because it’s modular, quiet, and low-maintenance. Key nuances:</a:t>
            </a:r>
          </a:p>
          <a:p>
            <a:r>
              <a:rPr lang="en-GB" b="1" dirty="0"/>
              <a:t>Seasonality:</a:t>
            </a:r>
            <a:r>
              <a:rPr lang="en-GB" dirty="0"/>
              <a:t> In higher latitudes, winter production is a fraction of summer. If you size PV for summer, you’ll struggle in winter; if you size for winter, summer will be over-abundant.</a:t>
            </a:r>
          </a:p>
          <a:p>
            <a:r>
              <a:rPr lang="en-GB" b="1" dirty="0"/>
              <a:t>Orientation &amp; tilt:</a:t>
            </a:r>
            <a:r>
              <a:rPr lang="en-GB" dirty="0"/>
              <a:t> Optimize for your winter sun if off-grid reliability is priority; a steeper tilt can help winter yield and shed snow.</a:t>
            </a:r>
          </a:p>
          <a:p>
            <a:r>
              <a:rPr lang="en-GB" b="1" dirty="0"/>
              <a:t>Shading:</a:t>
            </a:r>
            <a:r>
              <a:rPr lang="en-GB" dirty="0"/>
              <a:t> Even partial shading can crater output—site analysis matters.</a:t>
            </a:r>
          </a:p>
          <a:p>
            <a:r>
              <a:rPr lang="en-GB" b="1" dirty="0"/>
              <a:t>Surface choices:</a:t>
            </a:r>
            <a:r>
              <a:rPr lang="en-GB" dirty="0"/>
              <a:t> Roof vs. ground-mount. Ground-mount can be optimal for tilt, cleaning, and future expansion.</a:t>
            </a:r>
          </a:p>
          <a:p>
            <a:r>
              <a:rPr lang="en-GB" b="1" dirty="0"/>
              <a:t>Operations:</a:t>
            </a:r>
            <a:r>
              <a:rPr lang="en-GB" dirty="0"/>
              <a:t> Expect periodic cleaning, mechanical checks, and performance monitoring.</a:t>
            </a:r>
          </a:p>
          <a:p>
            <a:r>
              <a:rPr lang="en-GB" i="1" dirty="0"/>
              <a:t>Thought experiment:</a:t>
            </a:r>
            <a:r>
              <a:rPr lang="en-GB" dirty="0"/>
              <a:t> “Sketch your winter day: short daylight, higher heating loads, more indoor activity. How much energy is truly needed between 17:00 and 08:00? That’s what your storage and generator must cover when PV is asleep.”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034F2-B763-EB89-8DD5-392957071A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8745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CC94-DED9-30ED-26BD-1FC1CD7E1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F75BF-8761-14C0-9CAA-6916392F0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7F8F16-E532-23A1-E0D8-090BEF684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“Wind can complement solar—often peaking when the sun doesn’t—but it’s </a:t>
            </a:r>
            <a:r>
              <a:rPr lang="en-GB" i="1" dirty="0"/>
              <a:t>hyper-local</a:t>
            </a:r>
            <a:r>
              <a:rPr lang="en-GB" dirty="0"/>
              <a:t>:</a:t>
            </a:r>
          </a:p>
          <a:p>
            <a:r>
              <a:rPr lang="en-GB" b="1" dirty="0"/>
              <a:t>Resource quality:</a:t>
            </a:r>
            <a:r>
              <a:rPr lang="en-GB" dirty="0"/>
              <a:t> You need strong, consistent winds and minimal turbulence—think high, open terrain, not behind trees and roofs.</a:t>
            </a:r>
          </a:p>
          <a:p>
            <a:r>
              <a:rPr lang="en-GB" b="1" dirty="0"/>
              <a:t>Tower height matters:</a:t>
            </a:r>
            <a:r>
              <a:rPr lang="en-GB" dirty="0"/>
              <a:t> Higher = steadier, stronger wind.</a:t>
            </a:r>
          </a:p>
          <a:p>
            <a:r>
              <a:rPr lang="en-GB" b="1" dirty="0"/>
              <a:t>Maintenance:</a:t>
            </a:r>
            <a:r>
              <a:rPr lang="en-GB" dirty="0"/>
              <a:t> Moving parts mean more upkeep than PV.</a:t>
            </a:r>
          </a:p>
          <a:p>
            <a:r>
              <a:rPr lang="en-GB" b="1" dirty="0"/>
              <a:t>Noise and permitting:</a:t>
            </a:r>
            <a:r>
              <a:rPr lang="en-GB" dirty="0"/>
              <a:t> Factor in </a:t>
            </a:r>
            <a:r>
              <a:rPr lang="en-GB" dirty="0" err="1"/>
              <a:t>neighbors</a:t>
            </a:r>
            <a:r>
              <a:rPr lang="en-GB" dirty="0"/>
              <a:t> and local rules.</a:t>
            </a:r>
          </a:p>
          <a:p>
            <a:r>
              <a:rPr lang="en-GB" b="1" dirty="0"/>
              <a:t>Reality check:</a:t>
            </a:r>
            <a:r>
              <a:rPr lang="en-GB" dirty="0"/>
              <a:t> Many sites simply don’t have the wind profile to justify small wind. Assess before you invest.”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3390F-E4FB-03F5-6449-86B1C9CCA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663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6968694B-CBC0-4CFA-92E7-007B856E5C2E}"/>
              </a:ext>
            </a:extLst>
          </p:cNvPr>
          <p:cNvSpPr/>
          <p:nvPr userDrawn="1"/>
        </p:nvSpPr>
        <p:spPr>
          <a:xfrm>
            <a:off x="7678057" y="1"/>
            <a:ext cx="4513943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FF8FAC-CA3D-D985-2D00-066557977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3029" y="6210794"/>
            <a:ext cx="377098" cy="391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F2DCE0-FF8D-4ED2-3C1F-16DB811E499D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4" name="Picture 3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9CA3317-A957-5D82-361D-309B806653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A8BED-9FDB-FEA0-D9F1-697AA13760C7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276A10AD-D415-F193-76FE-9AAD44D01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7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11">
            <a:extLst>
              <a:ext uri="{FF2B5EF4-FFF2-40B4-BE49-F238E27FC236}">
                <a16:creationId xmlns:a16="http://schemas.microsoft.com/office/drawing/2014/main" id="{9C583B6A-D48B-4133-AA93-AD9DAD5718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8689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92072F7B-D0DE-49EA-AE66-196E4FE052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46158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47E3B-211F-2270-A5F2-3442BB8880AC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16E48153-E2B3-0DCB-2330-F4BED90E7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60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5" name="그림 개체 틀 5">
            <a:extLst>
              <a:ext uri="{FF2B5EF4-FFF2-40B4-BE49-F238E27FC236}">
                <a16:creationId xmlns:a16="http://schemas.microsoft.com/office/drawing/2014/main" id="{2B38B804-37F9-4A94-AFFA-C1B3923248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70942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60D99-F82C-41A6-6623-B59E7AA28DC2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6" name="Picture 5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8F6172B8-41A7-5754-BCC0-3F356B602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4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1A5D97E9-DA41-4E70-996B-95F259DE6389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066AC9-69A0-4750-B810-A55647CCCD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05128" y="995703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895446-3CBE-D206-9158-F9E4C1FFBB61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C5F1B22C-9764-F22B-A520-6F8B5AF56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6F5304-B6A9-0CC0-9548-86B514CB60F8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7" name="Picture 6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02B4784-69BA-D57E-686C-EC1D15349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B66009-653C-1AF3-9A50-CC238C131E99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37E2DCFE-CF95-2D31-D5CF-D4B0FE11C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F53AAD2-4525-46D4-8AD1-5B650C307416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2F1EB3-1F9D-F2B4-4E4C-CE7B8C394E26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6013C6EB-E543-4CA7-4A9F-260E7F671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58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E283817D-1720-4E33-BBAA-06FA34BF8F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44323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FDA44-7CB6-4877-0BB8-8E5476CE7A03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0B86C6EB-7EE7-728F-5CA6-25884DC4E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4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37D69E15-8DEB-4A6D-B2E4-0E1069D88945}"/>
              </a:ext>
            </a:extLst>
          </p:cNvPr>
          <p:cNvSpPr/>
          <p:nvPr userDrawn="1"/>
        </p:nvSpPr>
        <p:spPr>
          <a:xfrm>
            <a:off x="0" y="0"/>
            <a:ext cx="12192000" cy="194936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80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2EB4FF-9D3F-C2A9-F06E-D2BB5E8BBC22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3" name="Picture 2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8838374E-B61C-B96F-5227-844F9E4A1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5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B547046A-E8BF-82BA-C9AC-6E170D2CFB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2E7B73A-F0CB-4394-A911-E39F740EEC29}"/>
              </a:ext>
            </a:extLst>
          </p:cNvPr>
          <p:cNvSpPr/>
          <p:nvPr userDrawn="1"/>
        </p:nvSpPr>
        <p:spPr>
          <a:xfrm>
            <a:off x="2667000" y="1581765"/>
            <a:ext cx="6858000" cy="3694470"/>
          </a:xfrm>
          <a:prstGeom prst="rect">
            <a:avLst/>
          </a:pr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13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ry1 slid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4328BE74-3A9A-407A-80A7-F26E850A55BA}"/>
              </a:ext>
            </a:extLst>
          </p:cNvPr>
          <p:cNvSpPr/>
          <p:nvPr userDrawn="1"/>
        </p:nvSpPr>
        <p:spPr>
          <a:xfrm>
            <a:off x="487680" y="457200"/>
            <a:ext cx="11216640" cy="59436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700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99A7B0B-43CF-4ACA-B61B-AC7F27070D01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876BE-662F-842E-ED05-0009B54AA3F4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7CC74F99-C2E2-164F-9DF9-47675A08C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3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70D0E821-4D0E-48B8-ADD8-DB86F3E3D7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08582" y="0"/>
            <a:ext cx="4383418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F3660-CEDF-BE33-6526-7F9359FDC668}"/>
              </a:ext>
            </a:extLst>
          </p:cNvPr>
          <p:cNvSpPr txBox="1"/>
          <p:nvPr userDrawn="1"/>
        </p:nvSpPr>
        <p:spPr>
          <a:xfrm>
            <a:off x="128546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8" name="Picture 7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181B6C14-F90B-D21D-A008-49F457A7E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34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1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99A7B0B-43CF-4ACA-B61B-AC7F27070D01}"/>
              </a:ext>
            </a:extLst>
          </p:cNvPr>
          <p:cNvSpPr/>
          <p:nvPr userDrawn="1"/>
        </p:nvSpPr>
        <p:spPr>
          <a:xfrm>
            <a:off x="1" y="1"/>
            <a:ext cx="4046220" cy="6858000"/>
          </a:xfrm>
          <a:prstGeom prst="rect">
            <a:avLst/>
          </a:prstGeom>
          <a:solidFill>
            <a:schemeClr val="tx2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rgbClr val="1A194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16C7C4-B19F-7247-FE00-FBE4089409E8}"/>
              </a:ext>
            </a:extLst>
          </p:cNvPr>
          <p:cNvSpPr txBox="1"/>
          <p:nvPr userDrawn="1"/>
        </p:nvSpPr>
        <p:spPr>
          <a:xfrm>
            <a:off x="5286220" y="6200745"/>
            <a:ext cx="4389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accent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project has received funding from the European Union’s Horizon Programme for Research and Innovation (2021-2027) under grant agreement No 101075596.</a:t>
            </a:r>
          </a:p>
        </p:txBody>
      </p:sp>
      <p:pic>
        <p:nvPicPr>
          <p:cNvPr id="5" name="Picture 4" descr="A blue flag with yellow stars in the center&#10;&#10;AI-generated content may be incorrect.">
            <a:extLst>
              <a:ext uri="{FF2B5EF4-FFF2-40B4-BE49-F238E27FC236}">
                <a16:creationId xmlns:a16="http://schemas.microsoft.com/office/drawing/2014/main" id="{F853B171-7CEE-13C7-547C-7522FA66E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91" y="6159639"/>
            <a:ext cx="723029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8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BD2F4-2B9E-45E4-DE4F-FE14DB8557C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99503" y="6159639"/>
            <a:ext cx="482322" cy="4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687" r:id="rId14"/>
    <p:sldLayoutId id="2147483664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8F916B2-4F4A-4B46-84C5-9F10E8117ACA}"/>
              </a:ext>
            </a:extLst>
          </p:cNvPr>
          <p:cNvSpPr txBox="1"/>
          <p:nvPr/>
        </p:nvSpPr>
        <p:spPr>
          <a:xfrm>
            <a:off x="815121" y="1732479"/>
            <a:ext cx="6566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noProof="0" dirty="0">
                <a:latin typeface="+mj-lt"/>
                <a:cs typeface="Arial" panose="020B0604020202020204" pitchFamily="34" charset="0"/>
              </a:rPr>
              <a:t>Going Off Grid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8000D0-78FC-4E0F-A8E7-47504CE32604}"/>
              </a:ext>
            </a:extLst>
          </p:cNvPr>
          <p:cNvSpPr txBox="1"/>
          <p:nvPr/>
        </p:nvSpPr>
        <p:spPr>
          <a:xfrm>
            <a:off x="1630241" y="4370964"/>
            <a:ext cx="4384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>
                <a:solidFill>
                  <a:schemeClr val="tx2"/>
                </a:solidFill>
                <a:cs typeface="Arial" panose="020B0604020202020204" pitchFamily="34" charset="0"/>
              </a:rPr>
              <a:t>Is it a good idea?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B3879C-EF23-41B7-A0B5-1258BA3FCC56}"/>
              </a:ext>
            </a:extLst>
          </p:cNvPr>
          <p:cNvSpPr txBox="1"/>
          <p:nvPr/>
        </p:nvSpPr>
        <p:spPr>
          <a:xfrm>
            <a:off x="8266061" y="5102899"/>
            <a:ext cx="3497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noProof="0" dirty="0">
                <a:solidFill>
                  <a:schemeClr val="bg1"/>
                </a:solidFill>
              </a:rPr>
              <a:t>Presented by </a:t>
            </a:r>
            <a:r>
              <a:rPr lang="en-GB" sz="1400" dirty="0">
                <a:solidFill>
                  <a:schemeClr val="bg1"/>
                </a:solidFill>
              </a:rPr>
              <a:t>[</a:t>
            </a:r>
            <a:r>
              <a:rPr lang="en-GB" sz="1400" dirty="0" err="1">
                <a:solidFill>
                  <a:schemeClr val="bg1"/>
                </a:solidFill>
              </a:rPr>
              <a:t>presentor</a:t>
            </a:r>
            <a:r>
              <a:rPr lang="en-GB" sz="1400" dirty="0">
                <a:solidFill>
                  <a:schemeClr val="bg1"/>
                </a:solidFill>
              </a:rPr>
              <a:t>]</a:t>
            </a:r>
            <a:endParaRPr lang="en-GB" sz="1400" noProof="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186EE0-7E59-4523-B09E-94E592EC2AD3}"/>
              </a:ext>
            </a:extLst>
          </p:cNvPr>
          <p:cNvSpPr txBox="1"/>
          <p:nvPr/>
        </p:nvSpPr>
        <p:spPr>
          <a:xfrm>
            <a:off x="8266061" y="4601797"/>
            <a:ext cx="349794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GB" sz="2000" noProof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DD/MM/YYYY</a:t>
            </a:r>
            <a:endParaRPr lang="en-GB" sz="2000" noProof="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5F8899D-CC18-4BEC-A7F9-8BA9784DD4B7}"/>
              </a:ext>
            </a:extLst>
          </p:cNvPr>
          <p:cNvSpPr/>
          <p:nvPr/>
        </p:nvSpPr>
        <p:spPr>
          <a:xfrm>
            <a:off x="815121" y="689980"/>
            <a:ext cx="815120" cy="297543"/>
          </a:xfrm>
          <a:prstGeom prst="rect">
            <a:avLst/>
          </a:prstGeom>
          <a:solidFill>
            <a:schemeClr val="accent1"/>
          </a:solidFill>
          <a:ln w="12838" cap="flat">
            <a:noFill/>
            <a:prstDash val="solid"/>
            <a:miter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noProof="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Picture 2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59EE2B6D-35E4-4C91-CC80-BAA946F23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48" y="420576"/>
            <a:ext cx="2547257" cy="83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08F29-2F81-5104-599B-0B0FC7AAD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BBC9D8-1E19-E111-9D65-606C10712DE5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Public Sans"/>
                <a:cs typeface="Public Sans"/>
                <a:sym typeface="Public Sans"/>
              </a:rPr>
              <a:t>What is going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AD36FD-4E96-0AA9-62AF-215A192C9D9E}"/>
              </a:ext>
            </a:extLst>
          </p:cNvPr>
          <p:cNvSpPr txBox="1"/>
          <p:nvPr/>
        </p:nvSpPr>
        <p:spPr>
          <a:xfrm>
            <a:off x="549965" y="2367171"/>
            <a:ext cx="11264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Water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Limited options available for individual use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Higher maintenance costs than solar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Needs a stream with water and height difference nearby</a:t>
            </a:r>
          </a:p>
        </p:txBody>
      </p:sp>
    </p:spTree>
    <p:extLst>
      <p:ext uri="{BB962C8B-B14F-4D97-AF65-F5344CB8AC3E}">
        <p14:creationId xmlns:p14="http://schemas.microsoft.com/office/powerpoint/2010/main" val="350980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9D949-1DFA-8244-D17E-D86766E8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6FE384-E40F-7E7B-A701-96D89F07CE75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Public Sans"/>
                <a:cs typeface="Public Sans"/>
                <a:sym typeface="Public Sans"/>
              </a:rPr>
              <a:t>What is going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DD699-3FA3-7F85-618E-67030FF485A4}"/>
              </a:ext>
            </a:extLst>
          </p:cNvPr>
          <p:cNvSpPr txBox="1"/>
          <p:nvPr/>
        </p:nvSpPr>
        <p:spPr>
          <a:xfrm>
            <a:off x="549965" y="2367171"/>
            <a:ext cx="11264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Batteries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Cover the mismatch between production and consumption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Covers mismatch on a daily scale, not seasonal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Expensive</a:t>
            </a:r>
          </a:p>
        </p:txBody>
      </p:sp>
    </p:spTree>
    <p:extLst>
      <p:ext uri="{BB962C8B-B14F-4D97-AF65-F5344CB8AC3E}">
        <p14:creationId xmlns:p14="http://schemas.microsoft.com/office/powerpoint/2010/main" val="1288596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D9500-FFEF-F77C-8DAE-0DB060BEA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AE38B6-12BD-EBDB-78CB-81EEEC531C2F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Public Sans"/>
                <a:cs typeface="Public Sans"/>
                <a:sym typeface="Public Sans"/>
              </a:rPr>
              <a:t>What is going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DC322-723C-8C41-66FD-8673714DB248}"/>
              </a:ext>
            </a:extLst>
          </p:cNvPr>
          <p:cNvSpPr txBox="1"/>
          <p:nvPr/>
        </p:nvSpPr>
        <p:spPr>
          <a:xfrm>
            <a:off x="549965" y="2367171"/>
            <a:ext cx="11264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Generators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Backup of last resort</a:t>
            </a:r>
          </a:p>
          <a:p>
            <a:pPr marL="1371600" lvl="2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When no solar, no wind and batteries are empty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Expensive to run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Not green</a:t>
            </a:r>
          </a:p>
        </p:txBody>
      </p:sp>
    </p:spTree>
    <p:extLst>
      <p:ext uri="{BB962C8B-B14F-4D97-AF65-F5344CB8AC3E}">
        <p14:creationId xmlns:p14="http://schemas.microsoft.com/office/powerpoint/2010/main" val="402237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50A4-41AF-1512-0282-21D7780AE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D8A479-B1C8-31B5-3232-12E5C82E00FD}"/>
              </a:ext>
            </a:extLst>
          </p:cNvPr>
          <p:cNvSpPr txBox="1"/>
          <p:nvPr/>
        </p:nvSpPr>
        <p:spPr>
          <a:xfrm>
            <a:off x="3512456" y="2555128"/>
            <a:ext cx="5307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What is the difference with a net zero building?</a:t>
            </a:r>
          </a:p>
        </p:txBody>
      </p:sp>
    </p:spTree>
    <p:extLst>
      <p:ext uri="{BB962C8B-B14F-4D97-AF65-F5344CB8AC3E}">
        <p14:creationId xmlns:p14="http://schemas.microsoft.com/office/powerpoint/2010/main" val="1366665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7CC94-4B10-0CCD-BD81-FB1C74954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18C615-F366-C025-3B49-CCE0B3E3952F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What is the difference with a net zero building?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29D85-5E32-DC08-4056-BEF522F5AD0D}"/>
              </a:ext>
            </a:extLst>
          </p:cNvPr>
          <p:cNvSpPr txBox="1"/>
          <p:nvPr/>
        </p:nvSpPr>
        <p:spPr>
          <a:xfrm>
            <a:off x="549965" y="2367171"/>
            <a:ext cx="55460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Off Grid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Produces all the energy it needs itself</a:t>
            </a:r>
          </a:p>
          <a:p>
            <a:pPr marL="1371600" lvl="2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Solar, wind, water, generator, batteries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No grid connection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Supplies all the power itself at all times</a:t>
            </a:r>
          </a:p>
          <a:p>
            <a:pPr marL="914400" lvl="1" indent="-457200" latinLnBrk="0"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914400" lvl="1" indent="-457200" latinLnBrk="0"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914400" lvl="1" indent="-457200" latinLnBrk="0"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Cannot provide excess energy to the grid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CB021-9813-C989-6647-8CE057F83602}"/>
              </a:ext>
            </a:extLst>
          </p:cNvPr>
          <p:cNvSpPr txBox="1"/>
          <p:nvPr/>
        </p:nvSpPr>
        <p:spPr>
          <a:xfrm>
            <a:off x="6198290" y="2367171"/>
            <a:ext cx="55460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Net Zero</a:t>
            </a:r>
          </a:p>
          <a:p>
            <a:pPr marL="914400" lvl="1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Produces all the energy it needs itself</a:t>
            </a:r>
          </a:p>
          <a:p>
            <a:pPr marL="1371600" lvl="2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Solar, wind, water, batteries</a:t>
            </a:r>
          </a:p>
          <a:p>
            <a:pPr marL="914400" lvl="1" indent="-457200" latinLnBrk="0">
              <a:buFontTx/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914400" lvl="1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Grid connection</a:t>
            </a:r>
          </a:p>
          <a:p>
            <a:pPr marL="914400" lvl="1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Doesn’t supply all the power itself all the time</a:t>
            </a:r>
          </a:p>
          <a:p>
            <a:pPr marL="1371600" lvl="2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Grid for peak consumption</a:t>
            </a:r>
          </a:p>
          <a:p>
            <a:pPr marL="1371600" lvl="2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Grid for seasonal consumption</a:t>
            </a:r>
          </a:p>
          <a:p>
            <a:pPr marL="914400" lvl="1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Provides excess energy to the grid</a:t>
            </a:r>
          </a:p>
        </p:txBody>
      </p:sp>
    </p:spTree>
    <p:extLst>
      <p:ext uri="{BB962C8B-B14F-4D97-AF65-F5344CB8AC3E}">
        <p14:creationId xmlns:p14="http://schemas.microsoft.com/office/powerpoint/2010/main" val="613890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C03EB-A609-B6E2-A004-379BDDE3B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47CBB8-8B64-6BEB-DD5F-F7AFA8131769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What is the difference with a net zero building?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AA4D7-239B-A20A-4AF1-0C37578E9147}"/>
              </a:ext>
            </a:extLst>
          </p:cNvPr>
          <p:cNvSpPr txBox="1"/>
          <p:nvPr/>
        </p:nvSpPr>
        <p:spPr>
          <a:xfrm>
            <a:off x="549965" y="2367171"/>
            <a:ext cx="55460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Off Grid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Produces all the energy it needs itself</a:t>
            </a:r>
          </a:p>
          <a:p>
            <a:pPr marL="1371600" lvl="2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Solar, wind, water, generator, batteries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highlight>
                  <a:srgbClr val="FFFF00"/>
                </a:highlight>
                <a:ea typeface="Public Sans"/>
                <a:cs typeface="Public Sans"/>
              </a:rPr>
              <a:t>No grid connection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Supplies all the power itself at all times</a:t>
            </a:r>
          </a:p>
          <a:p>
            <a:pPr marL="914400" lvl="1" indent="-457200" latinLnBrk="0"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914400" lvl="1" indent="-457200" latinLnBrk="0"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914400" lvl="1" indent="-457200" latinLnBrk="0"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Cannot provide excess energy to the grid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1AED1-7D47-891A-7C2E-7087D7B486D7}"/>
              </a:ext>
            </a:extLst>
          </p:cNvPr>
          <p:cNvSpPr txBox="1"/>
          <p:nvPr/>
        </p:nvSpPr>
        <p:spPr>
          <a:xfrm>
            <a:off x="6198290" y="2367171"/>
            <a:ext cx="55460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Net Zero</a:t>
            </a:r>
          </a:p>
          <a:p>
            <a:pPr marL="914400" lvl="1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Produces all the energy it needs itself</a:t>
            </a:r>
          </a:p>
          <a:p>
            <a:pPr marL="1371600" lvl="2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Solar, wind, water, batteries</a:t>
            </a:r>
          </a:p>
          <a:p>
            <a:pPr marL="914400" lvl="1" indent="-457200" latinLnBrk="0">
              <a:buFontTx/>
              <a:buChar char="•"/>
            </a:pPr>
            <a:endParaRPr lang="en-US" sz="2200" dirty="0">
              <a:solidFill>
                <a:srgbClr val="2B2C30"/>
              </a:solidFill>
              <a:highlight>
                <a:srgbClr val="FFFF00"/>
              </a:highlight>
              <a:ea typeface="Public Sans"/>
              <a:cs typeface="Public Sans"/>
            </a:endParaRPr>
          </a:p>
          <a:p>
            <a:pPr marL="914400" lvl="1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highlight>
                  <a:srgbClr val="FFFF00"/>
                </a:highlight>
                <a:ea typeface="Public Sans"/>
                <a:cs typeface="Public Sans"/>
              </a:rPr>
              <a:t>Grid connection</a:t>
            </a:r>
          </a:p>
          <a:p>
            <a:pPr marL="914400" lvl="1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Doesn’t supply all the power itself all the time</a:t>
            </a:r>
          </a:p>
          <a:p>
            <a:pPr marL="1371600" lvl="2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Grid for peak consumption</a:t>
            </a:r>
          </a:p>
          <a:p>
            <a:pPr marL="1371600" lvl="2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Grid for seasonal consumption</a:t>
            </a:r>
          </a:p>
          <a:p>
            <a:pPr marL="914400" lvl="1" indent="-457200" latinLnBrk="0">
              <a:buFontTx/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Provides excess energy to the grid</a:t>
            </a:r>
          </a:p>
        </p:txBody>
      </p:sp>
    </p:spTree>
    <p:extLst>
      <p:ext uri="{BB962C8B-B14F-4D97-AF65-F5344CB8AC3E}">
        <p14:creationId xmlns:p14="http://schemas.microsoft.com/office/powerpoint/2010/main" val="3503301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3F35-7C06-C946-2F74-8ED8D7579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7C97C-2870-737F-4874-7A700E3F8EEB}"/>
              </a:ext>
            </a:extLst>
          </p:cNvPr>
          <p:cNvSpPr txBox="1"/>
          <p:nvPr/>
        </p:nvSpPr>
        <p:spPr>
          <a:xfrm>
            <a:off x="3512456" y="2555128"/>
            <a:ext cx="5307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Benefits and Downsides of Off Grid</a:t>
            </a:r>
          </a:p>
        </p:txBody>
      </p:sp>
    </p:spTree>
    <p:extLst>
      <p:ext uri="{BB962C8B-B14F-4D97-AF65-F5344CB8AC3E}">
        <p14:creationId xmlns:p14="http://schemas.microsoft.com/office/powerpoint/2010/main" val="1780670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9DD84-EFC6-62C7-290F-E5D0A044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1B58BB-208D-92A2-41D4-EFBA25FB3DDF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Benefits and Downsides of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B1EE1-11CC-49ED-B0D4-00DD8BDC36DC}"/>
              </a:ext>
            </a:extLst>
          </p:cNvPr>
          <p:cNvSpPr txBox="1"/>
          <p:nvPr/>
        </p:nvSpPr>
        <p:spPr>
          <a:xfrm>
            <a:off x="549965" y="2367171"/>
            <a:ext cx="5546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Benefits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No costs to electricity supplier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Not depended on energy grid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Certainty of energy costs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FA56A6-7439-E0C2-D29D-BD9742014241}"/>
              </a:ext>
            </a:extLst>
          </p:cNvPr>
          <p:cNvSpPr txBox="1"/>
          <p:nvPr/>
        </p:nvSpPr>
        <p:spPr>
          <a:xfrm>
            <a:off x="6198290" y="2367171"/>
            <a:ext cx="55460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Downsides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Need for larger production capacity to cover winter energy needs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Need for larger production capacity to cover large startup currents of certain devices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No backup in case of device failure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Excess (green) energy can’t be shared with the grid</a:t>
            </a:r>
          </a:p>
          <a:p>
            <a:pPr marL="457200" indent="-457200" latinLnBrk="0"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04742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339E1-1EF4-059D-98C1-149DF46C6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DF40CC-39A9-DEDB-151B-CBDD856BEE23}"/>
              </a:ext>
            </a:extLst>
          </p:cNvPr>
          <p:cNvSpPr txBox="1"/>
          <p:nvPr/>
        </p:nvSpPr>
        <p:spPr>
          <a:xfrm>
            <a:off x="3512456" y="2555128"/>
            <a:ext cx="5307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441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B3A7F-961B-E4D9-3B34-D59522FB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0D1648-EBFA-A217-28FC-A0E7575FF2C8}"/>
              </a:ext>
            </a:extLst>
          </p:cNvPr>
          <p:cNvSpPr txBox="1"/>
          <p:nvPr/>
        </p:nvSpPr>
        <p:spPr>
          <a:xfrm>
            <a:off x="377482" y="646590"/>
            <a:ext cx="1143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9EDC5-C994-CC3B-6B42-ED0FCE75E48E}"/>
              </a:ext>
            </a:extLst>
          </p:cNvPr>
          <p:cNvSpPr txBox="1"/>
          <p:nvPr/>
        </p:nvSpPr>
        <p:spPr>
          <a:xfrm>
            <a:off x="549965" y="2367171"/>
            <a:ext cx="112645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Going off grid is possible</a:t>
            </a:r>
          </a:p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Going of grid is probably not greener</a:t>
            </a:r>
          </a:p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Going of grid is probably more expensive 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Unless:</a:t>
            </a:r>
          </a:p>
          <a:p>
            <a:pPr marL="1371600" lvl="2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Initial cost of energy connection is very high</a:t>
            </a:r>
          </a:p>
          <a:p>
            <a:pPr marL="1371600" lvl="2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Energy consumption is very low and fixed costs energy connection are very high</a:t>
            </a:r>
          </a:p>
          <a:p>
            <a:pPr marL="457200" indent="-457200" latinLnBrk="0">
              <a:buChar char="•"/>
            </a:pPr>
            <a:endParaRPr lang="en-US" sz="2200" dirty="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61906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5A33E-1E83-FBF9-3FE2-77AE0DE1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47EE17-011F-0A3B-695E-ADA6380952FE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40010"/>
              </a:lnSpc>
            </a:pPr>
            <a:r>
              <a:rPr lang="en-GB" sz="2800" b="1">
                <a:solidFill>
                  <a:schemeClr val="bg1"/>
                </a:solidFill>
                <a:latin typeface="+mj-lt"/>
                <a:cs typeface="Public Sans"/>
                <a:sym typeface="Public Sans"/>
              </a:rPr>
              <a:t>How to use this slide deck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E0965-3BD3-6236-E113-544C82E9AC42}"/>
              </a:ext>
            </a:extLst>
          </p:cNvPr>
          <p:cNvSpPr txBox="1"/>
          <p:nvPr/>
        </p:nvSpPr>
        <p:spPr>
          <a:xfrm>
            <a:off x="549965" y="2392471"/>
            <a:ext cx="1126455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latinLnBrk="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cs typeface="Public Sans"/>
              </a:rPr>
              <a:t>This Slide deck is meant as a guide and easy starting point for a person that will explain the topic to an audience that isn't familiar with the topic yet.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>
              <a:buFont typeface="Arial"/>
              <a:buChar char="•"/>
            </a:pP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Feel free to adapt and expand to your own need. 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ea typeface="Calibri"/>
                <a:cs typeface="Public Sans"/>
              </a:rPr>
              <a:t>The material is </a:t>
            </a: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licensed under CC4.0 SA BY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rgbClr val="2B2C30"/>
                </a:solidFill>
                <a:ea typeface="Calibri"/>
                <a:cs typeface="Public Sans"/>
              </a:rPr>
              <a:t>You can find guidance text in the notes of </a:t>
            </a:r>
            <a:r>
              <a:rPr lang="en-US" sz="2200">
                <a:solidFill>
                  <a:srgbClr val="2B2C30"/>
                </a:solidFill>
                <a:ea typeface="Calibri"/>
                <a:cs typeface="Public Sans"/>
              </a:rPr>
              <a:t>each slide</a:t>
            </a:r>
            <a:endParaRPr lang="en-US" sz="2200" dirty="0">
              <a:solidFill>
                <a:srgbClr val="2B2C30"/>
              </a:solidFill>
              <a:ea typeface="Calibri"/>
              <a:cs typeface="Public Sans"/>
            </a:endParaRPr>
          </a:p>
          <a:p>
            <a:pPr marL="457200" indent="-457200" latinLnBrk="0">
              <a:buChar char="•"/>
            </a:pPr>
            <a:endParaRPr lang="en-US" sz="2200">
              <a:solidFill>
                <a:srgbClr val="2B2C30"/>
              </a:solidFill>
              <a:ea typeface="Public Sans"/>
              <a:cs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89307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37F470-6ED7-493F-BF8F-0E392AA962B1}"/>
              </a:ext>
            </a:extLst>
          </p:cNvPr>
          <p:cNvSpPr txBox="1"/>
          <p:nvPr/>
        </p:nvSpPr>
        <p:spPr>
          <a:xfrm>
            <a:off x="4005943" y="2592548"/>
            <a:ext cx="4180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6000" b="0" noProof="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7062C-E000-4E1D-A0FD-8703E8887314}"/>
              </a:ext>
            </a:extLst>
          </p:cNvPr>
          <p:cNvSpPr txBox="1"/>
          <p:nvPr/>
        </p:nvSpPr>
        <p:spPr>
          <a:xfrm>
            <a:off x="512795" y="884585"/>
            <a:ext cx="3030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2F0C4-3708-062E-837B-49F21B8E51C4}"/>
              </a:ext>
            </a:extLst>
          </p:cNvPr>
          <p:cNvSpPr txBox="1"/>
          <p:nvPr/>
        </p:nvSpPr>
        <p:spPr>
          <a:xfrm>
            <a:off x="4258849" y="596486"/>
            <a:ext cx="701457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atinLnBrk="0"/>
            <a:r>
              <a:rPr lang="en-GB" dirty="0"/>
              <a:t>This slide deck </a:t>
            </a:r>
            <a:r>
              <a:rPr lang="en-GB" i="1" dirty="0"/>
              <a:t>Energy Digitalisation for SMEs </a:t>
            </a:r>
            <a:r>
              <a:rPr lang="en-GB" dirty="0"/>
              <a:t>was produced by the Every1 project and is licensed </a:t>
            </a:r>
            <a:r>
              <a:rPr lang="en-GB" dirty="0">
                <a:hlinkClick r:id="rId3"/>
              </a:rPr>
              <a:t>CC BY-SA 4.0</a:t>
            </a:r>
            <a:r>
              <a:rPr lang="en-GB" dirty="0"/>
              <a:t>, unless otherwise stated. </a:t>
            </a:r>
          </a:p>
          <a:p>
            <a:pPr latinLnBrk="0"/>
            <a:endParaRPr lang="en-GB" dirty="0"/>
          </a:p>
          <a:p>
            <a:pPr latinLnBrk="0"/>
            <a:endParaRPr lang="en-US" sz="1800" dirty="0">
              <a:solidFill>
                <a:schemeClr val="dk1"/>
              </a:solidFill>
              <a:ea typeface="Public Sans"/>
              <a:cs typeface="Public Sans"/>
              <a:sym typeface="Public Sans"/>
            </a:endParaRPr>
          </a:p>
          <a:p>
            <a:pPr marL="0" marR="0" lvl="0" indent="0" algn="l" rtl="0" latinLnBrk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ea typeface="Public Sans"/>
              <a:cs typeface="Public Sans"/>
              <a:sym typeface="Public Sans"/>
            </a:endParaRPr>
          </a:p>
          <a:p>
            <a:pPr marL="0" marR="0" lvl="0" indent="0" algn="l" rtl="0" latinLnBrk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atinLnBrk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67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46BA052-31AD-4125-B4C9-6CBFC2024FA3}"/>
              </a:ext>
            </a:extLst>
          </p:cNvPr>
          <p:cNvSpPr txBox="1"/>
          <p:nvPr/>
        </p:nvSpPr>
        <p:spPr>
          <a:xfrm>
            <a:off x="3052168" y="682293"/>
            <a:ext cx="60876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GB" b="0" noProof="0" dirty="0">
                <a:solidFill>
                  <a:schemeClr val="bg1"/>
                </a:solidFill>
                <a:latin typeface="+mj-lt"/>
              </a:rPr>
              <a:t>Topics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5F7C3E5-AA5F-4891-8C99-DB936C4B06C0}"/>
              </a:ext>
            </a:extLst>
          </p:cNvPr>
          <p:cNvSpPr/>
          <p:nvPr/>
        </p:nvSpPr>
        <p:spPr>
          <a:xfrm>
            <a:off x="1809145" y="2885238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346419E-CA4F-4992-82C4-11294DEE1736}"/>
              </a:ext>
            </a:extLst>
          </p:cNvPr>
          <p:cNvSpPr/>
          <p:nvPr/>
        </p:nvSpPr>
        <p:spPr>
          <a:xfrm>
            <a:off x="6213352" y="2885238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652A2CE-9DA5-4233-A677-C40F4AAFAB67}"/>
              </a:ext>
            </a:extLst>
          </p:cNvPr>
          <p:cNvSpPr/>
          <p:nvPr/>
        </p:nvSpPr>
        <p:spPr>
          <a:xfrm>
            <a:off x="2924404" y="2873165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What is going off grid?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CE825410-2A2C-4241-B5A1-8669C4124772}"/>
              </a:ext>
            </a:extLst>
          </p:cNvPr>
          <p:cNvSpPr/>
          <p:nvPr/>
        </p:nvSpPr>
        <p:spPr>
          <a:xfrm>
            <a:off x="7354760" y="2856654"/>
            <a:ext cx="3028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What is the difference with net zero consumption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1A1FB396-88B8-4C7E-8D85-BA0F0238FD41}"/>
              </a:ext>
            </a:extLst>
          </p:cNvPr>
          <p:cNvSpPr/>
          <p:nvPr/>
        </p:nvSpPr>
        <p:spPr>
          <a:xfrm>
            <a:off x="1809145" y="4331022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EF6A2F97-CAD0-4B39-BBB3-65EDCC84C8BB}"/>
              </a:ext>
            </a:extLst>
          </p:cNvPr>
          <p:cNvSpPr/>
          <p:nvPr/>
        </p:nvSpPr>
        <p:spPr>
          <a:xfrm>
            <a:off x="6213352" y="4331022"/>
            <a:ext cx="1030658" cy="1030656"/>
          </a:xfrm>
          <a:prstGeom prst="rect">
            <a:avLst/>
          </a:prstGeom>
          <a:solidFill>
            <a:schemeClr val="accent1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noProof="0" dirty="0">
              <a:solidFill>
                <a:srgbClr val="4E55FE"/>
              </a:solidFill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7316BF0A-C85D-4724-B8D2-D0DD10A81CCA}"/>
              </a:ext>
            </a:extLst>
          </p:cNvPr>
          <p:cNvSpPr/>
          <p:nvPr/>
        </p:nvSpPr>
        <p:spPr>
          <a:xfrm>
            <a:off x="2924404" y="4307036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Benefits and Drawbacks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87838F2-9D1E-4567-815A-B53E1C89BA5E}"/>
              </a:ext>
            </a:extLst>
          </p:cNvPr>
          <p:cNvSpPr/>
          <p:nvPr/>
        </p:nvSpPr>
        <p:spPr>
          <a:xfrm>
            <a:off x="7354760" y="4290525"/>
            <a:ext cx="3028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noProof="0" dirty="0"/>
              <a:t>Conclusion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D8BD7-AF51-984B-455F-391E991A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57" y="3114606"/>
            <a:ext cx="589944" cy="580725"/>
          </a:xfrm>
          <a:prstGeom prst="rect">
            <a:avLst/>
          </a:prstGeom>
        </p:spPr>
      </p:pic>
      <p:sp>
        <p:nvSpPr>
          <p:cNvPr id="3" name="자유형: 도형 58">
            <a:extLst>
              <a:ext uri="{FF2B5EF4-FFF2-40B4-BE49-F238E27FC236}">
                <a16:creationId xmlns:a16="http://schemas.microsoft.com/office/drawing/2014/main" id="{AA46884A-F665-40D5-69CE-65C3FC11E1F7}"/>
              </a:ext>
            </a:extLst>
          </p:cNvPr>
          <p:cNvSpPr/>
          <p:nvPr/>
        </p:nvSpPr>
        <p:spPr>
          <a:xfrm>
            <a:off x="6420266" y="3057456"/>
            <a:ext cx="675859" cy="656856"/>
          </a:xfrm>
          <a:custGeom>
            <a:avLst/>
            <a:gdLst>
              <a:gd name="connsiteX0" fmla="*/ 376405 w 390525"/>
              <a:gd name="connsiteY0" fmla="*/ 365284 h 390525"/>
              <a:gd name="connsiteX1" fmla="*/ 342210 w 390525"/>
              <a:gd name="connsiteY1" fmla="*/ 365284 h 390525"/>
              <a:gd name="connsiteX2" fmla="*/ 342210 w 390525"/>
              <a:gd name="connsiteY2" fmla="*/ 107442 h 390525"/>
              <a:gd name="connsiteX3" fmla="*/ 331066 w 390525"/>
              <a:gd name="connsiteY3" fmla="*/ 96298 h 390525"/>
              <a:gd name="connsiteX4" fmla="*/ 264200 w 390525"/>
              <a:gd name="connsiteY4" fmla="*/ 96298 h 390525"/>
              <a:gd name="connsiteX5" fmla="*/ 253056 w 390525"/>
              <a:gd name="connsiteY5" fmla="*/ 107442 h 390525"/>
              <a:gd name="connsiteX6" fmla="*/ 253056 w 390525"/>
              <a:gd name="connsiteY6" fmla="*/ 365284 h 390525"/>
              <a:gd name="connsiteX7" fmla="*/ 230768 w 390525"/>
              <a:gd name="connsiteY7" fmla="*/ 365284 h 390525"/>
              <a:gd name="connsiteX8" fmla="*/ 230768 w 390525"/>
              <a:gd name="connsiteY8" fmla="*/ 18288 h 390525"/>
              <a:gd name="connsiteX9" fmla="*/ 219623 w 390525"/>
              <a:gd name="connsiteY9" fmla="*/ 7144 h 390525"/>
              <a:gd name="connsiteX10" fmla="*/ 152758 w 390525"/>
              <a:gd name="connsiteY10" fmla="*/ 7144 h 390525"/>
              <a:gd name="connsiteX11" fmla="*/ 141614 w 390525"/>
              <a:gd name="connsiteY11" fmla="*/ 18288 h 390525"/>
              <a:gd name="connsiteX12" fmla="*/ 141614 w 390525"/>
              <a:gd name="connsiteY12" fmla="*/ 365284 h 390525"/>
              <a:gd name="connsiteX13" fmla="*/ 119325 w 390525"/>
              <a:gd name="connsiteY13" fmla="*/ 365284 h 390525"/>
              <a:gd name="connsiteX14" fmla="*/ 119325 w 390525"/>
              <a:gd name="connsiteY14" fmla="*/ 196596 h 390525"/>
              <a:gd name="connsiteX15" fmla="*/ 108181 w 390525"/>
              <a:gd name="connsiteY15" fmla="*/ 185452 h 390525"/>
              <a:gd name="connsiteX16" fmla="*/ 40553 w 390525"/>
              <a:gd name="connsiteY16" fmla="*/ 185452 h 390525"/>
              <a:gd name="connsiteX17" fmla="*/ 29409 w 390525"/>
              <a:gd name="connsiteY17" fmla="*/ 196596 h 390525"/>
              <a:gd name="connsiteX18" fmla="*/ 29409 w 390525"/>
              <a:gd name="connsiteY18" fmla="*/ 365284 h 390525"/>
              <a:gd name="connsiteX19" fmla="*/ 18265 w 390525"/>
              <a:gd name="connsiteY19" fmla="*/ 365284 h 390525"/>
              <a:gd name="connsiteX20" fmla="*/ 7692 w 390525"/>
              <a:gd name="connsiteY20" fmla="*/ 372904 h 390525"/>
              <a:gd name="connsiteX21" fmla="*/ 18265 w 390525"/>
              <a:gd name="connsiteY21" fmla="*/ 387572 h 390525"/>
              <a:gd name="connsiteX22" fmla="*/ 376405 w 390525"/>
              <a:gd name="connsiteY22" fmla="*/ 387572 h 390525"/>
              <a:gd name="connsiteX23" fmla="*/ 386978 w 390525"/>
              <a:gd name="connsiteY23" fmla="*/ 379952 h 390525"/>
              <a:gd name="connsiteX24" fmla="*/ 376405 w 390525"/>
              <a:gd name="connsiteY24" fmla="*/ 36528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0525" h="390525">
                <a:moveTo>
                  <a:pt x="376405" y="365284"/>
                </a:moveTo>
                <a:lnTo>
                  <a:pt x="342210" y="365284"/>
                </a:lnTo>
                <a:lnTo>
                  <a:pt x="342210" y="107442"/>
                </a:lnTo>
                <a:cubicBezTo>
                  <a:pt x="342210" y="101251"/>
                  <a:pt x="337257" y="96298"/>
                  <a:pt x="331066" y="96298"/>
                </a:cubicBezTo>
                <a:lnTo>
                  <a:pt x="264200" y="96298"/>
                </a:lnTo>
                <a:cubicBezTo>
                  <a:pt x="258009" y="96298"/>
                  <a:pt x="253056" y="101251"/>
                  <a:pt x="253056" y="107442"/>
                </a:cubicBezTo>
                <a:lnTo>
                  <a:pt x="253056" y="365284"/>
                </a:lnTo>
                <a:lnTo>
                  <a:pt x="230768" y="365284"/>
                </a:lnTo>
                <a:lnTo>
                  <a:pt x="230768" y="18288"/>
                </a:lnTo>
                <a:cubicBezTo>
                  <a:pt x="230768" y="12097"/>
                  <a:pt x="225815" y="7144"/>
                  <a:pt x="219623" y="7144"/>
                </a:cubicBezTo>
                <a:lnTo>
                  <a:pt x="152758" y="7144"/>
                </a:lnTo>
                <a:cubicBezTo>
                  <a:pt x="146567" y="7144"/>
                  <a:pt x="141614" y="12097"/>
                  <a:pt x="141614" y="18288"/>
                </a:cubicBezTo>
                <a:lnTo>
                  <a:pt x="141614" y="365284"/>
                </a:lnTo>
                <a:lnTo>
                  <a:pt x="119325" y="365284"/>
                </a:lnTo>
                <a:lnTo>
                  <a:pt x="119325" y="196596"/>
                </a:lnTo>
                <a:cubicBezTo>
                  <a:pt x="119325" y="190405"/>
                  <a:pt x="114372" y="185452"/>
                  <a:pt x="108181" y="185452"/>
                </a:cubicBezTo>
                <a:lnTo>
                  <a:pt x="40553" y="185452"/>
                </a:lnTo>
                <a:cubicBezTo>
                  <a:pt x="34362" y="185452"/>
                  <a:pt x="29409" y="190405"/>
                  <a:pt x="29409" y="196596"/>
                </a:cubicBezTo>
                <a:lnTo>
                  <a:pt x="29409" y="365284"/>
                </a:lnTo>
                <a:lnTo>
                  <a:pt x="18265" y="365284"/>
                </a:lnTo>
                <a:cubicBezTo>
                  <a:pt x="13502" y="365284"/>
                  <a:pt x="9121" y="368332"/>
                  <a:pt x="7692" y="372904"/>
                </a:cubicBezTo>
                <a:cubicBezTo>
                  <a:pt x="5311" y="380524"/>
                  <a:pt x="11026" y="387572"/>
                  <a:pt x="18265" y="387572"/>
                </a:cubicBezTo>
                <a:lnTo>
                  <a:pt x="376405" y="387572"/>
                </a:lnTo>
                <a:cubicBezTo>
                  <a:pt x="381167" y="387572"/>
                  <a:pt x="385549" y="384524"/>
                  <a:pt x="386978" y="379952"/>
                </a:cubicBezTo>
                <a:cubicBezTo>
                  <a:pt x="389359" y="372237"/>
                  <a:pt x="383644" y="365284"/>
                  <a:pt x="376405" y="365284"/>
                </a:cubicBezTo>
                <a:close/>
              </a:path>
            </a:pathLst>
          </a:custGeom>
          <a:solidFill>
            <a:srgbClr val="373737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grpSp>
        <p:nvGrpSpPr>
          <p:cNvPr id="4" name="그룹 108">
            <a:extLst>
              <a:ext uri="{FF2B5EF4-FFF2-40B4-BE49-F238E27FC236}">
                <a16:creationId xmlns:a16="http://schemas.microsoft.com/office/drawing/2014/main" id="{14CA1E66-6BB1-2D49-6783-69C70B0C4D6F}"/>
              </a:ext>
            </a:extLst>
          </p:cNvPr>
          <p:cNvGrpSpPr/>
          <p:nvPr/>
        </p:nvGrpSpPr>
        <p:grpSpPr>
          <a:xfrm>
            <a:off x="2025454" y="4511600"/>
            <a:ext cx="590247" cy="640910"/>
            <a:chOff x="3471472" y="902398"/>
            <a:chExt cx="295275" cy="393763"/>
          </a:xfrm>
          <a:solidFill>
            <a:srgbClr val="373737"/>
          </a:solidFill>
        </p:grpSpPr>
        <p:sp>
          <p:nvSpPr>
            <p:cNvPr id="5" name="자유형: 도형 109">
              <a:extLst>
                <a:ext uri="{FF2B5EF4-FFF2-40B4-BE49-F238E27FC236}">
                  <a16:creationId xmlns:a16="http://schemas.microsoft.com/office/drawing/2014/main" id="{43EAF95B-AFFC-715C-0349-4C8B6D6DC8CA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6" name="자유형: 도형 110">
              <a:extLst>
                <a:ext uri="{FF2B5EF4-FFF2-40B4-BE49-F238E27FC236}">
                  <a16:creationId xmlns:a16="http://schemas.microsoft.com/office/drawing/2014/main" id="{77114E8A-BEC4-0EDA-B28D-7ABC1EC8AB92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sp>
        <p:nvSpPr>
          <p:cNvPr id="7" name="자유형: 도형 138">
            <a:extLst>
              <a:ext uri="{FF2B5EF4-FFF2-40B4-BE49-F238E27FC236}">
                <a16:creationId xmlns:a16="http://schemas.microsoft.com/office/drawing/2014/main" id="{540B5E9C-4C97-B6A4-E2CE-C197BDCD615B}"/>
              </a:ext>
            </a:extLst>
          </p:cNvPr>
          <p:cNvSpPr/>
          <p:nvPr/>
        </p:nvSpPr>
        <p:spPr>
          <a:xfrm>
            <a:off x="6363115" y="4474875"/>
            <a:ext cx="733009" cy="744825"/>
          </a:xfrm>
          <a:custGeom>
            <a:avLst/>
            <a:gdLst>
              <a:gd name="connsiteX0" fmla="*/ 336869 w 342900"/>
              <a:gd name="connsiteY0" fmla="*/ 48482 h 390525"/>
              <a:gd name="connsiteX1" fmla="*/ 286006 w 342900"/>
              <a:gd name="connsiteY1" fmla="*/ 7144 h 390525"/>
              <a:gd name="connsiteX2" fmla="*/ 286006 w 342900"/>
              <a:gd name="connsiteY2" fmla="*/ 7144 h 390525"/>
              <a:gd name="connsiteX3" fmla="*/ 255716 w 342900"/>
              <a:gd name="connsiteY3" fmla="*/ 7144 h 390525"/>
              <a:gd name="connsiteX4" fmla="*/ 90172 w 342900"/>
              <a:gd name="connsiteY4" fmla="*/ 7144 h 390525"/>
              <a:gd name="connsiteX5" fmla="*/ 59882 w 342900"/>
              <a:gd name="connsiteY5" fmla="*/ 7144 h 390525"/>
              <a:gd name="connsiteX6" fmla="*/ 59882 w 342900"/>
              <a:gd name="connsiteY6" fmla="*/ 7144 h 390525"/>
              <a:gd name="connsiteX7" fmla="*/ 9019 w 342900"/>
              <a:gd name="connsiteY7" fmla="*/ 48482 h 390525"/>
              <a:gd name="connsiteX8" fmla="*/ 19592 w 342900"/>
              <a:gd name="connsiteY8" fmla="*/ 103727 h 390525"/>
              <a:gd name="connsiteX9" fmla="*/ 73217 w 342900"/>
              <a:gd name="connsiteY9" fmla="*/ 152305 h 390525"/>
              <a:gd name="connsiteX10" fmla="*/ 155704 w 342900"/>
              <a:gd name="connsiteY10" fmla="*/ 244126 h 390525"/>
              <a:gd name="connsiteX11" fmla="*/ 155704 w 342900"/>
              <a:gd name="connsiteY11" fmla="*/ 282035 h 390525"/>
              <a:gd name="connsiteX12" fmla="*/ 102459 w 342900"/>
              <a:gd name="connsiteY12" fmla="*/ 282035 h 390525"/>
              <a:gd name="connsiteX13" fmla="*/ 85124 w 342900"/>
              <a:gd name="connsiteY13" fmla="*/ 299371 h 390525"/>
              <a:gd name="connsiteX14" fmla="*/ 85124 w 342900"/>
              <a:gd name="connsiteY14" fmla="*/ 370332 h 390525"/>
              <a:gd name="connsiteX15" fmla="*/ 102459 w 342900"/>
              <a:gd name="connsiteY15" fmla="*/ 387667 h 390525"/>
              <a:gd name="connsiteX16" fmla="*/ 244001 w 342900"/>
              <a:gd name="connsiteY16" fmla="*/ 387667 h 390525"/>
              <a:gd name="connsiteX17" fmla="*/ 261336 w 342900"/>
              <a:gd name="connsiteY17" fmla="*/ 370332 h 390525"/>
              <a:gd name="connsiteX18" fmla="*/ 261336 w 342900"/>
              <a:gd name="connsiteY18" fmla="*/ 299371 h 390525"/>
              <a:gd name="connsiteX19" fmla="*/ 244001 w 342900"/>
              <a:gd name="connsiteY19" fmla="*/ 282035 h 390525"/>
              <a:gd name="connsiteX20" fmla="*/ 190756 w 342900"/>
              <a:gd name="connsiteY20" fmla="*/ 282035 h 390525"/>
              <a:gd name="connsiteX21" fmla="*/ 190756 w 342900"/>
              <a:gd name="connsiteY21" fmla="*/ 244221 h 390525"/>
              <a:gd name="connsiteX22" fmla="*/ 272862 w 342900"/>
              <a:gd name="connsiteY22" fmla="*/ 152305 h 390525"/>
              <a:gd name="connsiteX23" fmla="*/ 326297 w 342900"/>
              <a:gd name="connsiteY23" fmla="*/ 103822 h 390525"/>
              <a:gd name="connsiteX24" fmla="*/ 336869 w 342900"/>
              <a:gd name="connsiteY24" fmla="*/ 48482 h 390525"/>
              <a:gd name="connsiteX25" fmla="*/ 42833 w 342900"/>
              <a:gd name="connsiteY25" fmla="*/ 57340 h 390525"/>
              <a:gd name="connsiteX26" fmla="*/ 60168 w 342900"/>
              <a:gd name="connsiteY26" fmla="*/ 42005 h 390525"/>
              <a:gd name="connsiteX27" fmla="*/ 60168 w 342900"/>
              <a:gd name="connsiteY27" fmla="*/ 42005 h 390525"/>
              <a:gd name="connsiteX28" fmla="*/ 73217 w 342900"/>
              <a:gd name="connsiteY28" fmla="*/ 42005 h 390525"/>
              <a:gd name="connsiteX29" fmla="*/ 73313 w 342900"/>
              <a:gd name="connsiteY29" fmla="*/ 110871 h 390525"/>
              <a:gd name="connsiteX30" fmla="*/ 42833 w 342900"/>
              <a:gd name="connsiteY30" fmla="*/ 57340 h 390525"/>
              <a:gd name="connsiteX31" fmla="*/ 273052 w 342900"/>
              <a:gd name="connsiteY31" fmla="*/ 110776 h 390525"/>
              <a:gd name="connsiteX32" fmla="*/ 273052 w 342900"/>
              <a:gd name="connsiteY32" fmla="*/ 42005 h 390525"/>
              <a:gd name="connsiteX33" fmla="*/ 286101 w 342900"/>
              <a:gd name="connsiteY33" fmla="*/ 42005 h 390525"/>
              <a:gd name="connsiteX34" fmla="*/ 286101 w 342900"/>
              <a:gd name="connsiteY34" fmla="*/ 42005 h 390525"/>
              <a:gd name="connsiteX35" fmla="*/ 303436 w 342900"/>
              <a:gd name="connsiteY35" fmla="*/ 57340 h 390525"/>
              <a:gd name="connsiteX36" fmla="*/ 273052 w 342900"/>
              <a:gd name="connsiteY36" fmla="*/ 110776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2900" h="390525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rgbClr val="373737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523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3D63D1-0A13-4302-AB40-4C234CC76105}"/>
              </a:ext>
            </a:extLst>
          </p:cNvPr>
          <p:cNvSpPr txBox="1"/>
          <p:nvPr/>
        </p:nvSpPr>
        <p:spPr>
          <a:xfrm>
            <a:off x="3512457" y="2555128"/>
            <a:ext cx="5088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noProof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What is going off grid?</a:t>
            </a:r>
          </a:p>
        </p:txBody>
      </p:sp>
    </p:spTree>
    <p:extLst>
      <p:ext uri="{BB962C8B-B14F-4D97-AF65-F5344CB8AC3E}">
        <p14:creationId xmlns:p14="http://schemas.microsoft.com/office/powerpoint/2010/main" val="153084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EC3C3-1BE7-2437-BBE9-6BB97A571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0B172D-E0EB-B6D3-E4F4-ED6A3AAC1903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Public Sans"/>
                <a:cs typeface="Public Sans"/>
                <a:sym typeface="Public Sans"/>
              </a:rPr>
              <a:t>What is going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3C395-3CC3-4B54-6421-D833B99114A3}"/>
              </a:ext>
            </a:extLst>
          </p:cNvPr>
          <p:cNvSpPr txBox="1"/>
          <p:nvPr/>
        </p:nvSpPr>
        <p:spPr>
          <a:xfrm>
            <a:off x="549965" y="2367171"/>
            <a:ext cx="11264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Electricity</a:t>
            </a:r>
          </a:p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Natural Gas</a:t>
            </a:r>
          </a:p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Water</a:t>
            </a:r>
          </a:p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Wastewater</a:t>
            </a:r>
          </a:p>
        </p:txBody>
      </p:sp>
    </p:spTree>
    <p:extLst>
      <p:ext uri="{BB962C8B-B14F-4D97-AF65-F5344CB8AC3E}">
        <p14:creationId xmlns:p14="http://schemas.microsoft.com/office/powerpoint/2010/main" val="321022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1400E-1DDD-EF36-6B1B-C78A2589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267D1B-3B05-4ECA-412F-118FEDCAE2C4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Public Sans"/>
                <a:cs typeface="Public Sans"/>
                <a:sym typeface="Public Sans"/>
              </a:rPr>
              <a:t>What is going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8C806-69ED-ECEC-C8B3-D6FAFE950739}"/>
              </a:ext>
            </a:extLst>
          </p:cNvPr>
          <p:cNvSpPr txBox="1"/>
          <p:nvPr/>
        </p:nvSpPr>
        <p:spPr>
          <a:xfrm>
            <a:off x="549965" y="2367171"/>
            <a:ext cx="11264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Electricity: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No meter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No physical connection to the grid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No costs</a:t>
            </a:r>
          </a:p>
        </p:txBody>
      </p:sp>
    </p:spTree>
    <p:extLst>
      <p:ext uri="{BB962C8B-B14F-4D97-AF65-F5344CB8AC3E}">
        <p14:creationId xmlns:p14="http://schemas.microsoft.com/office/powerpoint/2010/main" val="352667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79924-121F-544C-77A9-6D7B60082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E90D0F-8054-ADEA-6B32-C9012419DC08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Public Sans"/>
                <a:cs typeface="Public Sans"/>
                <a:sym typeface="Public Sans"/>
              </a:rPr>
              <a:t>What is going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8A78E-CA22-A088-E091-A1E159A72D47}"/>
              </a:ext>
            </a:extLst>
          </p:cNvPr>
          <p:cNvSpPr txBox="1"/>
          <p:nvPr/>
        </p:nvSpPr>
        <p:spPr>
          <a:xfrm>
            <a:off x="549965" y="2367171"/>
            <a:ext cx="11264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Where does the energy come from?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Solar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Wind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Water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Generator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Batteries</a:t>
            </a:r>
          </a:p>
        </p:txBody>
      </p:sp>
    </p:spTree>
    <p:extLst>
      <p:ext uri="{BB962C8B-B14F-4D97-AF65-F5344CB8AC3E}">
        <p14:creationId xmlns:p14="http://schemas.microsoft.com/office/powerpoint/2010/main" val="268736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83B0F-18F9-F1BE-BB8A-9A94968D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71EC83-8A91-F8CA-A4C2-918E2AB036E8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Public Sans"/>
                <a:cs typeface="Public Sans"/>
                <a:sym typeface="Public Sans"/>
              </a:rPr>
              <a:t>What is going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0A7E0-4C46-ED11-E16C-C084EA9FBE36}"/>
              </a:ext>
            </a:extLst>
          </p:cNvPr>
          <p:cNvSpPr txBox="1"/>
          <p:nvPr/>
        </p:nvSpPr>
        <p:spPr>
          <a:xfrm>
            <a:off x="549965" y="2367171"/>
            <a:ext cx="11264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Solar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Easiest to install, relatively cheap source of power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Limited production in winter when (especially in Northern Europe) consumption is highest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Low maintenance cost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Reliable</a:t>
            </a:r>
          </a:p>
        </p:txBody>
      </p:sp>
    </p:spTree>
    <p:extLst>
      <p:ext uri="{BB962C8B-B14F-4D97-AF65-F5344CB8AC3E}">
        <p14:creationId xmlns:p14="http://schemas.microsoft.com/office/powerpoint/2010/main" val="3701898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39DE1-2539-51E7-233A-D20D73CA3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138E17-77E6-DDD0-9AD8-878B96265751}"/>
              </a:ext>
            </a:extLst>
          </p:cNvPr>
          <p:cNvSpPr txBox="1"/>
          <p:nvPr/>
        </p:nvSpPr>
        <p:spPr>
          <a:xfrm>
            <a:off x="377482" y="646590"/>
            <a:ext cx="11437035" cy="6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  <a:latin typeface="+mj-lt"/>
                <a:ea typeface="Public Sans"/>
                <a:cs typeface="Public Sans"/>
                <a:sym typeface="Public Sans"/>
              </a:rPr>
              <a:t>What is going off grid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0599E-5E3B-986E-E581-C2CF8E652B1A}"/>
              </a:ext>
            </a:extLst>
          </p:cNvPr>
          <p:cNvSpPr txBox="1"/>
          <p:nvPr/>
        </p:nvSpPr>
        <p:spPr>
          <a:xfrm>
            <a:off x="549965" y="2367171"/>
            <a:ext cx="112645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Wind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Limited options available for individual use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Higher maintenance costs than solar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Production in general complementary with solar</a:t>
            </a:r>
          </a:p>
          <a:p>
            <a:pPr marL="914400" lvl="1" indent="-457200" latinLnBrk="0">
              <a:buChar char="•"/>
            </a:pPr>
            <a:r>
              <a:rPr lang="en-US" sz="2200" dirty="0">
                <a:solidFill>
                  <a:srgbClr val="2B2C30"/>
                </a:solidFill>
                <a:ea typeface="Public Sans"/>
                <a:cs typeface="Public Sans"/>
              </a:rPr>
              <a:t>Can produce noise</a:t>
            </a:r>
          </a:p>
        </p:txBody>
      </p:sp>
    </p:spTree>
    <p:extLst>
      <p:ext uri="{BB962C8B-B14F-4D97-AF65-F5344CB8AC3E}">
        <p14:creationId xmlns:p14="http://schemas.microsoft.com/office/powerpoint/2010/main" val="303047837"/>
      </p:ext>
    </p:extLst>
  </p:cSld>
  <p:clrMapOvr>
    <a:masterClrMapping/>
  </p:clrMapOvr>
</p:sld>
</file>

<file path=ppt/theme/theme1.xml><?xml version="1.0" encoding="utf-8"?>
<a:theme xmlns:a="http://schemas.openxmlformats.org/drawingml/2006/main" name="Every1 slide master">
  <a:themeElements>
    <a:clrScheme name="0E3AF0">
      <a:dk1>
        <a:srgbClr val="231F20"/>
      </a:dk1>
      <a:lt1>
        <a:srgbClr val="FFFFFF"/>
      </a:lt1>
      <a:dk2>
        <a:srgbClr val="0E3AF0"/>
      </a:dk2>
      <a:lt2>
        <a:srgbClr val="D3D3D3"/>
      </a:lt2>
      <a:accent1>
        <a:srgbClr val="BDF03A"/>
      </a:accent1>
      <a:accent2>
        <a:srgbClr val="0E3AF0"/>
      </a:accent2>
      <a:accent3>
        <a:srgbClr val="A5A5A5"/>
      </a:accent3>
      <a:accent4>
        <a:srgbClr val="808080"/>
      </a:accent4>
      <a:accent5>
        <a:srgbClr val="0E3AF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838" cap="flat">
          <a:noFill/>
          <a:prstDash val="solid"/>
          <a:miter/>
        </a:ln>
        <a:effectLst/>
      </a:spPr>
      <a:bodyPr rtlCol="0" anchor="ctr"/>
      <a:lstStyle>
        <a:defPPr algn="ctr">
          <a:defRPr sz="2800" dirty="0" smtClean="0">
            <a:solidFill>
              <a:srgbClr val="1A194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c2b11d-9272-4eed-95ac-95725493c81f" xsi:nil="true"/>
    <lcf76f155ced4ddcb4097134ff3c332f xmlns="c67c0ac7-78b5-4864-aca3-db9996adcf6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C0EDCDBA201B409A2395B9861151A1" ma:contentTypeVersion="15" ma:contentTypeDescription="Create a new document." ma:contentTypeScope="" ma:versionID="8a190a8075a7e57a51c7bf8a9427a6e5">
  <xsd:schema xmlns:xsd="http://www.w3.org/2001/XMLSchema" xmlns:xs="http://www.w3.org/2001/XMLSchema" xmlns:p="http://schemas.microsoft.com/office/2006/metadata/properties" xmlns:ns2="c67c0ac7-78b5-4864-aca3-db9996adcf66" xmlns:ns3="59c2b11d-9272-4eed-95ac-95725493c81f" targetNamespace="http://schemas.microsoft.com/office/2006/metadata/properties" ma:root="true" ma:fieldsID="153f8d28b4a274a8e8397b8061ce14e3" ns2:_="" ns3:_="">
    <xsd:import namespace="c67c0ac7-78b5-4864-aca3-db9996adcf66"/>
    <xsd:import namespace="59c2b11d-9272-4eed-95ac-95725493c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0ac7-78b5-4864-aca3-db9996adcf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9249fec-8619-4602-8705-1823ced1ad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2b11d-9272-4eed-95ac-95725493c8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8e361e-f706-48d1-9f52-00535f2db59c}" ma:internalName="TaxCatchAll" ma:showField="CatchAllData" ma:web="59c2b11d-9272-4eed-95ac-95725493c8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CA0DD0-504F-4EB9-B60E-59D0E157F7B9}">
  <ds:schemaRefs>
    <ds:schemaRef ds:uri="75a85b04-3e87-4e6d-8e61-343b36998706"/>
    <ds:schemaRef ds:uri="577805d4-8e47-4788-b8ec-5b1290b6ebfb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E3774D8-BCA8-4A02-93E0-3307429344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129DA9-C0FF-4E37-A820-91C735C202F5}"/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2235</Words>
  <Application>Microsoft Macintosh PowerPoint</Application>
  <PresentationFormat>Widescreen</PresentationFormat>
  <Paragraphs>217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Public Sans</vt:lpstr>
      <vt:lpstr>맑은 고딕</vt:lpstr>
      <vt:lpstr>Every1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Lorenz Van Damme</cp:lastModifiedBy>
  <cp:revision>269</cp:revision>
  <cp:lastPrinted>2025-04-30T13:39:41Z</cp:lastPrinted>
  <dcterms:created xsi:type="dcterms:W3CDTF">2019-04-06T05:20:47Z</dcterms:created>
  <dcterms:modified xsi:type="dcterms:W3CDTF">2026-05-20T06:25:39Z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0x010100CFC0EDCDBA201B409A2395B9861151A1</vt:lpwstr>
  </property>
  <property fmtid="{D5CDD505-2E9C-101B-9397-08002B2CF9AE}" pid="3" name="MediaServiceImageTags">
    <vt:lpwstr/>
  </property>
</Properties>
</file>