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86" r:id="rId3"/>
    <p:sldId id="257" r:id="rId4"/>
    <p:sldId id="297" r:id="rId5"/>
    <p:sldId id="285" r:id="rId6"/>
    <p:sldId id="286" r:id="rId7"/>
    <p:sldId id="287" r:id="rId8"/>
    <p:sldId id="288" r:id="rId9"/>
    <p:sldId id="289" r:id="rId10"/>
    <p:sldId id="296" r:id="rId11"/>
    <p:sldId id="260" r:id="rId12"/>
    <p:sldId id="292" r:id="rId13"/>
    <p:sldId id="293" r:id="rId14"/>
    <p:sldId id="267" r:id="rId15"/>
    <p:sldId id="294" r:id="rId16"/>
    <p:sldId id="269" r:id="rId17"/>
    <p:sldId id="295" r:id="rId18"/>
    <p:sldId id="291" r:id="rId19"/>
    <p:sldId id="265" r:id="rId20"/>
    <p:sldId id="263" r:id="rId21"/>
    <p:sldId id="262" r:id="rId22"/>
    <p:sldId id="298" r:id="rId23"/>
    <p:sldId id="301" r:id="rId24"/>
    <p:sldId id="315" r:id="rId25"/>
    <p:sldId id="299" r:id="rId26"/>
    <p:sldId id="270" r:id="rId27"/>
    <p:sldId id="300" r:id="rId28"/>
    <p:sldId id="271" r:id="rId29"/>
    <p:sldId id="272" r:id="rId30"/>
    <p:sldId id="259" r:id="rId31"/>
    <p:sldId id="274" r:id="rId32"/>
    <p:sldId id="275" r:id="rId33"/>
    <p:sldId id="277" r:id="rId34"/>
    <p:sldId id="302" r:id="rId35"/>
    <p:sldId id="303" r:id="rId36"/>
    <p:sldId id="304" r:id="rId37"/>
    <p:sldId id="305" r:id="rId38"/>
    <p:sldId id="306" r:id="rId39"/>
    <p:sldId id="307" r:id="rId40"/>
    <p:sldId id="279" r:id="rId41"/>
    <p:sldId id="280" r:id="rId42"/>
    <p:sldId id="281" r:id="rId43"/>
    <p:sldId id="308" r:id="rId44"/>
    <p:sldId id="282" r:id="rId45"/>
    <p:sldId id="310" r:id="rId46"/>
    <p:sldId id="311" r:id="rId47"/>
    <p:sldId id="312" r:id="rId48"/>
    <p:sldId id="283" r:id="rId49"/>
    <p:sldId id="309" r:id="rId50"/>
    <p:sldId id="313" r:id="rId51"/>
    <p:sldId id="284" r:id="rId52"/>
    <p:sldId id="314" r:id="rId5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oRO58C36gfD0OyrXipCZfg+sG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 snapToGrid="0">
      <p:cViewPr varScale="1">
        <p:scale>
          <a:sx n="120" d="100"/>
          <a:sy n="12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66E3320D-4B7F-F31B-62F1-D32ECD2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6C822EB1-DF17-4078-35BA-C3314CAB66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6987A65C-F5D0-B99C-9A2F-30619D78EE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10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01A0CA56-3567-3210-A25D-EE340D33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BC9C75ED-190C-D225-0305-089C3E486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49351B35-C1F1-A193-BBBE-FA5AF987D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30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E79FC56F-B6DD-B1C1-0762-12519130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9B49F0CB-9CCF-966F-B223-91D881738E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D0CB3FE4-5CDB-328E-7D98-2B61D76B1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11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C3EB289F-5645-EC7C-8BA0-19BF6A6A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FE38E117-AEBB-C4D6-369B-EB14D024D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CADF140C-B1D8-8A87-13B7-7B3F314B7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086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BC5E43D6-0231-C66E-EA7A-168BEAC3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762AFF8D-C7CB-BD60-7DDF-0020410C7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8A05AF78-A179-0C7E-2616-17FF20F8AE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24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5904326-3A96-5A03-0B4A-9FE1ECFB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5C85C326-63AA-06A5-6A5B-E3040830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D8E4A2AA-24B3-DFD3-4543-D77D2234D6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67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B67CD50E-9A4F-028E-C843-BFFEF1CDF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50568535-10F7-3532-AD74-B736E4B7B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88ECCB0A-04C4-01A5-B436-BEFD1C6AD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D1EF3708-388D-E34D-17A0-3938CD79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D1030D02-649F-9FAA-8D6E-18E7ECCC39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789EF4EC-AB67-6AB9-4371-8C010083B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64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8592D047-685E-4909-FC9F-1460B723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78198C8F-8C0F-615A-D65D-1F23BF54C9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4B10A091-02F3-9A1D-FA97-4AC251911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11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10E8C-BBC7-46D4-E5C6-3B20FCA29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F0433-0BD0-F6E3-AD0D-9EEBC5375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1012E-A7E5-7D9E-8155-83DB64B2D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맑은 고딕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3404-F95B-7154-A484-D4F1D3FA7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031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920C2002-512F-CDEB-BAD9-7E9BC47D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B2ECC148-6CEE-1622-BD4D-A70102432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6E3F128F-B962-AEFC-BA00-8BA27832F2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831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A41ED741-1CE4-9A77-F7A1-317A93EA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E441A39F-E700-B437-F170-03FA9CE7F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4FF8A265-F11F-5916-2944-013F92C0A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480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349FBB20-EF98-83A3-A0A4-FB2D20AD3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7669A034-AC1E-71C5-F91E-EF19C0C89B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B3263B56-8248-4EC6-973A-7B1026DD9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556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090A50EB-4345-9831-F592-0DF93763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23D9F742-D11B-C07D-1FA0-B17E57103D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6FFB5BE6-424C-1925-B336-58355D446F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104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996DF2E6-6724-5696-DD5B-813F93F9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0AA5FBE5-96FF-1052-20A5-5D0503D2F9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A155D5DE-8215-B786-CE38-8829D19E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615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AF143716-E893-57D1-532D-236237E97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D5BEEDB8-6912-8A20-3B20-167EF21CC6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AC80D2EA-881D-0775-D02C-4462A6483E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830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0F0465F5-D202-54A8-D4EE-7755AB74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845EE595-FC8D-0ABD-2585-10E36A50C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613E4016-E81D-478E-8951-EB4A971E7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973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260CE556-969C-6AB8-E279-9FFADC13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AB5171B9-C095-38C1-5F4C-9E6E7CEB1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CB8C94B1-8401-13BB-468A-A6C842B13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83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3AC419D7-AB8E-51CF-F437-ED4C1D65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>
            <a:extLst>
              <a:ext uri="{FF2B5EF4-FFF2-40B4-BE49-F238E27FC236}">
                <a16:creationId xmlns:a16="http://schemas.microsoft.com/office/drawing/2014/main" id="{8DE92D03-8979-0B5C-5615-3CDAFF632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>
            <a:extLst>
              <a:ext uri="{FF2B5EF4-FFF2-40B4-BE49-F238E27FC236}">
                <a16:creationId xmlns:a16="http://schemas.microsoft.com/office/drawing/2014/main" id="{5953C1FB-E9A1-3DB8-07C9-684850CD9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326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E79239C6-678E-A118-D785-CB35453F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>
            <a:extLst>
              <a:ext uri="{FF2B5EF4-FFF2-40B4-BE49-F238E27FC236}">
                <a16:creationId xmlns:a16="http://schemas.microsoft.com/office/drawing/2014/main" id="{D5DB5EB9-4BBC-1C01-B264-079887BFBE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>
            <a:extLst>
              <a:ext uri="{FF2B5EF4-FFF2-40B4-BE49-F238E27FC236}">
                <a16:creationId xmlns:a16="http://schemas.microsoft.com/office/drawing/2014/main" id="{3ADD5153-ED80-1CC7-9411-96E076071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818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8660C3F8-4FFB-2415-5C50-A8615980C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11AB79D2-A92F-FF55-AF22-A0631786C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116347C2-DC09-05C7-8915-8440FF291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021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3DA91EE4-03DF-E5A5-5EEA-071AB0427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85097CC4-040D-CCC8-F8CC-5B96B42FB4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2F49494B-B601-BFE1-43C4-E041F821A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899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4CE65C71-6B41-F471-7595-3708DBFD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85408773-2C90-F6FE-AB70-598644D86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119F09EF-8213-7273-FA7A-8451BDD8DD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144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388B9EA3-A46E-DB37-9AE1-93CF6D4C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74D98F57-3AB8-41D1-F4D2-3A8558D5C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AD474E92-83F0-B3A8-EA7C-71F64D5A8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395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6F5CBCCC-FD7F-8968-C5A5-73ADD0E4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A709A9F0-77CA-6C86-25F7-6711DDE49E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DC4B5998-7014-B1E3-0E6B-631BD955A2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260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ADD76019-851F-9BEF-5E6B-3246B6A9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88753190-58D3-308E-2D5A-6D3F67CFA8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0CD626B9-B7E3-EB47-3AC6-DF9BA6EF1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85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81878E22-1C61-A4AE-6BC1-75473D542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DD1D64EA-525E-2308-432A-4DD43CE0CE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D1EB5E8F-D6B3-3685-AD0B-102D1EE1E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0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1E62E4ED-3D37-0A63-7CF7-4FFE8A76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1119788B-3A6E-429A-AC6E-B0FED1738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FE63D142-1E9E-11F8-E354-2A39A0D87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546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C4C8246E-420E-F9BE-C353-3DAFA0FE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FA2F582A-1033-50B4-D215-CA1672AB8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DAA47329-AECB-4BDA-F253-2E1D6E79B3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524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40C6E3A1-C802-0784-EC64-D8AD80D4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>
            <a:extLst>
              <a:ext uri="{FF2B5EF4-FFF2-40B4-BE49-F238E27FC236}">
                <a16:creationId xmlns:a16="http://schemas.microsoft.com/office/drawing/2014/main" id="{EB891C23-76AE-4384-D3CB-7AE1266D2A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>
            <a:extLst>
              <a:ext uri="{FF2B5EF4-FFF2-40B4-BE49-F238E27FC236}">
                <a16:creationId xmlns:a16="http://schemas.microsoft.com/office/drawing/2014/main" id="{7BD3AB92-4593-0F23-BE80-255855606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033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AB77F8C2-C41F-977D-C09D-CE9AF841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>
            <a:extLst>
              <a:ext uri="{FF2B5EF4-FFF2-40B4-BE49-F238E27FC236}">
                <a16:creationId xmlns:a16="http://schemas.microsoft.com/office/drawing/2014/main" id="{9235A90E-9C3B-191D-AF2F-A80F990D4A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>
            <a:extLst>
              <a:ext uri="{FF2B5EF4-FFF2-40B4-BE49-F238E27FC236}">
                <a16:creationId xmlns:a16="http://schemas.microsoft.com/office/drawing/2014/main" id="{085CE2EF-4F5F-4D23-4FAB-5C6E2F2F6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607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FF7D5869-0ABE-1C99-9BF4-00518982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FC1E8FC5-8596-1C92-5C70-99BCC9897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4FC6F6C9-A48D-9152-18A7-7315BEE3D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6688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06196C0-7432-32E5-0E0A-5B538281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B924DF2B-BFE8-0120-AAF4-FC1DAAA1C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6782FC1F-5799-0DA3-3A7F-B8E5508A7A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00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75168DA7-8E44-0E43-20CD-6EACDEAC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CC0F82A9-7E66-BF41-1CD3-BB59297BD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C44D2F14-81D1-4FC6-D92D-64A8172D2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777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099021A-212B-2232-A169-2A13CF0F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29469D19-3FF8-2E35-3AB0-35F889ECA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BD71595E-E6B5-0EB2-C09D-8F3A351F2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745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E21FF321-4950-CE61-4DA6-615F3E40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DB258819-8F1C-0547-DEFD-A7D659A327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4D6CADC0-413B-ED96-AB01-FE83F61B8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3488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5788E38-4BDE-36D2-575F-34679629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222DF19D-6DDC-1534-EF86-795B9CB97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B82B8D0B-5006-8356-BF5D-986B99430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831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CE9F716A-9AAE-0E7E-914A-BD2FCF54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9A7D520D-D94B-A965-0635-E1E8E89EC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D1655A52-FAD6-0A50-BD88-6707C91EC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19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9073827A-CF14-E1A6-39E9-D14B46B1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4C027E23-EAE1-CF4E-BDCD-D1A418CD9A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D0412C75-A0A3-6EB9-0B46-CE8133E8CD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414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1552B8AC-4828-B137-8DAC-4BF28B5E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>
            <a:extLst>
              <a:ext uri="{FF2B5EF4-FFF2-40B4-BE49-F238E27FC236}">
                <a16:creationId xmlns:a16="http://schemas.microsoft.com/office/drawing/2014/main" id="{7F431EEA-5828-0162-A63C-47184611B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>
            <a:extLst>
              <a:ext uri="{FF2B5EF4-FFF2-40B4-BE49-F238E27FC236}">
                <a16:creationId xmlns:a16="http://schemas.microsoft.com/office/drawing/2014/main" id="{4CEDC79D-4A9A-04CC-EEE4-FA481985A3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582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23836D71-04DE-9B8E-AA05-831C71E5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F8E9C55E-411F-9BCC-944E-5C62BAA53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C38E3334-56A7-7CB7-B9D4-089D7D38F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07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E5046C6B-193D-95C6-A4E7-CA90469C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>
            <a:extLst>
              <a:ext uri="{FF2B5EF4-FFF2-40B4-BE49-F238E27FC236}">
                <a16:creationId xmlns:a16="http://schemas.microsoft.com/office/drawing/2014/main" id="{698949E2-4FDC-B7B3-DD8B-2C77B4AC0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>
            <a:extLst>
              <a:ext uri="{FF2B5EF4-FFF2-40B4-BE49-F238E27FC236}">
                <a16:creationId xmlns:a16="http://schemas.microsoft.com/office/drawing/2014/main" id="{CF436987-AFE5-D3F4-E20D-BB9C2450CE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57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14E135AE-C2A0-4B4A-A93D-C887E194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ED040BB8-FEA7-873F-1A66-0910016A1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1C6C05D4-8B0F-E675-0152-174498F9F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92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B799A6BA-AF4C-8498-0E70-258F15025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142C5DB0-36B7-F469-4C55-9D6654901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75C66D12-BFB4-9373-5048-F587C15A02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64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634C63D8-C46B-5188-807A-E5949AB0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5531EE11-3DFA-A358-3392-5AB34B71D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3A93762A-8D6D-96C0-F89C-68E88AEDC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54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C874467C-E7EE-D8D4-ED24-7BB3EC11F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>
            <a:extLst>
              <a:ext uri="{FF2B5EF4-FFF2-40B4-BE49-F238E27FC236}">
                <a16:creationId xmlns:a16="http://schemas.microsoft.com/office/drawing/2014/main" id="{734B50D3-4651-B012-1D8E-6CA226362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>
            <a:extLst>
              <a:ext uri="{FF2B5EF4-FFF2-40B4-BE49-F238E27FC236}">
                <a16:creationId xmlns:a16="http://schemas.microsoft.com/office/drawing/2014/main" id="{44A37615-FCDA-DFBF-0370-F5A0146195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77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Intro">
  <p:cSld name="Every1 Intr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2" y="2252750"/>
            <a:ext cx="5421282" cy="93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737" y="1886988"/>
            <a:ext cx="5621263" cy="49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3250276"/>
            <a:ext cx="5421282" cy="299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ctrTitle"/>
          </p:nvPr>
        </p:nvSpPr>
        <p:spPr>
          <a:xfrm>
            <a:off x="1524000" y="1530219"/>
            <a:ext cx="9144000" cy="19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838200" y="1460136"/>
            <a:ext cx="10515600" cy="10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838200" y="2806347"/>
            <a:ext cx="10515600" cy="33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1460136"/>
            <a:ext cx="10515600" cy="10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838200" y="2664893"/>
            <a:ext cx="5181600" cy="35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2"/>
          </p:nvPr>
        </p:nvSpPr>
        <p:spPr>
          <a:xfrm>
            <a:off x="6172200" y="2664893"/>
            <a:ext cx="5181600" cy="35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838200" y="1460136"/>
            <a:ext cx="10515600" cy="10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839788" y="146024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5183188" y="1460240"/>
            <a:ext cx="6172200" cy="44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2"/>
          </p:nvPr>
        </p:nvSpPr>
        <p:spPr>
          <a:xfrm>
            <a:off x="839788" y="3060440"/>
            <a:ext cx="3932237" cy="280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838200" y="1460136"/>
            <a:ext cx="10515600" cy="10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 rot="5400000">
            <a:off x="4410692" y="-766145"/>
            <a:ext cx="337061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 rot="5400000">
            <a:off x="7669326" y="2492488"/>
            <a:ext cx="474004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 rot="5400000">
            <a:off x="2335325" y="-60212"/>
            <a:ext cx="474005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EB4FF-9D3F-C2A9-F06E-D2BB5E8BBC22}"/>
              </a:ext>
            </a:extLst>
          </p:cNvPr>
          <p:cNvSpPr txBox="1"/>
          <p:nvPr userDrawn="1"/>
        </p:nvSpPr>
        <p:spPr>
          <a:xfrm>
            <a:off x="1285460" y="6200745"/>
            <a:ext cx="43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Programme for Research and Innovation (2021-2027) under grant agreement No 101075596.</a:t>
            </a:r>
          </a:p>
        </p:txBody>
      </p:sp>
      <p:pic>
        <p:nvPicPr>
          <p:cNvPr id="3" name="Picture 2" descr="A blue flag with yellow stars in the center&#10;&#10;AI-generated content may be incorrect.">
            <a:extLst>
              <a:ext uri="{FF2B5EF4-FFF2-40B4-BE49-F238E27FC236}">
                <a16:creationId xmlns:a16="http://schemas.microsoft.com/office/drawing/2014/main" id="{8838374E-B61C-B96F-5227-844F9E4A1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1" y="6159639"/>
            <a:ext cx="723029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Agenda">
  <p:cSld name="Every1 Agend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ts val="3200"/>
              <a:buFont typeface="Calibri"/>
              <a:buNone/>
              <a:defRPr sz="3200" b="0">
                <a:solidFill>
                  <a:srgbClr val="2F50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737" y="1886988"/>
            <a:ext cx="5621263" cy="49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Comparison">
  <p:cSld name="Every1 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39788" y="1851660"/>
            <a:ext cx="5157787" cy="433800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172200" y="1851660"/>
            <a:ext cx="5183188" cy="433800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"/>
          </p:nvPr>
        </p:nvSpPr>
        <p:spPr>
          <a:xfrm>
            <a:off x="6172200" y="1311219"/>
            <a:ext cx="5183188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Picture with caption">
  <p:cSld name="Every1 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6169024" y="1797714"/>
            <a:ext cx="5183188" cy="4391949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Two content">
  <p:cSld name="Every1 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>
            <a:spLocks noGrp="1"/>
          </p:cNvSpPr>
          <p:nvPr>
            <p:ph type="pic" idx="2"/>
          </p:nvPr>
        </p:nvSpPr>
        <p:spPr>
          <a:xfrm>
            <a:off x="827087" y="1838326"/>
            <a:ext cx="5183188" cy="4351338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3" name="Google Shape;83;p15"/>
          <p:cNvSpPr>
            <a:spLocks noGrp="1"/>
          </p:cNvSpPr>
          <p:nvPr>
            <p:ph type="pic" idx="3"/>
          </p:nvPr>
        </p:nvSpPr>
        <p:spPr>
          <a:xfrm>
            <a:off x="6169024" y="1838326"/>
            <a:ext cx="5183188" cy="4351338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4"/>
          </p:nvPr>
        </p:nvSpPr>
        <p:spPr>
          <a:xfrm>
            <a:off x="6172200" y="1311219"/>
            <a:ext cx="5183188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Title and chart">
  <p:cSld name="Every1 Title and char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Full width content">
  <p:cSld name="Every1 Full width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10512424" cy="4367213"/>
          </a:xfrm>
          <a:prstGeom prst="rect">
            <a:avLst/>
          </a:prstGeom>
          <a:solidFill>
            <a:srgbClr val="2F509F"/>
          </a:solidFill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1 Four Comparison">
  <p:cSld name="Every1 Four 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8200" y="1286094"/>
            <a:ext cx="5157787" cy="4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839788" y="1784859"/>
            <a:ext cx="5157787" cy="191587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4224" y="3079604"/>
            <a:ext cx="380300" cy="35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835332" y="3698610"/>
            <a:ext cx="5157787" cy="4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4"/>
          </p:nvPr>
        </p:nvSpPr>
        <p:spPr>
          <a:xfrm>
            <a:off x="836920" y="4197375"/>
            <a:ext cx="5157787" cy="191587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5"/>
          </p:nvPr>
        </p:nvSpPr>
        <p:spPr>
          <a:xfrm>
            <a:off x="6181820" y="1291844"/>
            <a:ext cx="5157787" cy="4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6"/>
          </p:nvPr>
        </p:nvSpPr>
        <p:spPr>
          <a:xfrm>
            <a:off x="6183408" y="1790609"/>
            <a:ext cx="5157787" cy="191587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7"/>
          </p:nvPr>
        </p:nvSpPr>
        <p:spPr>
          <a:xfrm>
            <a:off x="6183408" y="3698010"/>
            <a:ext cx="5157787" cy="4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2F50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8"/>
          </p:nvPr>
        </p:nvSpPr>
        <p:spPr>
          <a:xfrm>
            <a:off x="6184996" y="4196775"/>
            <a:ext cx="5157787" cy="191587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1 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836612" y="137037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>
            <a:spLocks noGrp="1"/>
          </p:cNvSpPr>
          <p:nvPr>
            <p:ph type="pic" idx="2"/>
          </p:nvPr>
        </p:nvSpPr>
        <p:spPr>
          <a:xfrm>
            <a:off x="5183188" y="1370370"/>
            <a:ext cx="6172200" cy="449068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839788" y="3107094"/>
            <a:ext cx="3932237" cy="276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9575" y="1690688"/>
            <a:ext cx="5838732" cy="51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1460136"/>
            <a:ext cx="10515600" cy="10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2806347"/>
            <a:ext cx="10515600" cy="33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09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01483" y="500006"/>
            <a:ext cx="1917867" cy="6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318431" y="500008"/>
            <a:ext cx="1372085" cy="3991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s.energiesparen.be/stroomvoorspeller-grafiek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nergiesparen.be/stroomvoorspeller-grafiek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conopolis.be/en/blog/posts/2024/november/is-the-belgian-duck-curve-growing-deeper-in-202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conopolis.be/en/blog/posts/2024/november/is-the-belgian-duck-curve-growing-deeper-in-202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eodefelice.name/post/netherlands-is-that-a-duc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energywire.org/factsheets/why-power-prices-turn-negativ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ww.cleanenergywire.org/factsheets/why-power-prices-turn-negative&#8203;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energywire.org/factsheets/why-power-prices-turn-negativ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laamsenutsregulator.be/publicaties/rapp-2025-08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energywire.org/factsheets/why-power-prices-turn-negativ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s://www.engie.be/nl/dynamic-tariff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ext-kraftwerke.com/knowledge/balancing-grou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neboileradvies.be/zonneboiler-places/groot-stockvat-zonneboile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ocar.be/nl/autonieuws/auto-industrie/hoeveel-kost-een-battery-van-een-elektrijke-auto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accu.nl/solar-accessiores/byd/9885700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hyperlink" Target="https://news.eneco.be/industriele-battery-verhoogt-lokaal-consumption-van-windenergi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akjemeterslim.b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71umNMytA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0dvFA04_cgkDLShP9J3gb8i974HhMPyb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en.spotify.com/show/7yPZDvAgne9V7StjkxMGVl?si=2b19bccd93ec41fe&amp;nd=1&amp;dlsi=00cb65810c204397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Every1WebinarDutch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laamsenutsregulator.be/publicaties/rapp-2025-08" TargetMode="External"/><Relationship Id="rId4" Type="http://schemas.openxmlformats.org/officeDocument/2006/relationships/hyperlink" Target="https://www.vtest.b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vlaamsenutsregulator.be/publicaties/rapp-2025-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www.vlaamsenutsregulator.be/publicaties/rapp-2025-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"/>
          <p:cNvSpPr txBox="1">
            <a:spLocks noGrp="1"/>
          </p:cNvSpPr>
          <p:nvPr>
            <p:ph type="title"/>
          </p:nvPr>
        </p:nvSpPr>
        <p:spPr>
          <a:xfrm>
            <a:off x="838202" y="2252750"/>
            <a:ext cx="7208518" cy="93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 noProof="0" dirty="0"/>
              <a:t>Flexibility: why and how?</a:t>
            </a:r>
            <a:br>
              <a:rPr lang="en-GB" b="1" noProof="0" dirty="0"/>
            </a:br>
            <a:r>
              <a:rPr lang="en-GB" b="1" noProof="0" dirty="0"/>
              <a:t>Opportunities for the smart prosumer</a:t>
            </a:r>
          </a:p>
        </p:txBody>
      </p:sp>
      <p:sp>
        <p:nvSpPr>
          <p:cNvPr id="183" name="Google Shape;183;p1"/>
          <p:cNvSpPr txBox="1">
            <a:spLocks noGrp="1"/>
          </p:cNvSpPr>
          <p:nvPr>
            <p:ph type="body" idx="1"/>
          </p:nvPr>
        </p:nvSpPr>
        <p:spPr>
          <a:xfrm>
            <a:off x="838200" y="3250276"/>
            <a:ext cx="5421282" cy="299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Every1 Slide Deck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F708DF6-7BCE-3557-5A80-53C604479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55D9F102-3515-4B92-8173-010619AC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F5A703B2-CE2E-6477-CC99-433BE666D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605EDA70-CFF6-DACE-D35B-CEFBB54E3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Project Every1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B3F57E5-4E20-204F-E5B7-B0342D3DF8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central production with controlled generation…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Production adapted to consumption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to decentral, less controlled (renewable) production 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Consumption adapts to (prices of) production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Renewables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Intermittent generation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Forecasting of sun and wind becomes better and better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Residual load – duck curve – evening peak ramp up</a:t>
            </a:r>
          </a:p>
        </p:txBody>
      </p:sp>
      <p:sp>
        <p:nvSpPr>
          <p:cNvPr id="236" name="Google Shape;236;p5"/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noProof="0" dirty="0"/>
              <a:t>The changing electricity system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617AB0D-6D4D-DEB5-4B02-DE7583F4F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1819D6C9-EA0B-7FF9-E730-49C3F0D1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F7C5C9F0-CF68-8F7B-2010-DBF707B6DEC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7" y="1311219"/>
            <a:ext cx="58562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dirty="0"/>
              <a:t>The changing electricity system </a:t>
            </a:r>
            <a:r>
              <a:rPr lang="en-GB" sz="2200" noProof="0" dirty="0"/>
              <a:t>- Flanders</a:t>
            </a:r>
          </a:p>
        </p:txBody>
      </p:sp>
      <p:pic>
        <p:nvPicPr>
          <p:cNvPr id="3" name="Afbeelding 2" descr="Afbeelding met tekst, Lettertype, Perceel, diagram&#10;&#10;Door AI gegenereerde inhoud is mogelijk onjuist.">
            <a:extLst>
              <a:ext uri="{FF2B5EF4-FFF2-40B4-BE49-F238E27FC236}">
                <a16:creationId xmlns:a16="http://schemas.microsoft.com/office/drawing/2014/main" id="{D21411C6-96AC-B174-E0DD-85BFD695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55" y="1821691"/>
            <a:ext cx="9220968" cy="48997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D00CAA4-48A8-81A2-F8FD-9CEEAE705973}"/>
              </a:ext>
            </a:extLst>
          </p:cNvPr>
          <p:cNvSpPr txBox="1"/>
          <p:nvPr/>
        </p:nvSpPr>
        <p:spPr>
          <a:xfrm>
            <a:off x="6194427" y="1797714"/>
            <a:ext cx="5157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https://apps.energiesparen.be/stroomvoorspeller-grafieken</a:t>
            </a:r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F2A2C2-A4AA-7C50-2F39-A6B58BBFBD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8B6B1C9F-9EFB-6196-B874-803F12359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EA01C2CB-FCD8-74C3-6B19-5A5AC6E402A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The changing energy system - Flanders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080505F-D326-7354-89D3-1F24E3B9B22F}"/>
              </a:ext>
            </a:extLst>
          </p:cNvPr>
          <p:cNvSpPr txBox="1"/>
          <p:nvPr/>
        </p:nvSpPr>
        <p:spPr>
          <a:xfrm>
            <a:off x="6096000" y="1292856"/>
            <a:ext cx="5157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https://apps.energiesparen.be/stroomvoorspeller-grafieken</a:t>
            </a:r>
            <a:endParaRPr lang="en-GB" dirty="0"/>
          </a:p>
        </p:txBody>
      </p:sp>
      <p:pic>
        <p:nvPicPr>
          <p:cNvPr id="5" name="Afbeelding 4" descr="Afbeelding met tekst, Lettertype, lijn, handschrift&#10;&#10;Door AI gegenereerde inhoud is mogelijk onjuist.">
            <a:extLst>
              <a:ext uri="{FF2B5EF4-FFF2-40B4-BE49-F238E27FC236}">
                <a16:creationId xmlns:a16="http://schemas.microsoft.com/office/drawing/2014/main" id="{86A2D4BE-4158-5D0E-7EC7-3A7C8D71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943100"/>
            <a:ext cx="10896600" cy="297180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7373A2F-8948-0524-8777-DE32CD8DAA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51F80C68-7942-17AA-4016-1CDC838B3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4553486E-AFEA-7A68-439D-002ABBA4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3" y="1699721"/>
            <a:ext cx="6677025" cy="4657725"/>
          </a:xfrm>
          <a:prstGeom prst="rect">
            <a:avLst/>
          </a:prstGeom>
        </p:spPr>
      </p:pic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6B0A0F75-84C9-F1B3-E015-C469F5D4A4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7" y="1311219"/>
            <a:ext cx="8264883" cy="486495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The changing energy system – residential load Belgium in August</a:t>
            </a:r>
            <a:endParaRPr lang="en-GB" sz="2200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BD4724-C0A4-83E2-ACCB-AB606C683B40}"/>
              </a:ext>
            </a:extLst>
          </p:cNvPr>
          <p:cNvSpPr txBox="1"/>
          <p:nvPr/>
        </p:nvSpPr>
        <p:spPr>
          <a:xfrm>
            <a:off x="5958348" y="6049669"/>
            <a:ext cx="5295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Econopolis</a:t>
            </a:r>
            <a:r>
              <a:rPr lang="en-US" dirty="0">
                <a:hlinkClick r:id="rId4"/>
              </a:rPr>
              <a:t>; Is the Belgian Duck Curve Growing Deeper in 2024?</a:t>
            </a:r>
            <a:endParaRPr lang="en-US" dirty="0"/>
          </a:p>
        </p:txBody>
      </p:sp>
      <p:sp>
        <p:nvSpPr>
          <p:cNvPr id="8" name="Google Shape;235;p5">
            <a:extLst>
              <a:ext uri="{FF2B5EF4-FFF2-40B4-BE49-F238E27FC236}">
                <a16:creationId xmlns:a16="http://schemas.microsoft.com/office/drawing/2014/main" id="{14837826-0A15-5396-AEE3-9D14A093A7DE}"/>
              </a:ext>
            </a:extLst>
          </p:cNvPr>
          <p:cNvSpPr txBox="1">
            <a:spLocks/>
          </p:cNvSpPr>
          <p:nvPr/>
        </p:nvSpPr>
        <p:spPr>
          <a:xfrm>
            <a:off x="7615238" y="1924050"/>
            <a:ext cx="3854859" cy="3467115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0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0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</a:rPr>
              <a:t>Load on the transmission grid (without self consumption)</a:t>
            </a:r>
          </a:p>
          <a:p>
            <a:pPr marL="342900" indent="-342900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</a:rPr>
              <a:t>Deep valley, high ramp up</a:t>
            </a:r>
          </a:p>
          <a:p>
            <a:pPr marL="342900" indent="-342900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</a:rPr>
              <a:t>Strong challenge for the Tso (Elia)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2C157FD-9019-6FB6-660D-59D967A870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0801DE3D-2546-955E-3EC4-6C27D56C9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B77C529E-2A86-C0FC-74FC-0F135ADB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3" y="1699721"/>
            <a:ext cx="4843155" cy="3378463"/>
          </a:xfrm>
          <a:prstGeom prst="rect">
            <a:avLst/>
          </a:prstGeom>
        </p:spPr>
      </p:pic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4752A951-0D71-6CBD-30ED-E4758279F7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7" y="1311219"/>
            <a:ext cx="8264883" cy="486495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The changing energy system – residential load Belgium in August</a:t>
            </a:r>
            <a:endParaRPr lang="en-GB" sz="2200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B12E959-1C53-395F-315A-9BDA812F2ECC}"/>
              </a:ext>
            </a:extLst>
          </p:cNvPr>
          <p:cNvSpPr txBox="1"/>
          <p:nvPr/>
        </p:nvSpPr>
        <p:spPr>
          <a:xfrm>
            <a:off x="721903" y="6012554"/>
            <a:ext cx="5295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Econopolis</a:t>
            </a:r>
            <a:r>
              <a:rPr lang="en-US" dirty="0">
                <a:hlinkClick r:id="rId4"/>
              </a:rPr>
              <a:t>; Is the Belgian Duck Curve Growing Deeper in 2024?</a:t>
            </a:r>
            <a:endParaRPr lang="en-US" dirty="0"/>
          </a:p>
        </p:txBody>
      </p:sp>
      <p:sp>
        <p:nvSpPr>
          <p:cNvPr id="8" name="Google Shape;235;p5">
            <a:extLst>
              <a:ext uri="{FF2B5EF4-FFF2-40B4-BE49-F238E27FC236}">
                <a16:creationId xmlns:a16="http://schemas.microsoft.com/office/drawing/2014/main" id="{04BFAA73-D3D3-2BFD-BAB7-DDA26BB24C01}"/>
              </a:ext>
            </a:extLst>
          </p:cNvPr>
          <p:cNvSpPr txBox="1">
            <a:spLocks/>
          </p:cNvSpPr>
          <p:nvPr/>
        </p:nvSpPr>
        <p:spPr>
          <a:xfrm>
            <a:off x="5565058" y="1776790"/>
            <a:ext cx="5688729" cy="3924331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0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0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Production still continues in the valley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Nuclear is inflexible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Wind, solar, CHP: not always stopped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Overproduction leads to negative prices 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</a:rPr>
              <a:t>&gt;400 hours in 2025 (5%); sunny Sundays in spring and summer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</a:rPr>
              <a:t>Solutions for TSO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Export to neighboring countries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Activate/deactivate gas-fired power stations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Promote flexibility in production and consumption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Calibri" panose="020F0502020204030204" pitchFamily="34" charset="0"/>
                <a:ea typeface="Calibri" panose="020F0502020204030204" pitchFamily="34" charset="0"/>
              </a:rPr>
              <a:t>Promote flexible energy buffers like batteries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B18F929-27E8-3C1F-37B1-E3C51AA44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04BA638A-5766-6D12-865A-309BEB56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CC3D29F2-DDFA-8E34-07CE-5C7C83C36B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sz="2200" dirty="0"/>
              <a:t>The changing energy system – residential load in the Netherlands - evolution</a:t>
            </a:r>
            <a:endParaRPr lang="en-GB" sz="2200" noProof="0" dirty="0"/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F7F0086F-6D1D-F0B5-32C9-78964C1A8F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7" y="1821656"/>
            <a:ext cx="7742237" cy="4743736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85000" lnSpcReduction="20000"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sz="2000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sz="2000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sz="2000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sz="2000" noProof="0" dirty="0"/>
          </a:p>
          <a:p>
            <a:pPr marL="228600" indent="-101600">
              <a:spcBef>
                <a:spcPts val="0"/>
              </a:spcBef>
              <a:buNone/>
            </a:pPr>
            <a:endParaRPr lang="en-GB" sz="1400" b="1" noProof="0" dirty="0">
              <a:hlinkClick r:id="rId3"/>
            </a:endParaRPr>
          </a:p>
          <a:p>
            <a:pPr marL="228600" indent="-101600">
              <a:spcBef>
                <a:spcPts val="0"/>
              </a:spcBef>
              <a:buNone/>
            </a:pPr>
            <a:endParaRPr lang="en-GB" sz="1400" b="1" dirty="0">
              <a:hlinkClick r:id="rId3"/>
            </a:endParaRPr>
          </a:p>
          <a:p>
            <a:pPr marL="228600" indent="-101600">
              <a:spcBef>
                <a:spcPts val="0"/>
              </a:spcBef>
              <a:buNone/>
            </a:pPr>
            <a:r>
              <a:rPr lang="en-GB" sz="1400" b="1" noProof="0" dirty="0">
                <a:hlinkClick r:id="rId3"/>
              </a:rPr>
              <a:t>http://www.matteodefelice.name/post/netherlands-is-that-a-duck/</a:t>
            </a:r>
            <a:endParaRPr lang="en-GB" sz="1400" b="1" noProof="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CC0BDC-6BF2-3F7D-08B7-171575D45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21" y="1918872"/>
            <a:ext cx="7265830" cy="4291561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B90B323-DA41-0D6F-8254-AC1B92995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B4FDA994-1F97-7E2F-D623-011557A01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7960BA1C-E896-A10B-F3DB-2A1D0AE34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2F110915-B534-837A-CC4F-D8A79B7D3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306A694-C191-618E-FFF7-468CAB1FA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1A040AA4-F787-D8AB-2294-BA9250EC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>
            <a:extLst>
              <a:ext uri="{FF2B5EF4-FFF2-40B4-BE49-F238E27FC236}">
                <a16:creationId xmlns:a16="http://schemas.microsoft.com/office/drawing/2014/main" id="{D29B5765-1605-BAA7-A73D-3AAF9C14009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169024" y="1797715"/>
            <a:ext cx="5183188" cy="2716276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2AB8B00C-66AB-ADF1-73F5-8D685BADD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Balance between energy production and energy consumption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Switch on a 6W LED lamp</a:t>
            </a: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à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a gas-fired power station somewhere a little bit faster</a:t>
            </a:r>
          </a:p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50 Hz: mandatory indicator</a:t>
            </a:r>
          </a:p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Predictions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Consumption: </a:t>
            </a:r>
          </a:p>
          <a:p>
            <a:pPr marL="1257300" lvl="2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</a:rPr>
              <a:t>statistical estimate fairly good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Production: </a:t>
            </a:r>
          </a:p>
          <a:p>
            <a:pPr marL="1257300" lvl="2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</a:rPr>
              <a:t>a bit more difficult with renewable (solar, wind); </a:t>
            </a:r>
          </a:p>
          <a:p>
            <a:pPr marL="1257300" lvl="2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</a:rPr>
              <a:t>getting better and better</a:t>
            </a: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77E4C221-C783-1000-DEF7-2BB0C428449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Balancing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A24EC8-0105-AF75-2E94-799C2A29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4" y="1822450"/>
            <a:ext cx="5167093" cy="269154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A80DEB-8AA5-3FFF-E1CB-88C07DB9C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E873FC6A-CA1D-4156-21A3-7534941E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>
            <a:extLst>
              <a:ext uri="{FF2B5EF4-FFF2-40B4-BE49-F238E27FC236}">
                <a16:creationId xmlns:a16="http://schemas.microsoft.com/office/drawing/2014/main" id="{F49BDBF3-42B1-D7E3-7778-C8B9D434D4B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473952" y="1797715"/>
            <a:ext cx="4878260" cy="2716276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493867C1-FA04-9153-8C6F-6A1959E2F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Key: supplier portfolio is planned in balance </a:t>
            </a:r>
          </a:p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Balance responsible party (BRP)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Production estimate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Consumption estimate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Market offers to sell or buy blocks of energy for every hour/quarter of the next day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 err="1">
                <a:solidFill>
                  <a:srgbClr val="2F509F"/>
                </a:solidFill>
                <a:latin typeface="Calibri" panose="020F0502020204030204" pitchFamily="34" charset="0"/>
              </a:rPr>
              <a:t>EpexSpot</a:t>
            </a: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 DA Market: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Order book closing at 12:00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Auction between supply and demand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Results at 3:00 PM:  price per hour/quarter</a:t>
            </a:r>
          </a:p>
          <a:p>
            <a:pPr marL="800100" lvl="1">
              <a:lnSpc>
                <a:spcPct val="107000"/>
              </a:lnSpc>
              <a:buSzPts val="20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Suppliers (BRPs) must submit their portfolio (in balance) for the following day to Elia: hourly/quarterly production, consumption, use of interconnections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C7DB9DF4-6D68-7229-3B30-E709021B81C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Balancing - Day Ahead market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4AA0AE-6482-98C9-3CAD-35E923EB9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11" y="1797714"/>
            <a:ext cx="5161801" cy="29937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7653263-C703-2B11-9F56-3B296CBDAB9E}"/>
              </a:ext>
            </a:extLst>
          </p:cNvPr>
          <p:cNvSpPr txBox="1"/>
          <p:nvPr/>
        </p:nvSpPr>
        <p:spPr>
          <a:xfrm>
            <a:off x="6056773" y="5638929"/>
            <a:ext cx="52954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https://www.cleanenergywire.org/factsheets/why-power-prices-turn-negative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1C36D5-0BC6-3B5A-7E61-CBFA91BB2B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A33E-1E83-FBF9-3FE2-77AE0DE1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47EE17-011F-0A3B-695E-ADA6380952FE}"/>
              </a:ext>
            </a:extLst>
          </p:cNvPr>
          <p:cNvSpPr txBox="1"/>
          <p:nvPr/>
        </p:nvSpPr>
        <p:spPr>
          <a:xfrm>
            <a:off x="377482" y="646590"/>
            <a:ext cx="11437035" cy="639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10"/>
              </a:lnSpc>
            </a:pPr>
            <a:r>
              <a:rPr lang="en-GB" sz="2800" b="1">
                <a:solidFill>
                  <a:schemeClr val="bg1"/>
                </a:solidFill>
                <a:latin typeface="+mj-lt"/>
                <a:cs typeface="Public Sans"/>
                <a:sym typeface="Public Sans"/>
              </a:rPr>
              <a:t>How to use this slide deck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E0965-3BD3-6236-E113-544C82E9AC42}"/>
              </a:ext>
            </a:extLst>
          </p:cNvPr>
          <p:cNvSpPr txBox="1"/>
          <p:nvPr/>
        </p:nvSpPr>
        <p:spPr>
          <a:xfrm>
            <a:off x="549965" y="2392471"/>
            <a:ext cx="1126455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"/>
              <a:buChar char="•"/>
            </a:pPr>
            <a:r>
              <a:rPr lang="en-US" sz="2200" dirty="0">
                <a:solidFill>
                  <a:srgbClr val="2B2C30"/>
                </a:solidFill>
                <a:cs typeface="Public Sans"/>
              </a:rPr>
              <a:t>This Slide deck is meant as a guide and easy starting point for a person that will explain the topic to an audience that isn't familiar with the topic yet.</a:t>
            </a:r>
            <a:endParaRPr lang="en-US" sz="2200" dirty="0">
              <a:solidFill>
                <a:srgbClr val="2B2C30"/>
              </a:solidFill>
              <a:ea typeface="Calibri"/>
              <a:cs typeface="Public Sans"/>
            </a:endParaRP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solidFill>
                  <a:srgbClr val="2B2C30"/>
                </a:solidFill>
                <a:ea typeface="Calibri"/>
                <a:cs typeface="Public Sans"/>
              </a:rPr>
              <a:t>Feel free to adapt and expand to your own need. 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>
                <a:solidFill>
                  <a:srgbClr val="2B2C30"/>
                </a:solidFill>
                <a:ea typeface="Calibri"/>
                <a:cs typeface="Public Sans"/>
              </a:rPr>
              <a:t>The material is licensed under CC4.0 SA BY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solidFill>
                  <a:srgbClr val="2B2C30"/>
                </a:solidFill>
                <a:ea typeface="Calibri"/>
                <a:cs typeface="Public Sans"/>
              </a:rPr>
              <a:t>You can find guidance text in the notes of each slide</a:t>
            </a:r>
          </a:p>
          <a:p>
            <a:pPr marL="457200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89307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body" idx="1"/>
          </p:nvPr>
        </p:nvSpPr>
        <p:spPr>
          <a:xfrm>
            <a:off x="1425656" y="1795592"/>
            <a:ext cx="8631936" cy="4367213"/>
          </a:xfrm>
          <a:prstGeom prst="rect">
            <a:avLst/>
          </a:prstGeom>
          <a:solidFill>
            <a:srgbClr val="2F509F"/>
          </a:solidFill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rmAutofit fontScale="92500" lnSpcReduction="10000"/>
          </a:bodyPr>
          <a:lstStyle/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20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r>
              <a:rPr lang="en-GB" sz="12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https://www.epexspot.com/en /market-data</a:t>
            </a:r>
            <a:endParaRPr lang="en-GB" sz="12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r>
              <a:rPr lang="en-GB" sz="12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https://www.cleanenergywire.org/factsheets/why-power-prices-turn-negative</a:t>
            </a: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255" name="Google Shape;255;p8"/>
          <p:cNvSpPr txBox="1">
            <a:spLocks noGrp="1"/>
          </p:cNvSpPr>
          <p:nvPr>
            <p:ph type="body" idx="2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Day Ahead</a:t>
            </a:r>
          </a:p>
        </p:txBody>
      </p:sp>
      <p:sp>
        <p:nvSpPr>
          <p:cNvPr id="5" name="Google Shape;254;p8">
            <a:extLst>
              <a:ext uri="{FF2B5EF4-FFF2-40B4-BE49-F238E27FC236}">
                <a16:creationId xmlns:a16="http://schemas.microsoft.com/office/drawing/2014/main" id="{2F94B1CC-CFF3-3DA8-9E65-43E9A59E4780}"/>
              </a:ext>
            </a:extLst>
          </p:cNvPr>
          <p:cNvSpPr txBox="1">
            <a:spLocks/>
          </p:cNvSpPr>
          <p:nvPr/>
        </p:nvSpPr>
        <p:spPr>
          <a:xfrm>
            <a:off x="838200" y="1795591"/>
            <a:ext cx="8631936" cy="4367213"/>
          </a:xfrm>
          <a:prstGeom prst="rect">
            <a:avLst/>
          </a:prstGeom>
          <a:solidFill>
            <a:srgbClr val="2F509F"/>
          </a:solidFill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09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20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4">
              <a:lnSpc>
                <a:spcPct val="107000"/>
              </a:lnSpc>
              <a:spcAft>
                <a:spcPts val="800"/>
              </a:spcAft>
            </a:pPr>
            <a:r>
              <a:rPr lang="en-GB" sz="1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https://www.epexspot.com/en /market-data</a:t>
            </a:r>
            <a:endParaRPr lang="en-GB" sz="1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3E8219-0A0A-FEC5-EB34-1241F2E46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330" y="2015533"/>
            <a:ext cx="7946806" cy="36518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3C49639-9D1A-AEFC-5CA2-45439A0905FF}"/>
              </a:ext>
            </a:extLst>
          </p:cNvPr>
          <p:cNvSpPr txBox="1"/>
          <p:nvPr/>
        </p:nvSpPr>
        <p:spPr>
          <a:xfrm>
            <a:off x="7096503" y="2401527"/>
            <a:ext cx="2114268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20 to 140 €/MW </a:t>
            </a:r>
          </a:p>
          <a:p>
            <a:r>
              <a:rPr lang="en-GB" dirty="0"/>
              <a:t>on a Sunday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E18AD9D-EC28-B6F3-83CD-F3FE53E95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398369-94B4-8827-13D6-37F737060CEA}"/>
              </a:ext>
            </a:extLst>
          </p:cNvPr>
          <p:cNvSpPr txBox="1"/>
          <p:nvPr/>
        </p:nvSpPr>
        <p:spPr>
          <a:xfrm>
            <a:off x="7096504" y="1212326"/>
            <a:ext cx="3436706" cy="3077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20-140€/MW means 0,02-0,14€/kW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Balancing - Day Ahead price examples 2024</a:t>
            </a:r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743736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16E2F8-43F6-3605-F1A0-E7B970A1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29" y="1867890"/>
            <a:ext cx="6354657" cy="23417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9E3370-0E1D-1B1E-50D8-E24F3403D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04" y="4147650"/>
            <a:ext cx="6452368" cy="234170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B8A84D-83C6-E714-4318-AF3431D2C109}"/>
              </a:ext>
            </a:extLst>
          </p:cNvPr>
          <p:cNvSpPr txBox="1"/>
          <p:nvPr/>
        </p:nvSpPr>
        <p:spPr>
          <a:xfrm>
            <a:off x="7557527" y="2187130"/>
            <a:ext cx="2114268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75 to 170 €/MW</a:t>
            </a:r>
          </a:p>
          <a:p>
            <a:r>
              <a:rPr lang="en-GB" dirty="0"/>
              <a:t>On Tuesday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525BD9-E873-E786-3E01-ECDC2332620C}"/>
              </a:ext>
            </a:extLst>
          </p:cNvPr>
          <p:cNvSpPr txBox="1"/>
          <p:nvPr/>
        </p:nvSpPr>
        <p:spPr>
          <a:xfrm>
            <a:off x="2604036" y="5569972"/>
            <a:ext cx="2114268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5 to 135 €/MW </a:t>
            </a:r>
          </a:p>
          <a:p>
            <a:r>
              <a:rPr lang="en-GB" dirty="0"/>
              <a:t>On Monday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1B25A7A-7F62-FC74-EDED-6591C3D95F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144D469B-4727-083F-F076-93A49E88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04306554-D91B-69E8-CF6E-BFA9D56012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743736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noProof="0" dirty="0"/>
          </a:p>
        </p:txBody>
      </p:sp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9F8659C0-4507-7AF3-9841-FFF9BC1ED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Balancing - Day Ahead price examples 2025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FFBB80D-72A7-F4D0-DB07-A27A67FFA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91" y="1966475"/>
            <a:ext cx="5104366" cy="23388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543CD0C-F756-A2E6-E6A6-1F4B233E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4209759"/>
            <a:ext cx="4957059" cy="22451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EC3B16-B3AA-CE7E-A5C7-BAD1333D29E3}"/>
              </a:ext>
            </a:extLst>
          </p:cNvPr>
          <p:cNvSpPr txBox="1"/>
          <p:nvPr/>
        </p:nvSpPr>
        <p:spPr>
          <a:xfrm>
            <a:off x="6496332" y="2125021"/>
            <a:ext cx="2114268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75 to 145 €/MW</a:t>
            </a:r>
          </a:p>
          <a:p>
            <a:r>
              <a:rPr lang="en-GB" dirty="0"/>
              <a:t>On Friday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CB5ED9-AE5B-C98B-9E1D-8B9FD838B6C2}"/>
              </a:ext>
            </a:extLst>
          </p:cNvPr>
          <p:cNvSpPr txBox="1"/>
          <p:nvPr/>
        </p:nvSpPr>
        <p:spPr>
          <a:xfrm>
            <a:off x="3981732" y="5216159"/>
            <a:ext cx="2114268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68 to 105 €/MW </a:t>
            </a:r>
          </a:p>
          <a:p>
            <a:r>
              <a:rPr lang="en-GB" dirty="0"/>
              <a:t>On Sunday (cloudy)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315C7D-6B41-BC70-E6D2-C8871A0F13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0D3A229B-E21C-CF88-6806-9784EB335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0FB2E3F-0B35-6E57-0180-DF8F1191842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034116" y="1797714"/>
            <a:ext cx="6318096" cy="3749067"/>
          </a:xfrm>
        </p:spPr>
        <p:txBody>
          <a:bodyPr/>
          <a:lstStyle/>
          <a:p>
            <a:endParaRPr lang="en-GB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7E5E111E-6B0C-461A-51D8-9EDAE8C31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9" y="1822450"/>
            <a:ext cx="4098822" cy="374906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lnSpcReduction="10000"/>
          </a:bodyPr>
          <a:lstStyle/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</a:rPr>
              <a:t>Price differences between the highest and lowest day-ahead hourly prices per day in 2024. 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</a:rPr>
              <a:t>It gives an idea of daily savings potential by shifting consumption from the most expensive to the cheapest hour of the day.</a:t>
            </a:r>
            <a:endParaRPr lang="en-GB" sz="1400" dirty="0">
              <a:latin typeface="Calibri" panose="020F0502020204030204" pitchFamily="34" charset="0"/>
            </a:endParaRP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Largest €458.11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Smallest €30.57 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Average €92.63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Spread</a:t>
            </a: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sym typeface="Wingdings" panose="05000000000000000000" pitchFamily="2" charset="2"/>
              </a:rPr>
              <a:t>75% of the days &gt;€60</a:t>
            </a: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sym typeface="Wingdings" panose="05000000000000000000" pitchFamily="2" charset="2"/>
              </a:rPr>
              <a:t>50% of the days &gt; €88.5</a:t>
            </a: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sym typeface="Wingdings" panose="05000000000000000000" pitchFamily="2" charset="2"/>
              </a:rPr>
              <a:t>25% of the days &gt; €115</a:t>
            </a:r>
            <a:endParaRPr lang="en-GB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endParaRPr lang="en-GB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F98433F5-AD92-D658-72C0-19B126AB433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80279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Balancing - Day Ahead – Side note Price Spread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6128CA1-3984-9052-9C07-6F4B9E424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6" name="Afbeelding 5" descr="Afbeelding met tekst, schermopname, Perceel, lijn&#10;&#10;Door AI gegenereerde inhoud is mogelijk onjuist.">
            <a:extLst>
              <a:ext uri="{FF2B5EF4-FFF2-40B4-BE49-F238E27FC236}">
                <a16:creationId xmlns:a16="http://schemas.microsoft.com/office/drawing/2014/main" id="{A3FC8B2E-9E12-3AF0-C75C-EC6FE17DD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206" y="1859322"/>
            <a:ext cx="6138500" cy="357791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7E66A58-2FE8-7F1A-2556-25D3E682FB9C}"/>
              </a:ext>
            </a:extLst>
          </p:cNvPr>
          <p:cNvSpPr txBox="1"/>
          <p:nvPr/>
        </p:nvSpPr>
        <p:spPr>
          <a:xfrm>
            <a:off x="5608562" y="5608389"/>
            <a:ext cx="515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 err="1"/>
              <a:t>Prijzenrapport</a:t>
            </a:r>
            <a:r>
              <a:rPr lang="en-GB" noProof="0" dirty="0"/>
              <a:t> 2024 VREG</a:t>
            </a:r>
          </a:p>
          <a:p>
            <a:r>
              <a:rPr lang="en-GB" noProof="0" dirty="0">
                <a:hlinkClick r:id="rId5"/>
              </a:rPr>
              <a:t>https://www.vlaamsenutsregulator.be/publicaties/rapp-2025-08</a:t>
            </a:r>
            <a:endParaRPr lang="en-GB" noProof="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3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01D12DBC-14BA-E5A2-A067-0601A6FC1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6FB1F0BE-9159-8F29-2CDD-F98057058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92500" lnSpcReduction="20000"/>
          </a:bodyPr>
          <a:lstStyle/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“</a:t>
            </a:r>
            <a:r>
              <a:rPr lang="en-GB" sz="1800" dirty="0" err="1">
                <a:solidFill>
                  <a:srgbClr val="2F509F"/>
                </a:solidFill>
                <a:latin typeface="Calibri" panose="020F0502020204030204" pitchFamily="34" charset="0"/>
              </a:rPr>
              <a:t>Terugdraaiende</a:t>
            </a: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 teller” with PV in Belgium</a:t>
            </a:r>
          </a:p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“</a:t>
            </a:r>
            <a:r>
              <a:rPr lang="en-GB" sz="1800" dirty="0" err="1">
                <a:solidFill>
                  <a:srgbClr val="2F509F"/>
                </a:solidFill>
                <a:latin typeface="Calibri" panose="020F0502020204030204" pitchFamily="34" charset="0"/>
              </a:rPr>
              <a:t>Salderingsregeling</a:t>
            </a: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” with PV in the Netherlands</a:t>
            </a:r>
          </a:p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Basic mechanism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You sell energy to the net when prices are low (PV production); ex 0,03 €/kWh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You buy electricity from the net when prices are high (no PV production like evening): ex €/kWh 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The meter registers the net in/out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Your supplier pays the difference</a:t>
            </a: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  <a:sym typeface="Wingdings" panose="05000000000000000000" pitchFamily="2" charset="2"/>
              </a:rPr>
              <a:t>all other customers pay your PV, via fixed or variable contracts	</a:t>
            </a:r>
          </a:p>
          <a:p>
            <a:pPr marL="1257300" lvl="2">
              <a:lnSpc>
                <a:spcPct val="107000"/>
              </a:lnSpc>
              <a:buSzPts val="2400"/>
              <a:buFont typeface="Wingdings" panose="05000000000000000000" pitchFamily="2" charset="2"/>
              <a:buChar char="Ø"/>
            </a:pPr>
            <a:r>
              <a:rPr lang="en-GB" sz="1200" dirty="0">
                <a:latin typeface="Calibri" panose="020F0502020204030204" pitchFamily="34" charset="0"/>
                <a:sym typeface="Wingdings" panose="05000000000000000000" pitchFamily="2" charset="2"/>
              </a:rPr>
              <a:t>Not sustainable in the long term?</a:t>
            </a:r>
          </a:p>
          <a:p>
            <a:pPr marL="34290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How to solve?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fixed yearly fee from supplier to PV-owner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Change system to digital meter and separate invoicing of offtake and injection</a:t>
            </a:r>
            <a:endParaRPr lang="en-GB" sz="1600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257300" lvl="2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endParaRPr lang="en-GB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3540EEE6-83D1-DCF4-94CD-4006A7A7161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80279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Balancing - Day Ahead – Side note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2D0819E-95CE-9830-4C6D-8B01B249840C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390490-7C9E-1DDB-CB50-25D77543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53" y="2003138"/>
            <a:ext cx="5094658" cy="2340261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3DBE806-1A7E-48A5-BC7D-900070E9E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BF6DE38D-B014-6C4D-EEF0-76322B24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A06A79E2-8F37-5B22-F42C-1AC7F4A92A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DD4CA4FF-5078-5B7D-40B1-707E4A408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Project Every1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B71CE8B-68C9-E82C-B4A3-90C3188C4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C4D30D5E-6813-6A8B-9A44-042A983A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>
            <a:extLst>
              <a:ext uri="{FF2B5EF4-FFF2-40B4-BE49-F238E27FC236}">
                <a16:creationId xmlns:a16="http://schemas.microsoft.com/office/drawing/2014/main" id="{2BB3E4DA-BD4E-CA36-2B50-125E62B55D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300216" y="1797714"/>
            <a:ext cx="4956048" cy="2975453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FD12914B-9CB1-B962-5B94-117E89D525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Result of DA: Dynamic price contracts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as a pricing formula for consumers</a:t>
            </a:r>
          </a:p>
          <a:p>
            <a:pPr marL="800100" lvl="1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</a:rPr>
              <a:t>every hour/quarter a different price</a:t>
            </a:r>
          </a:p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Allows to optimise energy cost!</a:t>
            </a:r>
          </a:p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= implicit flexibility</a:t>
            </a:r>
          </a:p>
          <a:p>
            <a:pPr marL="80010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Arbitrage between cheap and expensive hours</a:t>
            </a:r>
          </a:p>
          <a:p>
            <a:pPr marL="1257300"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energy cost is 42 to 57% of the electricity invoice</a:t>
            </a:r>
            <a:endParaRPr lang="en-GB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consumption for the next day: </a:t>
            </a:r>
          </a:p>
          <a:p>
            <a:pPr marL="1257300"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Household: EV-charging, hot water boiler, …</a:t>
            </a:r>
          </a:p>
          <a:p>
            <a:pPr marL="1257300"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ndustrial process control: oven, sterilization, pumping, batch process, …</a:t>
            </a:r>
          </a:p>
          <a:p>
            <a:pPr marL="1257300"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later in this presentation</a:t>
            </a:r>
            <a:endParaRPr lang="en-GB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8977FE66-E845-EC49-D767-D76453FB6D2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sz="2400" noProof="0" dirty="0">
                <a:latin typeface="Arial"/>
                <a:ea typeface="Arial"/>
                <a:cs typeface="Arial"/>
                <a:sym typeface="Arial"/>
              </a:rPr>
              <a:t>Day Ahead market leads to Dynamic pricing</a:t>
            </a:r>
            <a:endParaRPr lang="en-GB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B88E7CA-F259-D58B-4525-84348418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56" y="1943291"/>
            <a:ext cx="4773168" cy="268429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045405E-F7F1-C1C7-5326-056A83B870C7}"/>
              </a:ext>
            </a:extLst>
          </p:cNvPr>
          <p:cNvSpPr txBox="1"/>
          <p:nvPr/>
        </p:nvSpPr>
        <p:spPr>
          <a:xfrm>
            <a:off x="6056773" y="5638929"/>
            <a:ext cx="5295439" cy="607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https://www.engie.be/nl/dynamic-tariff/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Afbeelding 4" descr="Afbeelding met symbool, schets, wit, logo&#10;&#10;Door AI gegenereerde inhoud is mogelijk onjuist.">
            <a:extLst>
              <a:ext uri="{FF2B5EF4-FFF2-40B4-BE49-F238E27FC236}">
                <a16:creationId xmlns:a16="http://schemas.microsoft.com/office/drawing/2014/main" id="{49E9293D-F21F-582B-4409-8E5608E8C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6" y="3694002"/>
            <a:ext cx="616840" cy="62410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56D8AC-53DD-A2E5-DA94-36D27CD21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91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16CC0A4D-7CAE-7F3B-5AC3-3AAE4415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D5869C71-46D0-AC12-C9CB-62676292E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15A5DBFC-FA91-C0F1-3FE3-D10232A36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Project Every1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D5219AB-6E60-00F0-2375-69A01BDFF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C9AFA06E-D7B7-0CCC-AF7B-BEF300DEE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>
            <a:extLst>
              <a:ext uri="{FF2B5EF4-FFF2-40B4-BE49-F238E27FC236}">
                <a16:creationId xmlns:a16="http://schemas.microsoft.com/office/drawing/2014/main" id="{AFE692EF-19E1-38AE-1E5E-428B0FA9C5A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300216" y="1797715"/>
            <a:ext cx="4956048" cy="2381093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1349EA57-B82E-F6EC-4B1D-D7515F457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7512" y="1822450"/>
            <a:ext cx="5428488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85000" lnSpcReduction="2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2F509F"/>
                </a:solidFill>
                <a:latin typeface="Calibri" panose="020F0502020204030204" pitchFamily="34" charset="0"/>
              </a:rPr>
              <a:t>Reality is constantly different from prediction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900" noProof="0" dirty="0">
                <a:latin typeface="Calibri" panose="020F0502020204030204" pitchFamily="34" charset="0"/>
              </a:rPr>
              <a:t>Production: wind a little earlier, cloud lingers a little longer, power station failures, grid or interconnection problems , …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900" noProof="0" dirty="0">
                <a:latin typeface="Calibri" panose="020F0502020204030204" pitchFamily="34" charset="0"/>
              </a:rPr>
              <a:t>Consumption: less consumption due to production downtime, heavy industrial process incident, …</a:t>
            </a:r>
          </a:p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2400" dirty="0" err="1">
                <a:solidFill>
                  <a:srgbClr val="2F509F"/>
                </a:solidFill>
                <a:latin typeface="Calibri" panose="020F0502020204030204" pitchFamily="34" charset="0"/>
              </a:rPr>
              <a:t>EPEXspot</a:t>
            </a:r>
            <a:r>
              <a:rPr lang="en-GB" sz="2400" dirty="0">
                <a:solidFill>
                  <a:srgbClr val="2F509F"/>
                </a:solidFill>
                <a:latin typeface="Calibri" panose="020F0502020204030204" pitchFamily="34" charset="0"/>
              </a:rPr>
              <a:t> intraday market: 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noProof="0" dirty="0">
                <a:latin typeface="Calibri" panose="020F0502020204030204" pitchFamily="34" charset="0"/>
              </a:rPr>
              <a:t>extra trading up to 5 min before T0</a:t>
            </a:r>
          </a:p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2F509F"/>
                </a:solidFill>
                <a:latin typeface="Calibri" panose="020F0502020204030204" pitchFamily="34" charset="0"/>
              </a:rPr>
              <a:t>But even then: continuous deviations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noProof="0" dirty="0">
                <a:latin typeface="Calibri" panose="020F0502020204030204" pitchFamily="34" charset="0"/>
              </a:rPr>
              <a:t>Residual balance</a:t>
            </a:r>
            <a:endParaRPr lang="en-GB" sz="2400" b="1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noProof="0" dirty="0">
                <a:latin typeface="Calibri" panose="020F0502020204030204" pitchFamily="34" charset="0"/>
              </a:rPr>
              <a:t>Must be compensated in real time by Elia TSO (50Hz)</a:t>
            </a:r>
          </a:p>
          <a:p>
            <a:pPr marL="101600" indent="0">
              <a:lnSpc>
                <a:spcPct val="107000"/>
              </a:lnSpc>
              <a:buNone/>
            </a:pPr>
            <a:endParaRPr lang="en-GB" sz="1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2FD484B3-AF49-CD97-F763-1E1A5940507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>
                <a:latin typeface="Arial"/>
                <a:cs typeface="Arial"/>
                <a:sym typeface="Arial"/>
              </a:rPr>
              <a:t>The day itself</a:t>
            </a:r>
            <a:endParaRPr lang="en-GB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D4400F-C0ED-50F7-5C51-6FA79722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442" y="1918336"/>
            <a:ext cx="4705493" cy="21507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FAF5959-4AB1-8E8D-F561-9FBF40A424EC}"/>
              </a:ext>
            </a:extLst>
          </p:cNvPr>
          <p:cNvSpPr txBox="1"/>
          <p:nvPr/>
        </p:nvSpPr>
        <p:spPr>
          <a:xfrm>
            <a:off x="6056773" y="5638929"/>
            <a:ext cx="5295439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https://www.next-kraftwerke.com/knowledge/balancing-group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4D966A-6E7E-1FEA-81ED-24944FDE2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FA2DBFC6-B514-179F-7C62-65EDC661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55C41AF8-3048-AD4F-063D-F98E4D34A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1451" y="1908339"/>
            <a:ext cx="5428488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25000" lnSpcReduction="2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6800" dirty="0">
                <a:solidFill>
                  <a:srgbClr val="2F509F"/>
                </a:solidFill>
                <a:latin typeface="Calibri" panose="020F0502020204030204" pitchFamily="34" charset="0"/>
              </a:rPr>
              <a:t>The BRP supplier who causes residual imbalance in his portfolio will be charged by TSO Elia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6800" dirty="0">
                <a:solidFill>
                  <a:srgbClr val="2F509F"/>
                </a:solidFill>
                <a:latin typeface="Calibri" panose="020F0502020204030204" pitchFamily="34" charset="0"/>
              </a:rPr>
              <a:t>Flex service providers (FSP) compensate this imbalance and are compensated for this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6600" dirty="0">
                <a:solidFill>
                  <a:schemeClr val="tx1"/>
                </a:solidFill>
                <a:latin typeface="Calibri" panose="020F0502020204030204" pitchFamily="34" charset="0"/>
              </a:rPr>
              <a:t>e.g. batteries, gas-fired power stations,..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6600" dirty="0">
                <a:solidFill>
                  <a:schemeClr val="tx1"/>
                </a:solidFill>
                <a:latin typeface="Calibri" panose="020F0502020204030204" pitchFamily="34" charset="0"/>
              </a:rPr>
              <a:t>e.g. electrolysis plants (demand response)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6800" dirty="0">
                <a:solidFill>
                  <a:srgbClr val="2F509F"/>
                </a:solidFill>
                <a:latin typeface="Calibri" panose="020F0502020204030204" pitchFamily="34" charset="0"/>
              </a:rPr>
              <a:t>So: the charge/fine paid by BRPs goes via Elia (minus margin) to the FSPs, who can use it to pay their CAPEX and OPEX.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4800" noProof="0" dirty="0">
              <a:latin typeface="Calibri" panose="020F0502020204030204" pitchFamily="34" charset="0"/>
            </a:endParaRPr>
          </a:p>
          <a:p>
            <a:pPr marL="857250" indent="-857250">
              <a:lnSpc>
                <a:spcPct val="127000"/>
              </a:lnSpc>
              <a:buSzPts val="2400"/>
              <a:buFont typeface="Wingdings" panose="05000000000000000000" pitchFamily="2" charset="2"/>
              <a:buChar char="Ø"/>
            </a:pPr>
            <a:r>
              <a:rPr lang="en-GB" sz="6800" dirty="0">
                <a:solidFill>
                  <a:srgbClr val="2F509F"/>
                </a:solidFill>
                <a:latin typeface="Calibri" panose="020F0502020204030204" pitchFamily="34" charset="0"/>
              </a:rPr>
              <a:t>Explicit Flex and explicit flexibility markets</a:t>
            </a:r>
          </a:p>
          <a:p>
            <a:pPr marL="101600" indent="0">
              <a:lnSpc>
                <a:spcPct val="107000"/>
              </a:lnSpc>
              <a:buNone/>
            </a:pPr>
            <a:endParaRPr lang="en-GB" sz="1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F291D938-CB8A-3724-A949-2CC7E311E79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>
                <a:latin typeface="Arial"/>
                <a:cs typeface="Arial"/>
                <a:sym typeface="Arial"/>
              </a:rPr>
              <a:t>The day itself</a:t>
            </a: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11A6D86-346F-EF76-9746-FFC8D20AB4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/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A81E9BA-25CA-9A10-8A34-6938942894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body" idx="1"/>
          </p:nvPr>
        </p:nvSpPr>
        <p:spPr>
          <a:xfrm>
            <a:off x="839788" y="1851661"/>
            <a:ext cx="5157787" cy="3982212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600" b="1" noProof="0" dirty="0"/>
              <a:t>TSO: frequency control and restoration</a:t>
            </a:r>
            <a:endParaRPr lang="en-GB" sz="2600" noProof="0" dirty="0"/>
          </a:p>
          <a:p>
            <a:r>
              <a:rPr lang="en-GB" b="1" noProof="0" dirty="0"/>
              <a:t>The TSO is </a:t>
            </a:r>
            <a:r>
              <a:rPr lang="en-GB" noProof="0" dirty="0"/>
              <a:t>responsible for balancing the grid (supply versus demand) and to control the net frequency at 50Hz.</a:t>
            </a:r>
          </a:p>
          <a:p>
            <a:r>
              <a:rPr lang="en-GB" b="1" noProof="0" dirty="0"/>
              <a:t>Imbalance </a:t>
            </a:r>
            <a:r>
              <a:rPr lang="en-GB" noProof="0" dirty="0"/>
              <a:t>happens continuously because of inaccurate forecasting, intermittent RES generation or technical incidents.</a:t>
            </a:r>
          </a:p>
          <a:p>
            <a:pPr lvl="1"/>
            <a:r>
              <a:rPr lang="en-GB" noProof="0" dirty="0"/>
              <a:t>Generation &gt; demand: frequency goes up</a:t>
            </a:r>
          </a:p>
          <a:p>
            <a:pPr lvl="1"/>
            <a:r>
              <a:rPr lang="en-GB" noProof="0" dirty="0"/>
              <a:t>Generation &lt; demand: frequency goes down</a:t>
            </a:r>
          </a:p>
          <a:p>
            <a:pPr lvl="1"/>
            <a:r>
              <a:rPr lang="en-GB" noProof="0" dirty="0"/>
              <a:t>Both deviations have to be countered by parties that have the flexibility to increase/decrease demand or generation: they provide balancing services</a:t>
            </a:r>
          </a:p>
          <a:p>
            <a:r>
              <a:rPr lang="en-GB" b="1" noProof="0" dirty="0"/>
              <a:t>Restoring frequency deviations </a:t>
            </a:r>
            <a:r>
              <a:rPr lang="en-GB" noProof="0" dirty="0"/>
              <a:t>is a 3 stages control process</a:t>
            </a:r>
          </a:p>
        </p:txBody>
      </p:sp>
      <p:sp>
        <p:nvSpPr>
          <p:cNvPr id="227" name="Google Shape;227;p4"/>
          <p:cNvSpPr txBox="1">
            <a:spLocks noGrp="1"/>
          </p:cNvSpPr>
          <p:nvPr>
            <p:ph type="body" idx="2"/>
          </p:nvPr>
        </p:nvSpPr>
        <p:spPr>
          <a:xfrm>
            <a:off x="6172200" y="1851661"/>
            <a:ext cx="5183188" cy="346100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GB" noProof="0" dirty="0"/>
          </a:p>
        </p:txBody>
      </p:sp>
      <p:sp>
        <p:nvSpPr>
          <p:cNvPr id="228" name="Google Shape;228;p4"/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The day itself - details explicit flexibility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67D23C-ADF5-41A8-7664-463D1481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5" y="1985906"/>
            <a:ext cx="5157787" cy="3237104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31045A8-96B7-24E3-E54B-6E8E3652F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8709E42A-0961-E7D9-02CB-3C2155750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D1B11A87-9071-D2E7-A859-3FBF0FB2DE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51661"/>
            <a:ext cx="5157787" cy="3982212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3200" b="1" noProof="0" dirty="0"/>
              <a:t>TSO: frequency control and reserve markets</a:t>
            </a:r>
            <a:endParaRPr lang="en-GB" sz="3200" noProof="0" dirty="0"/>
          </a:p>
          <a:p>
            <a:r>
              <a:rPr lang="en-GB" b="1" noProof="0" dirty="0"/>
              <a:t>Primary Control: Frequency Containment Reserves (FCR):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Fast, decentralized, full automatic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Response times: 0-30 seconds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Market size (2023): Continental Europe 3000MW; Belgium </a:t>
            </a:r>
            <a:r>
              <a:rPr lang="en-GB" b="1" noProof="0" dirty="0">
                <a:solidFill>
                  <a:srgbClr val="FF0000"/>
                </a:solidFill>
              </a:rPr>
              <a:t>93W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Opportunity for battery storage</a:t>
            </a:r>
          </a:p>
          <a:p>
            <a:r>
              <a:rPr lang="en-GB" b="1" noProof="0" dirty="0"/>
              <a:t>Secondary Control: Automatic Frequency Restoration/Replacement (</a:t>
            </a:r>
            <a:r>
              <a:rPr lang="en-GB" b="1" noProof="0" dirty="0" err="1"/>
              <a:t>aFRR</a:t>
            </a:r>
            <a:r>
              <a:rPr lang="en-GB" b="1" noProof="0" dirty="0"/>
              <a:t>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Fast, central automatic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Response times: 30 seconds – 15 minutes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Market size (2023): Belgium </a:t>
            </a:r>
            <a:r>
              <a:rPr lang="en-GB" b="1" noProof="0" dirty="0">
                <a:solidFill>
                  <a:srgbClr val="FF0000"/>
                </a:solidFill>
              </a:rPr>
              <a:t>117MW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Opportunity for battery storage</a:t>
            </a:r>
          </a:p>
          <a:p>
            <a:r>
              <a:rPr lang="en-GB" b="1" noProof="0" dirty="0"/>
              <a:t>Tertiary Control: Manual Frequency Restoration/Replacement (</a:t>
            </a:r>
            <a:r>
              <a:rPr lang="en-GB" b="1" noProof="0" dirty="0" err="1"/>
              <a:t>mFRR</a:t>
            </a:r>
            <a:r>
              <a:rPr lang="en-GB" b="1" noProof="0" dirty="0"/>
              <a:t>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Slow, central manual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Response times: &gt; 15 minutes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Market size (2023): Belgium </a:t>
            </a:r>
            <a:r>
              <a:rPr lang="en-GB" b="1" noProof="0" dirty="0">
                <a:solidFill>
                  <a:srgbClr val="FF0000"/>
                </a:solidFill>
              </a:rPr>
              <a:t>638MW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Provided by power plants, industrial loads </a:t>
            </a:r>
            <a:r>
              <a:rPr lang="en-GB" dirty="0"/>
              <a:t>(</a:t>
            </a:r>
            <a:r>
              <a:rPr lang="en-GB" noProof="0" dirty="0"/>
              <a:t>demand response)</a:t>
            </a:r>
          </a:p>
        </p:txBody>
      </p:sp>
      <p:sp>
        <p:nvSpPr>
          <p:cNvPr id="227" name="Google Shape;227;p4">
            <a:extLst>
              <a:ext uri="{FF2B5EF4-FFF2-40B4-BE49-F238E27FC236}">
                <a16:creationId xmlns:a16="http://schemas.microsoft.com/office/drawing/2014/main" id="{3592DAD6-3A9C-04F3-1126-34F02624FE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51661"/>
            <a:ext cx="5183188" cy="3461004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GB" noProof="0" dirty="0"/>
          </a:p>
        </p:txBody>
      </p:sp>
      <p:sp>
        <p:nvSpPr>
          <p:cNvPr id="228" name="Google Shape;228;p4">
            <a:extLst>
              <a:ext uri="{FF2B5EF4-FFF2-40B4-BE49-F238E27FC236}">
                <a16:creationId xmlns:a16="http://schemas.microsoft.com/office/drawing/2014/main" id="{2385DEB9-1992-3A19-7F4C-583D6A67BD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/>
              <a:t>The day itself - details explicit flexibility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7BF11B-352C-4C27-A20C-B84C3C1B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5" y="1985906"/>
            <a:ext cx="5157787" cy="3237104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970212A-75D4-AF7A-6DDF-60EA1F692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236DD524-7155-A375-24EE-5233B3A2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393730A8-A4CA-13E4-917A-B692EBB10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51661"/>
            <a:ext cx="5157787" cy="3982212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3200" b="1" noProof="0" dirty="0"/>
              <a:t>TSO: flexibility markets and actors</a:t>
            </a:r>
          </a:p>
          <a:p>
            <a:r>
              <a:rPr lang="en-GB" b="1" noProof="0" dirty="0"/>
              <a:t>Flex assets: </a:t>
            </a:r>
            <a:r>
              <a:rPr lang="en-GB" noProof="0" dirty="0"/>
              <a:t>TSOs or DSOs are not allowed to own generation assets or storage assets. A market consultation is needed.</a:t>
            </a:r>
          </a:p>
          <a:p>
            <a:r>
              <a:rPr lang="en-GB" b="1" noProof="0" dirty="0"/>
              <a:t>Balancing services markets: </a:t>
            </a:r>
            <a:r>
              <a:rPr lang="en-GB" noProof="0" dirty="0"/>
              <a:t>The TSO organizes a market for each control (FCR, AFRR, MFRR), where flexibility service providers offer their services.</a:t>
            </a:r>
          </a:p>
          <a:p>
            <a:r>
              <a:rPr lang="en-GB" b="1" noProof="0" dirty="0"/>
              <a:t>The market is complex </a:t>
            </a:r>
            <a:r>
              <a:rPr lang="en-GB" noProof="0" dirty="0"/>
              <a:t>, risky and has thresholds (min 1MW) </a:t>
            </a:r>
          </a:p>
          <a:p>
            <a:r>
              <a:rPr lang="en-GB" sz="2100" b="1" dirty="0"/>
              <a:t>Balance Responsible parties (BRP’s):</a:t>
            </a:r>
          </a:p>
          <a:p>
            <a:pPr lvl="1"/>
            <a:r>
              <a:rPr lang="en-GB" sz="2000" dirty="0"/>
              <a:t>Handling imbalance on the own portfolio </a:t>
            </a:r>
            <a:r>
              <a:rPr lang="en-GB" sz="2000" b="1" i="1" dirty="0"/>
              <a:t>is cheaper </a:t>
            </a:r>
            <a:r>
              <a:rPr lang="en-GB" sz="2000" dirty="0"/>
              <a:t>than relying on Elia Imbalance market services.</a:t>
            </a:r>
          </a:p>
          <a:p>
            <a:pPr lvl="1"/>
            <a:r>
              <a:rPr lang="en-GB" sz="2200" dirty="0"/>
              <a:t>So BRP's are eager to contract flex directly: a new form of explicit flexibility.</a:t>
            </a:r>
          </a:p>
          <a:p>
            <a:pPr lvl="1"/>
            <a:r>
              <a:rPr lang="en-GB" sz="2200" dirty="0"/>
              <a:t>Today part of the 'imbalance market' is shifting party to a more active Intraday market.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27" name="Google Shape;227;p4">
            <a:extLst>
              <a:ext uri="{FF2B5EF4-FFF2-40B4-BE49-F238E27FC236}">
                <a16:creationId xmlns:a16="http://schemas.microsoft.com/office/drawing/2014/main" id="{C63D0709-4F10-0CB4-DFC1-2610B19ADBD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51661"/>
            <a:ext cx="5183188" cy="3982212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lnSpcReduction="10000"/>
          </a:bodyPr>
          <a:lstStyle/>
          <a:p>
            <a:r>
              <a:rPr lang="en-GB" sz="1600" b="1" dirty="0"/>
              <a:t>Aggregators as FSPs:</a:t>
            </a:r>
          </a:p>
          <a:p>
            <a:pPr lvl="1"/>
            <a:r>
              <a:rPr lang="en-GB" sz="1500" dirty="0"/>
              <a:t>Gather flexibility from different consumers, producers and storage systems and pool this flex</a:t>
            </a:r>
          </a:p>
          <a:p>
            <a:pPr lvl="1"/>
            <a:r>
              <a:rPr lang="en-GB" sz="1500" dirty="0"/>
              <a:t>Mediator between flexibility service providers and flexibility requesting parties, like Elia</a:t>
            </a:r>
          </a:p>
          <a:p>
            <a:pPr lvl="1"/>
            <a:r>
              <a:rPr lang="en-GB" sz="1500" dirty="0"/>
              <a:t>Manage risks, </a:t>
            </a:r>
            <a:r>
              <a:rPr lang="en-GB" sz="1500" dirty="0">
                <a:solidFill>
                  <a:srgbClr val="FF0000"/>
                </a:solidFill>
              </a:rPr>
              <a:t>maximize value of flex</a:t>
            </a:r>
          </a:p>
          <a:p>
            <a:pPr lvl="1"/>
            <a:r>
              <a:rPr lang="en-GB" sz="1500" dirty="0"/>
              <a:t>Ex: Centrica, </a:t>
            </a:r>
            <a:r>
              <a:rPr lang="en-GB" sz="1500" dirty="0" err="1"/>
              <a:t>Flexcity</a:t>
            </a:r>
            <a:r>
              <a:rPr lang="en-GB" sz="1500" dirty="0"/>
              <a:t>, Next </a:t>
            </a:r>
            <a:r>
              <a:rPr lang="en-GB" sz="1500" dirty="0" err="1"/>
              <a:t>Kraftwerke</a:t>
            </a:r>
            <a:r>
              <a:rPr lang="en-GB" sz="1500" dirty="0"/>
              <a:t> ,…</a:t>
            </a:r>
          </a:p>
          <a:p>
            <a:r>
              <a:rPr lang="en-GB" sz="1600" b="1" dirty="0"/>
              <a:t>New Flexibility Service Providers (FSPs):</a:t>
            </a:r>
          </a:p>
          <a:p>
            <a:pPr lvl="1">
              <a:lnSpc>
                <a:spcPct val="110000"/>
              </a:lnSpc>
            </a:pPr>
            <a:r>
              <a:rPr lang="en-GB" sz="1500" dirty="0"/>
              <a:t>Other FSPs use EMS functionality to gather flexibility by controlling home batteries or home EV-chargers</a:t>
            </a:r>
          </a:p>
          <a:p>
            <a:pPr lvl="1">
              <a:lnSpc>
                <a:spcPct val="110000"/>
              </a:lnSpc>
            </a:pPr>
            <a:r>
              <a:rPr lang="en-GB" sz="1500" dirty="0"/>
              <a:t>Ex: </a:t>
            </a:r>
            <a:r>
              <a:rPr lang="en-GB" sz="1500" dirty="0" err="1"/>
              <a:t>LifePwr</a:t>
            </a:r>
            <a:r>
              <a:rPr lang="en-GB" sz="1500" dirty="0"/>
              <a:t>, </a:t>
            </a:r>
            <a:r>
              <a:rPr lang="en-GB" sz="1500" dirty="0" err="1"/>
              <a:t>Powernaut</a:t>
            </a:r>
            <a:r>
              <a:rPr lang="en-GB" sz="1500" dirty="0"/>
              <a:t>, …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rgbClr val="FF0000"/>
                </a:solidFill>
              </a:rPr>
              <a:t>Value creation on FCR or Imbalance market</a:t>
            </a:r>
          </a:p>
          <a:p>
            <a:pPr>
              <a:spcBef>
                <a:spcPts val="0"/>
              </a:spcBef>
            </a:pPr>
            <a:endParaRPr lang="en-GB" b="1" dirty="0"/>
          </a:p>
          <a:p>
            <a:pPr lvl="1">
              <a:spcBef>
                <a:spcPts val="0"/>
              </a:spcBef>
            </a:pPr>
            <a:endParaRPr lang="en-GB" noProof="0" dirty="0"/>
          </a:p>
        </p:txBody>
      </p:sp>
      <p:sp>
        <p:nvSpPr>
          <p:cNvPr id="228" name="Google Shape;228;p4">
            <a:extLst>
              <a:ext uri="{FF2B5EF4-FFF2-40B4-BE49-F238E27FC236}">
                <a16:creationId xmlns:a16="http://schemas.microsoft.com/office/drawing/2014/main" id="{6A082861-2807-C95D-2C17-C43BF7B5997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/>
              <a:t>The day itself - details explicit flexibility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03EF68-587E-659B-3422-9E1A67FE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50" y="4794477"/>
            <a:ext cx="615749" cy="62184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82B0B0-2A30-25BE-92AA-06247686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50" y="3220921"/>
            <a:ext cx="615749" cy="62184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1CC115-0CA4-2A50-6B8D-358939E34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0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77D8892A-CDAC-5E41-60BC-B01AD8D67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E4ED9B98-ADF4-0762-8918-C877D53A68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/>
              <a:t>The day itself - details explicit flexibility – side note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04DD621D-235A-660E-556C-BA8C0CB76C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Security of supply – Capacity Remuneration Mechanism (CRM):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</a:rPr>
              <a:t>Compensate generation capacity with regards to the nuclear phase-out (starting in 2025).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</a:rPr>
              <a:t>Compensate electrical capacity holders for that portion of their relevant costs that are not compensated by their revenues, otherwise known as 'missing money', because of limited running hours.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</a:rPr>
              <a:t>Enable current and new capacities to be available on the market in order to avoid security of supply issues.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</a:rPr>
              <a:t>Auction based, in multiple phases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</a:rPr>
              <a:t>Technology neutral; opportunity for new Energy Storage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1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used for </a:t>
            </a:r>
            <a:r>
              <a:rPr lang="en-GB" sz="17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f.e</a:t>
            </a: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gas-fired power stations and large battery systems</a:t>
            </a:r>
            <a:endParaRPr lang="en-GB" sz="1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0A73358-C51B-0D52-51F8-5974261AA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E35AE8A2-6230-6068-F651-87208B83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CD486ACD-F45F-919C-3EB2-403A2AF49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0D1C9DBA-D6FD-2F24-AA6B-50744AEFD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Project Every1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8872BA4-48D0-EAC7-B46D-17DF26DA7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F54CF60-5361-CD0E-CA5D-258B43CE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14DF9EFA-C9F1-73DA-D536-E62DDF085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Flexibility: in processes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06A122DB-71DB-4771-3410-27DDA6E247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Get Flexible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The more flexible your processes (electricity consumption) are, the more aligned with the current and future energy system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Strategy: design your process for flexibility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Plan consumption based on Day Ahead / dynamic pricing 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Switch to supply contract with dynamic pricing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Production curtailed when there’s too much energy the market (negative prices on sunny Sundays)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Use an Energy Management System to control consumption (and production)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9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quite some flexibility in households and companies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03E23B-48D2-BDBA-DD6B-7F92A32BB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4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2B55B20E-E322-5A14-5A53-237BF4820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F6E8FA4A-4F29-D3D2-28D3-5D9060D53D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Flexibility: in processes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D7FC75E2-0C69-3B7E-D2C8-136BDF3B13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Get Flexible in residential context</a:t>
            </a:r>
          </a:p>
          <a:p>
            <a:pPr lvl="1"/>
            <a:r>
              <a:rPr lang="en-GB" dirty="0"/>
              <a:t>EV charging </a:t>
            </a:r>
            <a:endParaRPr lang="nl-BE" dirty="0"/>
          </a:p>
          <a:p>
            <a:pPr lvl="2"/>
            <a:r>
              <a:rPr lang="en-GB" dirty="0"/>
              <a:t>Based on clock in car</a:t>
            </a:r>
          </a:p>
          <a:p>
            <a:pPr lvl="2"/>
            <a:r>
              <a:rPr lang="en-GB" dirty="0"/>
              <a:t>Manually start/stop charging via app</a:t>
            </a:r>
          </a:p>
          <a:p>
            <a:pPr lvl="2"/>
            <a:r>
              <a:rPr lang="en-GB" dirty="0"/>
              <a:t>Optimise for self consumption</a:t>
            </a:r>
            <a:endParaRPr lang="nl-BE" dirty="0"/>
          </a:p>
          <a:p>
            <a:pPr lvl="2"/>
            <a:r>
              <a:rPr lang="nl-BE" dirty="0"/>
              <a:t>Smart </a:t>
            </a:r>
            <a:r>
              <a:rPr lang="nl-BE" dirty="0" err="1"/>
              <a:t>charging</a:t>
            </a:r>
            <a:r>
              <a:rPr lang="nl-BE" dirty="0"/>
              <a:t> on low </a:t>
            </a:r>
            <a:r>
              <a:rPr lang="nl-BE" dirty="0" err="1"/>
              <a:t>dynamic</a:t>
            </a:r>
            <a:r>
              <a:rPr lang="nl-BE" dirty="0"/>
              <a:t> </a:t>
            </a:r>
            <a:r>
              <a:rPr lang="nl-BE" dirty="0" err="1"/>
              <a:t>tariffs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via EMS</a:t>
            </a:r>
          </a:p>
          <a:p>
            <a:pPr lvl="1"/>
            <a:r>
              <a:rPr lang="nl-BE" dirty="0" err="1"/>
              <a:t>Domestic</a:t>
            </a:r>
            <a:r>
              <a:rPr lang="nl-BE" dirty="0"/>
              <a:t> hot water (direct or via heat pump)</a:t>
            </a:r>
          </a:p>
          <a:p>
            <a:pPr lvl="2"/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clock</a:t>
            </a:r>
            <a:endParaRPr lang="nl-BE" dirty="0"/>
          </a:p>
          <a:p>
            <a:pPr lvl="2"/>
            <a:r>
              <a:rPr lang="en-GB" dirty="0"/>
              <a:t>Optimise for self consumption</a:t>
            </a:r>
            <a:endParaRPr lang="nl-BE" dirty="0"/>
          </a:p>
          <a:p>
            <a:pPr lvl="2"/>
            <a:r>
              <a:rPr lang="nl-BE" dirty="0" err="1"/>
              <a:t>Based</a:t>
            </a:r>
            <a:r>
              <a:rPr lang="nl-BE" dirty="0"/>
              <a:t> on low </a:t>
            </a:r>
            <a:r>
              <a:rPr lang="nl-BE" dirty="0" err="1"/>
              <a:t>dynamic</a:t>
            </a:r>
            <a:r>
              <a:rPr lang="nl-BE" dirty="0"/>
              <a:t> </a:t>
            </a:r>
            <a:r>
              <a:rPr lang="nl-BE" dirty="0" err="1"/>
              <a:t>tariffs</a:t>
            </a:r>
            <a:endParaRPr lang="nl-BE" dirty="0"/>
          </a:p>
          <a:p>
            <a:pPr lvl="1"/>
            <a:r>
              <a:rPr lang="nl-BE" dirty="0"/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EE3A31-D045-7CE7-830D-C491012CE1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E0A10975-1428-03CE-8C6B-A7200A78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79FA8AEA-CC0C-CB3E-BB1E-77F8AC401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Flexibility: in processes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A72EBD89-9A84-086F-68D6-ED0734A74C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lnSpcReduction="1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Get Flexible in an SME context</a:t>
            </a:r>
          </a:p>
          <a:p>
            <a:pPr lvl="1"/>
            <a:r>
              <a:rPr lang="en-US" dirty="0"/>
              <a:t>EV charging at the SME for multiple cars</a:t>
            </a:r>
          </a:p>
          <a:p>
            <a:pPr lvl="2"/>
            <a:r>
              <a:rPr lang="en-US" dirty="0"/>
              <a:t>Smart charging strategies</a:t>
            </a:r>
          </a:p>
          <a:p>
            <a:pPr lvl="2"/>
            <a:r>
              <a:rPr lang="en-US" dirty="0"/>
              <a:t>Load balancing between cars</a:t>
            </a:r>
          </a:p>
          <a:p>
            <a:pPr lvl="2"/>
            <a:r>
              <a:rPr lang="en-US" dirty="0"/>
              <a:t>Priority versus flex</a:t>
            </a:r>
          </a:p>
          <a:p>
            <a:pPr lvl="2"/>
            <a:r>
              <a:rPr lang="en-US" dirty="0" err="1"/>
              <a:t>Utilise</a:t>
            </a:r>
            <a:r>
              <a:rPr lang="en-US" dirty="0"/>
              <a:t> grid connection size better (physical and agreed power)</a:t>
            </a:r>
          </a:p>
          <a:p>
            <a:pPr lvl="2"/>
            <a:r>
              <a:rPr lang="en-GB" dirty="0"/>
              <a:t>Optimise for self consumption</a:t>
            </a:r>
            <a:endParaRPr lang="nl-BE" dirty="0"/>
          </a:p>
          <a:p>
            <a:pPr lvl="2"/>
            <a:r>
              <a:rPr lang="nl-BE" dirty="0"/>
              <a:t>Smart </a:t>
            </a:r>
            <a:r>
              <a:rPr lang="nl-BE" dirty="0" err="1"/>
              <a:t>charging</a:t>
            </a:r>
            <a:r>
              <a:rPr lang="nl-BE" dirty="0"/>
              <a:t> on low </a:t>
            </a:r>
            <a:r>
              <a:rPr lang="nl-BE" dirty="0" err="1"/>
              <a:t>dynamic</a:t>
            </a:r>
            <a:r>
              <a:rPr lang="nl-BE" dirty="0"/>
              <a:t> </a:t>
            </a:r>
            <a:r>
              <a:rPr lang="nl-BE" dirty="0" err="1"/>
              <a:t>tariffs</a:t>
            </a:r>
            <a:r>
              <a:rPr lang="nl-BE" dirty="0"/>
              <a:t> or via EMS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Processes: oven, sterilization, pumping, hot water, steam, batch processes, …</a:t>
            </a:r>
          </a:p>
          <a:p>
            <a:pPr lvl="2"/>
            <a:r>
              <a:rPr lang="nl-BE" sz="1800" dirty="0"/>
              <a:t>Smart control on low </a:t>
            </a:r>
            <a:r>
              <a:rPr lang="nl-BE" sz="1800" dirty="0" err="1"/>
              <a:t>dynamic</a:t>
            </a:r>
            <a:r>
              <a:rPr lang="nl-BE" sz="1800" dirty="0"/>
              <a:t> </a:t>
            </a:r>
            <a:r>
              <a:rPr lang="nl-BE" sz="1800" dirty="0" err="1"/>
              <a:t>tariffs</a:t>
            </a:r>
            <a:r>
              <a:rPr lang="nl-BE" sz="1800" dirty="0"/>
              <a:t> or via EMS</a:t>
            </a:r>
          </a:p>
          <a:p>
            <a:pPr lvl="1"/>
            <a:endParaRPr lang="en-GB" sz="2000" b="1" noProof="0" dirty="0"/>
          </a:p>
          <a:p>
            <a:pPr marL="800100" lvl="1">
              <a:spcBef>
                <a:spcPts val="0"/>
              </a:spcBef>
              <a:buSzPts val="2000"/>
              <a:buFont typeface="Wingdings" panose="05000000000000000000" pitchFamily="2" charset="2"/>
              <a:buChar char="Ø"/>
            </a:pPr>
            <a:r>
              <a:rPr lang="en-US" sz="1600" noProof="0" dirty="0"/>
              <a:t>Also consider personnel (cost) when changing processes to be more flexible</a:t>
            </a:r>
          </a:p>
          <a:p>
            <a:pPr marL="800100" lvl="1">
              <a:spcBef>
                <a:spcPts val="0"/>
              </a:spcBef>
              <a:buSzPts val="2000"/>
              <a:buFont typeface="Wingdings" panose="05000000000000000000" pitchFamily="2" charset="2"/>
              <a:buChar char="Ø"/>
            </a:pPr>
            <a:r>
              <a:rPr lang="en-US" sz="1600" noProof="0" dirty="0"/>
              <a:t>Dynamic energy contracts have no fixed monthly energy budgets </a:t>
            </a:r>
            <a:r>
              <a:rPr lang="en-US" sz="1600" noProof="0" dirty="0">
                <a:sym typeface="Wingdings" panose="05000000000000000000" pitchFamily="2" charset="2"/>
              </a:rPr>
              <a:t> discuss with financial manager</a:t>
            </a:r>
            <a:endParaRPr lang="en-US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B87875C-5315-BC5D-B749-2281A42B1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9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02DC8C33-E453-65BC-8E19-A2EC3823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ED200F8E-6A22-660A-B73D-8CC0E884B9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F752E2EC-D505-E0C7-629B-4CCD2F3CFA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Project Every1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06FA5F8-A22C-663D-1F16-01DD284C6B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E25A69DA-260A-31B3-90F4-021130F4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D482500C-5411-193C-03D0-7994542224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Flexibility: energy buffers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A3751CB0-C489-B125-AE16-101B180E5A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Some consumption can not be moved to another time: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2F509F"/>
                </a:solidFill>
                <a:latin typeface="Calibri" panose="020F0502020204030204" pitchFamily="34" charset="0"/>
              </a:rPr>
              <a:t>If you want to prepare dinner, you need the appliances to cook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2F509F"/>
                </a:solidFill>
                <a:latin typeface="Calibri" panose="020F0502020204030204" pitchFamily="34" charset="0"/>
              </a:rPr>
              <a:t>If you want to watch TV you will not align with PV production</a:t>
            </a:r>
          </a:p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Some processes are difficult or costly to change </a:t>
            </a:r>
          </a:p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2F509F"/>
                </a:solidFill>
                <a:latin typeface="Calibri" panose="020F0502020204030204" pitchFamily="34" charset="0"/>
              </a:rPr>
              <a:t>In those cases you can use energy buffers 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2F509F"/>
                </a:solidFill>
                <a:latin typeface="Calibri" panose="020F0502020204030204" pitchFamily="34" charset="0"/>
              </a:rPr>
              <a:t>as temporary storage between the moment of PV production or offtake and the moment of effective consumption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2A76D1-BBA0-B2A7-2F6D-B39F15FAE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ADF0F9FD-D472-FD87-98A1-455B075F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7E2825FD-E640-4BE4-F5CE-0D12F4CC5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8F3561C5-EB4C-2A5E-5F64-A20DEEED33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897CC13-0EA5-28F7-B629-5B48213CB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5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936619C4-AE26-0F79-7772-1AB38318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>
            <a:extLst>
              <a:ext uri="{FF2B5EF4-FFF2-40B4-BE49-F238E27FC236}">
                <a16:creationId xmlns:a16="http://schemas.microsoft.com/office/drawing/2014/main" id="{0284CF20-E772-E9E7-FDD6-C2E7EA478B7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04088" y="1797714"/>
            <a:ext cx="3719897" cy="3749067"/>
          </a:xfrm>
          <a:prstGeom prst="rect">
            <a:avLst/>
          </a:prstGeom>
          <a:solidFill>
            <a:srgbClr val="2F509F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6A5AB08E-5C0F-14BA-0051-8BF3BC882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45736" y="1797714"/>
            <a:ext cx="6510528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47500" lnSpcReduction="20000"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500" noProof="0" dirty="0">
                <a:latin typeface="Calibri" panose="020F0502020204030204" pitchFamily="34" charset="0"/>
              </a:rPr>
              <a:t>Sanitary hot water tank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300" noProof="0" dirty="0">
                <a:latin typeface="Calibri" panose="020F0502020204030204" pitchFamily="34" charset="0"/>
              </a:rPr>
              <a:t>Comfort = enough hot water when you want to take a shower;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dirty="0">
                <a:latin typeface="Calibri" panose="020F0502020204030204" pitchFamily="34" charset="0"/>
              </a:rPr>
              <a:t>Share of electricity consumption in a household: 25% if electrically heated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500" noProof="0" dirty="0">
                <a:latin typeface="Calibri" panose="020F0502020204030204" pitchFamily="34" charset="0"/>
              </a:rPr>
              <a:t>Underfloor heating (accumulation – inertia)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500" noProof="0" dirty="0">
                <a:latin typeface="Calibri" panose="020F0502020204030204" pitchFamily="34" charset="0"/>
              </a:rPr>
              <a:t>Steering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300" noProof="0" dirty="0">
                <a:latin typeface="Calibri" panose="020F0502020204030204" pitchFamily="34" charset="0"/>
              </a:rPr>
              <a:t>based on sun (self-consumption)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dirty="0">
                <a:latin typeface="Calibri" panose="020F0502020204030204" pitchFamily="34" charset="0"/>
              </a:rPr>
              <a:t>based on cheap prices (dynamic prices)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dirty="0">
                <a:latin typeface="Calibri" panose="020F0502020204030204" pitchFamily="34" charset="0"/>
              </a:rPr>
              <a:t>clock controlled (basic)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dirty="0">
                <a:latin typeface="Calibri" panose="020F0502020204030204" pitchFamily="34" charset="0"/>
              </a:rPr>
              <a:t>EMS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500" noProof="0" dirty="0">
                <a:latin typeface="Calibri" panose="020F0502020204030204" pitchFamily="34" charset="0"/>
              </a:rPr>
              <a:t> Thermal storage is much cheaper than electrical storage</a:t>
            </a:r>
          </a:p>
          <a:p>
            <a:pPr marL="101600" indent="0">
              <a:lnSpc>
                <a:spcPct val="107000"/>
              </a:lnSpc>
              <a:buNone/>
            </a:pPr>
            <a:endParaRPr lang="en-GB" sz="1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r>
              <a:rPr lang="en-GB" sz="23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https://www.zonneboileradvies.be/zonneboiler-places/groot-stockvat-zonneboiler/</a:t>
            </a:r>
            <a:endParaRPr lang="en-GB" sz="23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sz="1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sz="37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sz="1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4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2F21A37C-D590-5AFA-DD24-CBDDD765D1F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400" noProof="0" dirty="0">
                <a:latin typeface="Arial"/>
                <a:cs typeface="Arial"/>
                <a:sym typeface="Arial"/>
              </a:rPr>
              <a:t>Energy buffers: Thermal storage</a:t>
            </a:r>
            <a:endParaRPr lang="en-GB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A9DE83-9F0A-ADD7-DACA-5CE8D418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37" y="1880148"/>
            <a:ext cx="3584197" cy="358419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669E407-B46E-7077-867A-6B5CC0925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8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D12A0895-71E0-087A-33A3-4BEA9315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821B6613-775A-5703-4180-65F83B9E8F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51660"/>
            <a:ext cx="5157787" cy="4402836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77500" lnSpcReduction="20000"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600" noProof="0" dirty="0">
                <a:latin typeface="Calibri" panose="020F0502020204030204" pitchFamily="34" charset="0"/>
              </a:rPr>
              <a:t>Electric vehicle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600" noProof="0" dirty="0">
                <a:latin typeface="Calibri" panose="020F0502020204030204" pitchFamily="34" charset="0"/>
              </a:rPr>
              <a:t>Battery on wheels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latin typeface="Calibri" panose="020F0502020204030204" pitchFamily="34" charset="0"/>
              </a:rPr>
              <a:t>Comfort = enough range to complete the following trips (until next charging session)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noProof="0" dirty="0">
                <a:latin typeface="Calibri" panose="020F0502020204030204" pitchFamily="34" charset="0"/>
              </a:rPr>
              <a:t>Share of electricity consumption in a household: 25-30%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600" noProof="0" dirty="0">
                <a:latin typeface="Calibri" panose="020F0502020204030204" pitchFamily="34" charset="0"/>
              </a:rPr>
              <a:t>Steering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noProof="0" dirty="0">
                <a:latin typeface="Calibri" panose="020F0502020204030204" pitchFamily="34" charset="0"/>
              </a:rPr>
              <a:t>based on sun (self-consumption)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noProof="0" dirty="0">
                <a:latin typeface="Calibri" panose="020F0502020204030204" pitchFamily="34" charset="0"/>
              </a:rPr>
              <a:t>based on cheap prices (dynamic prices)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noProof="0" dirty="0">
                <a:latin typeface="Calibri" panose="020F0502020204030204" pitchFamily="34" charset="0"/>
              </a:rPr>
              <a:t>clock controlled (basic)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latin typeface="Calibri" panose="020F0502020204030204" pitchFamily="34" charset="0"/>
              </a:rPr>
              <a:t>EMS</a:t>
            </a:r>
            <a:endParaRPr lang="en-GB" sz="1900" dirty="0">
              <a:latin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sz="17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101600" indent="0">
              <a:lnSpc>
                <a:spcPct val="107000"/>
              </a:lnSpc>
              <a:buNone/>
            </a:pPr>
            <a:r>
              <a:rPr lang="en-GB" sz="17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https://gocar.be/nl/autonieuws/auto-industrie/hoeveel-kost-een-battery-van-een-elektrijke-auto</a:t>
            </a:r>
            <a:endParaRPr lang="en-GB" sz="17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sz="2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4">
            <a:extLst>
              <a:ext uri="{FF2B5EF4-FFF2-40B4-BE49-F238E27FC236}">
                <a16:creationId xmlns:a16="http://schemas.microsoft.com/office/drawing/2014/main" id="{867A08FC-85AD-01E4-8F87-67C1929D1B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51661"/>
            <a:ext cx="5183188" cy="3122675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GB" noProof="0" dirty="0"/>
          </a:p>
        </p:txBody>
      </p:sp>
      <p:sp>
        <p:nvSpPr>
          <p:cNvPr id="228" name="Google Shape;228;p4">
            <a:extLst>
              <a:ext uri="{FF2B5EF4-FFF2-40B4-BE49-F238E27FC236}">
                <a16:creationId xmlns:a16="http://schemas.microsoft.com/office/drawing/2014/main" id="{EB46F88F-C289-ACAF-E24D-82CDF2835C0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816651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>
                <a:latin typeface="Arial"/>
                <a:cs typeface="Arial"/>
                <a:sym typeface="Arial"/>
              </a:rPr>
              <a:t>Energy buffers: Storage in kilometres</a:t>
            </a:r>
            <a:endParaRPr lang="en-GB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A2C510-C209-D08F-6220-42F0D6E17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97" y="1963876"/>
            <a:ext cx="4994294" cy="2809291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FF7318D-F1E2-7543-8956-9C1456901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238FD61C-06D5-B3F5-0F9A-1F3AA0830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ED43B8BB-DB2A-E731-B21A-21743A513F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51660"/>
            <a:ext cx="5670740" cy="4402836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47500" lnSpcReduction="20000"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noProof="0" dirty="0">
                <a:latin typeface="Calibri" panose="020F0502020204030204" pitchFamily="34" charset="0"/>
              </a:rPr>
              <a:t>Batteries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dirty="0">
                <a:latin typeface="Calibri" panose="020F0502020204030204" pitchFamily="34" charset="0"/>
              </a:rPr>
              <a:t>Home batteries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dirty="0">
                <a:latin typeface="Calibri" panose="020F0502020204030204" pitchFamily="34" charset="0"/>
              </a:rPr>
              <a:t>Industrial batteries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noProof="0" dirty="0">
                <a:latin typeface="Calibri" panose="020F0502020204030204" pitchFamily="34" charset="0"/>
              </a:rPr>
              <a:t>Functionality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noProof="0" dirty="0">
                <a:latin typeface="Calibri" panose="020F0502020204030204" pitchFamily="34" charset="0"/>
              </a:rPr>
              <a:t>Charging the sun during the day to feed evening peak consumption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noProof="0" dirty="0">
                <a:latin typeface="Calibri" panose="020F0502020204030204" pitchFamily="34" charset="0"/>
              </a:rPr>
              <a:t>Self-consumption optimization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noProof="0" dirty="0">
                <a:latin typeface="Calibri" panose="020F0502020204030204" pitchFamily="34" charset="0"/>
              </a:rPr>
              <a:t>Arbitrage is also possible (buy at low prices, use at high prices)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400" noProof="0" dirty="0">
                <a:latin typeface="Calibri" panose="020F0502020204030204" pitchFamily="34" charset="0"/>
              </a:rPr>
              <a:t>Steering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dirty="0">
                <a:latin typeface="Calibri" panose="020F0502020204030204" pitchFamily="34" charset="0"/>
              </a:rPr>
              <a:t>via EMS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dirty="0">
                <a:latin typeface="Calibri" panose="020F0502020204030204" pitchFamily="34" charset="0"/>
              </a:rPr>
              <a:t>based on injection measurement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700" dirty="0">
                <a:latin typeface="Calibri" panose="020F0502020204030204" pitchFamily="34" charset="0"/>
              </a:rPr>
              <a:t>Business case: multiple revenue streams needed</a:t>
            </a:r>
          </a:p>
          <a:p>
            <a:pPr marL="571500" lvl="1" indent="0">
              <a:lnSpc>
                <a:spcPct val="107000"/>
              </a:lnSpc>
              <a:buNone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101600" indent="0">
              <a:lnSpc>
                <a:spcPct val="107000"/>
              </a:lnSpc>
              <a:buNone/>
            </a:pPr>
            <a:r>
              <a:rPr lang="en-GB" sz="19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https://online-accu.nl/solar-accessiores/byd/9885700/</a:t>
            </a:r>
            <a:endParaRPr lang="en-GB" sz="19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07000"/>
              </a:lnSpc>
              <a:buNone/>
            </a:pPr>
            <a:r>
              <a:rPr lang="en-GB" sz="19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https://news.eneco.be/industriele-battery-verhoogt-lokaal-consumption-van-windenergie#</a:t>
            </a:r>
            <a:endParaRPr lang="en-GB" sz="19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4">
            <a:extLst>
              <a:ext uri="{FF2B5EF4-FFF2-40B4-BE49-F238E27FC236}">
                <a16:creationId xmlns:a16="http://schemas.microsoft.com/office/drawing/2014/main" id="{99C11C50-BE1B-A8DA-9683-DC0783B092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47688" y="1851661"/>
            <a:ext cx="4707700" cy="3122675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GB" noProof="0" dirty="0"/>
          </a:p>
        </p:txBody>
      </p:sp>
      <p:sp>
        <p:nvSpPr>
          <p:cNvPr id="228" name="Google Shape;228;p4">
            <a:extLst>
              <a:ext uri="{FF2B5EF4-FFF2-40B4-BE49-F238E27FC236}">
                <a16:creationId xmlns:a16="http://schemas.microsoft.com/office/drawing/2014/main" id="{55954578-6D94-CD25-E940-9CEF014092B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noProof="0" dirty="0">
                <a:latin typeface="Arial"/>
                <a:cs typeface="Arial"/>
                <a:sym typeface="Arial"/>
              </a:rPr>
              <a:t>Energy buffers: </a:t>
            </a:r>
            <a:r>
              <a:rPr lang="en-GB" noProof="0" dirty="0">
                <a:latin typeface="Arial"/>
                <a:cs typeface="Arial"/>
                <a:sym typeface="Arial"/>
              </a:rPr>
              <a:t>Electrical storage</a:t>
            </a:r>
            <a:endParaRPr lang="en-GB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BDC70D-54F0-5006-DCD9-361927572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19" y="2019535"/>
            <a:ext cx="1622053" cy="2786926"/>
          </a:xfrm>
          <a:prstGeom prst="rect">
            <a:avLst/>
          </a:prstGeom>
        </p:spPr>
      </p:pic>
      <p:pic>
        <p:nvPicPr>
          <p:cNvPr id="4" name="Afbeelding 3" descr="Afbeelding met kleding, pak, person, hemel&#10;&#10;Automatisch gegenereerde beschrijving">
            <a:extLst>
              <a:ext uri="{FF2B5EF4-FFF2-40B4-BE49-F238E27FC236}">
                <a16:creationId xmlns:a16="http://schemas.microsoft.com/office/drawing/2014/main" id="{1131D6BA-AD1F-AE1C-FD6E-116DD8CAD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672" y="2374742"/>
            <a:ext cx="2810024" cy="210851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7E3224-8DEB-86C7-46F8-82FC0DD3B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1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4B7B3BEB-889E-F5A9-356F-63E96E4A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6676D466-B622-5BE5-F04F-3C2CB34AE7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6B8300DA-D097-AE9F-ABAE-00D69630FA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D4D05FB-6AA8-B0C3-8053-4D86523C2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9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95CA8497-7157-DB27-4E48-D02B5644E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158654B7-62E2-BEEA-FECA-638F41D06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Energy Management </a:t>
            </a:r>
            <a:r>
              <a:rPr lang="en-GB" dirty="0"/>
              <a:t>S</a:t>
            </a:r>
            <a:r>
              <a:rPr lang="en-GB" noProof="0" dirty="0" err="1"/>
              <a:t>ystems</a:t>
            </a:r>
            <a:endParaRPr lang="en-GB" noProof="0" dirty="0"/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0D7D6EFC-95DD-502F-6B0B-E7F703FE9FF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77500" lnSpcReduction="2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You can manually do basic controls: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Use timer, apps with start/stop functionality, …</a:t>
            </a:r>
          </a:p>
          <a:p>
            <a:pPr marL="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To control energy consumption in a smart way, you need an Energy Management System (EMS)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Understand your consumption: monitoring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Data measurement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Visualisation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Analysis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Control devices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charging of EV or EV parking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Self consumption optimisation (functionality mostly included in hybrid inverters)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charging of battery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heating of Domestic Hot Water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Curtail PV injection when injection prices on the market are negative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F5FC22A-FFA2-D677-BCE2-763EBF2B0E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63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3BB7147-469A-C643-DCBE-D66DBAA6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F5270144-7843-4899-3EE1-7B05D3E947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Energy Management </a:t>
            </a:r>
            <a:r>
              <a:rPr lang="en-GB" dirty="0"/>
              <a:t>S</a:t>
            </a:r>
            <a:r>
              <a:rPr lang="en-GB" noProof="0" dirty="0" err="1"/>
              <a:t>ystems</a:t>
            </a:r>
            <a:endParaRPr lang="en-GB" noProof="0" dirty="0"/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7F0FDEDF-64F0-E736-BF43-FF64ED47DF4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92500" lnSpcReduction="1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Energy management systems come in different flavours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Monitoring and visualisation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Ex: </a:t>
            </a:r>
            <a:r>
              <a:rPr lang="en-GB" dirty="0" err="1">
                <a:solidFill>
                  <a:srgbClr val="2F509F"/>
                </a:solidFill>
                <a:latin typeface="Calibri" panose="020F0502020204030204" pitchFamily="34" charset="0"/>
              </a:rPr>
              <a:t>MyFluvius</a:t>
            </a: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 (free for all digital meter users), with quarterly data activated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Apps of the solar inverter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Single device control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charging of EV or EV parking: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Self consumption optimisation (functionality mostly included in hybrid inverters)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charging of battery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EMS systems to control different devices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Ex: Home Wizard is a simple cheap system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Other EMS: </a:t>
            </a: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  <a:hlinkClick r:id="rId3" action="ppaction://hlinkfile"/>
              </a:rPr>
              <a:t>maakjemeterslim.be</a:t>
            </a: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0C19E19-C992-9494-EEB3-F8DD1B9335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4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7B52C6FC-0259-6D1D-A560-5A79D817F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A4139A51-A9A4-3EB7-DDBF-B6F3B9D785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Energy Management </a:t>
            </a:r>
            <a:r>
              <a:rPr lang="en-GB" dirty="0"/>
              <a:t>S</a:t>
            </a:r>
            <a:r>
              <a:rPr lang="en-GB" noProof="0" dirty="0" err="1"/>
              <a:t>ystems</a:t>
            </a:r>
            <a:endParaRPr lang="en-GB" noProof="0" dirty="0"/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A49DE03B-57BF-D530-40F9-9B014D3E3B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 fontScale="85000" lnSpcReduction="10000"/>
          </a:bodyPr>
          <a:lstStyle/>
          <a:p>
            <a:pPr marL="342900" indent="-342900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Energy management systems can deliver real value in Euros: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Efficient energy management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Insight in (unneeded) consumption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Manage peak: reduce capacity tariff on distribution cost	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Self consumption optimisation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Use EV, boilers and heat pump when your PV system produce energy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Smart charging of EV and battery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Optimise with dynamic tariffs</a:t>
            </a: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Use FSP services: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to provide services to TSO (FCR market)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To provide services to BRP (imbalance)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509F"/>
                </a:solidFill>
                <a:latin typeface="Calibri" panose="020F0502020204030204" pitchFamily="34" charset="0"/>
              </a:rPr>
              <a:t>To do arbitrage between cheap and expensive hours </a:t>
            </a:r>
          </a:p>
          <a:p>
            <a:pPr marL="1257300" lvl="2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800100" lvl="1">
              <a:lnSpc>
                <a:spcPct val="127000"/>
              </a:lnSpc>
              <a:buSzPts val="2400"/>
              <a:buFont typeface="Courier New" panose="02070309020205020404" pitchFamily="49" charset="0"/>
              <a:buChar char="o"/>
            </a:pPr>
            <a:endParaRPr lang="en-GB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101600" indent="0">
              <a:lnSpc>
                <a:spcPct val="107000"/>
              </a:lnSpc>
              <a:buNone/>
            </a:pPr>
            <a:endParaRPr lang="en-GB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51626C-65BA-8333-D1DC-C13915512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07" y="2606800"/>
            <a:ext cx="407666" cy="411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19C81F-7283-FB04-0403-E7C11EB1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07" y="3044567"/>
            <a:ext cx="407666" cy="4117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A79225F-7894-A3EB-E8CE-84A94369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07" y="3528692"/>
            <a:ext cx="407666" cy="4117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9ADBF0-152C-3E8E-9EBD-F4DC86AB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07" y="4035562"/>
            <a:ext cx="407666" cy="4117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1B934F-76AA-1848-A7C6-799C39F80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853" y="4516368"/>
            <a:ext cx="407666" cy="4117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3E8A5D-2B69-AA35-7602-D60D44D9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967" y="5023238"/>
            <a:ext cx="407666" cy="411703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CF26170-9260-8FC8-B1DC-0136B4ED1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6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EFCC78BA-6F79-4207-5463-E6967201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30B3BE52-69BD-E731-2FA0-948789719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C79B0F86-C300-84A4-5530-769094321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</a:rPr>
              <a:t>Introduction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The changing electricity system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Balancing and Day ahead market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Dynamic prices and how to reduce your costs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Imbalance in real time and how to contribute/gain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Flexibility in your processes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Your energy buffers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noProof="0" dirty="0">
                <a:latin typeface="Calibri" panose="020F0502020204030204" pitchFamily="34" charset="0"/>
                <a:ea typeface="Calibri" panose="020F0502020204030204" pitchFamily="34" charset="0"/>
              </a:rPr>
              <a:t>EMS and maakjemeterslim.be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en-GB" sz="21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872A03D-8411-3479-5766-1E2519DE9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C6C54FC1-29B5-191E-0BF5-7A8B6138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96969954-C46D-E5D1-718E-610D9B00B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Conclusion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D1C52073-6C86-EC61-8A5A-209DBE1B9A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Flexibility is needed in the system to cope with more and more renewables</a:t>
            </a:r>
          </a:p>
          <a:p>
            <a:pPr marL="800100" lvl="1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There will always be an incentive to adapt consumption to production or to use energy buffers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There is quite some flexibility in companies and households	</a:t>
            </a:r>
          </a:p>
          <a:p>
            <a:pPr marL="800100" lvl="1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Use it!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Control consumption via (semi-) automatic control </a:t>
            </a: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EMS</a:t>
            </a:r>
            <a:endParaRPr lang="en-GB" sz="1700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The more flexible consumption the better: </a:t>
            </a:r>
          </a:p>
          <a:p>
            <a:pPr marL="800100" lvl="1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strategic advice to design processes with as much flexibility as possible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Always maintain comfort or the function in processes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In addition to flexibility in processes, there is also flexibility in energy buffers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5A8B8F6-8C36-76A1-98A1-66CD23A0C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0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093B7DCC-048D-3293-CD0F-7975B3990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045EB10C-6355-3E94-A773-07FE716D73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Extra: </a:t>
            </a:r>
            <a:r>
              <a:rPr lang="en-GB" noProof="0" dirty="0" err="1"/>
              <a:t>SmartEn</a:t>
            </a:r>
            <a:r>
              <a:rPr lang="en-GB" noProof="0" dirty="0"/>
              <a:t> – video: summary</a:t>
            </a:r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EA3F95E2-E340-9266-6067-5FC0B0D9B91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 err="1">
                <a:solidFill>
                  <a:srgbClr val="2F509F"/>
                </a:solidFill>
                <a:latin typeface="Calibri" panose="020F0502020204030204" pitchFamily="34" charset="0"/>
              </a:rPr>
              <a:t>smartEn</a:t>
            </a: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 is the European business association integrating the consumer-driven solutions of the clean energy transition.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They aim to create opportunities for every company, building and car to support an increasingly renewable energy system.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Excellent video to show what flexibility is, why it is needed:</a:t>
            </a:r>
          </a:p>
          <a:p>
            <a:pPr lvl="1">
              <a:lnSpc>
                <a:spcPct val="107000"/>
              </a:lnSpc>
            </a:pPr>
            <a:r>
              <a:rPr lang="en-GB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Introducing Demand -Side Flexibility </a:t>
            </a:r>
            <a:r>
              <a:rPr lang="en-GB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 minutes video)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5D6791E-BE38-8C1D-E306-6EB53937FC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293B1694-38AD-AB05-4284-D880E675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D402989E-E64C-89CF-71A8-79D97B40B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Introduction - Preface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7E6816D3-0155-3F1B-CDE2-4B4BEBD4AA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96572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solidFill>
                  <a:srgbClr val="2F509F"/>
                </a:solidFill>
                <a:latin typeface="Calibri" panose="020F0502020204030204" pitchFamily="34" charset="0"/>
              </a:rPr>
              <a:t>The focus is to learn some backgrounds of the electricity system, to understand that flexibility in energy consumption is relevant and valuable.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solidFill>
                  <a:srgbClr val="2F509F"/>
                </a:solidFill>
                <a:latin typeface="Calibri" panose="020F0502020204030204" pitchFamily="34" charset="0"/>
              </a:rPr>
              <a:t>This presentation shows the mechanisms and examples on the electricity markets in Belgium.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solidFill>
                  <a:srgbClr val="2F509F"/>
                </a:solidFill>
                <a:latin typeface="Calibri" panose="020F0502020204030204" pitchFamily="34" charset="0"/>
              </a:rPr>
              <a:t>In most European countries the same or similar mechanisms exist.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ENTSO-E, the European Network of Transmission System Operators for Electricity tries to bring standardisation across Europe.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D8A5660-351E-58A2-9F02-49E3485A69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0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7E2FAEDA-288D-DC53-82C1-DA72EFF9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>
            <a:extLst>
              <a:ext uri="{FF2B5EF4-FFF2-40B4-BE49-F238E27FC236}">
                <a16:creationId xmlns:a16="http://schemas.microsoft.com/office/drawing/2014/main" id="{4EF5CEF4-8F27-6609-054C-DC86202CD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80231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Extra: Podcast series </a:t>
            </a:r>
            <a:r>
              <a:rPr lang="en-GB" noProof="0" dirty="0" err="1"/>
              <a:t>Pioniers</a:t>
            </a:r>
            <a:r>
              <a:rPr lang="en-GB" noProof="0" dirty="0"/>
              <a:t> in de </a:t>
            </a:r>
            <a:r>
              <a:rPr lang="en-GB" noProof="0" dirty="0" err="1"/>
              <a:t>energietransitie</a:t>
            </a:r>
            <a:endParaRPr lang="en-GB" noProof="0" dirty="0"/>
          </a:p>
        </p:txBody>
      </p:sp>
      <p:sp>
        <p:nvSpPr>
          <p:cNvPr id="249" name="Google Shape;249;p7">
            <a:extLst>
              <a:ext uri="{FF2B5EF4-FFF2-40B4-BE49-F238E27FC236}">
                <a16:creationId xmlns:a16="http://schemas.microsoft.com/office/drawing/2014/main" id="{ADA59A35-1B5B-DDAC-3A97-EDE7CAC080C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1821656"/>
            <a:ext cx="10514012" cy="4368007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nl-BE" sz="1700" dirty="0">
                <a:solidFill>
                  <a:srgbClr val="2F509F"/>
                </a:solidFill>
                <a:latin typeface="Calibri" panose="020F0502020204030204" pitchFamily="34" charset="0"/>
              </a:rPr>
              <a:t>Een serie van podcast, gerealiseerd door Flux50</a:t>
            </a: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nl-BE" sz="1700" dirty="0">
                <a:solidFill>
                  <a:srgbClr val="2F509F"/>
                </a:solidFill>
                <a:latin typeface="Calibri" panose="020F0502020204030204" pitchFamily="34" charset="0"/>
              </a:rPr>
              <a:t>Kadert in project “</a:t>
            </a:r>
            <a:r>
              <a:rPr lang="nl-BE" sz="1700" dirty="0">
                <a:solidFill>
                  <a:srgbClr val="2F509F"/>
                </a:solidFill>
                <a:latin typeface="Calibri" panose="020F0502020204030204" pitchFamily="34" charset="0"/>
                <a:hlinkClick r:id="rId3"/>
              </a:rPr>
              <a:t>Opleidingen van de toekomst – thema energie</a:t>
            </a:r>
            <a:r>
              <a:rPr lang="nl-BE" sz="1700" dirty="0">
                <a:solidFill>
                  <a:srgbClr val="2F509F"/>
                </a:solidFill>
                <a:latin typeface="Calibri" panose="020F0502020204030204" pitchFamily="34" charset="0"/>
              </a:rPr>
              <a:t>”, een project van Europa Werk en Sociale Economie</a:t>
            </a:r>
            <a:endParaRPr lang="en-GB" sz="1700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700" dirty="0" err="1">
                <a:solidFill>
                  <a:srgbClr val="2F509F"/>
                </a:solidFill>
                <a:latin typeface="Calibri" panose="020F0502020204030204" pitchFamily="34" charset="0"/>
                <a:hlinkClick r:id="rId4"/>
              </a:rPr>
              <a:t>Pioniers</a:t>
            </a: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  <a:hlinkClick r:id="rId4"/>
              </a:rPr>
              <a:t> in de </a:t>
            </a:r>
            <a:r>
              <a:rPr lang="en-GB" sz="1700" dirty="0" err="1">
                <a:solidFill>
                  <a:srgbClr val="2F509F"/>
                </a:solidFill>
                <a:latin typeface="Calibri" panose="020F0502020204030204" pitchFamily="34" charset="0"/>
                <a:hlinkClick r:id="rId4"/>
              </a:rPr>
              <a:t>energietransitie</a:t>
            </a: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 (</a:t>
            </a:r>
            <a:r>
              <a:rPr lang="en-GB" sz="1700" dirty="0" err="1">
                <a:solidFill>
                  <a:srgbClr val="2F509F"/>
                </a:solidFill>
                <a:latin typeface="Calibri" panose="020F0502020204030204" pitchFamily="34" charset="0"/>
              </a:rPr>
              <a:t>spotify</a:t>
            </a:r>
            <a:r>
              <a:rPr lang="en-GB" sz="1700" dirty="0">
                <a:solidFill>
                  <a:srgbClr val="2F509F"/>
                </a:solidFill>
                <a:latin typeface="Calibri" panose="020F0502020204030204" pitchFamily="34" charset="0"/>
              </a:rPr>
              <a:t>)</a:t>
            </a:r>
          </a:p>
          <a:p>
            <a:pPr marL="800100" lvl="1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Podcast 13: </a:t>
            </a:r>
            <a:r>
              <a:rPr lang="en-GB" sz="1500" dirty="0" err="1">
                <a:solidFill>
                  <a:srgbClr val="2F509F"/>
                </a:solidFill>
                <a:latin typeface="Calibri" panose="020F0502020204030204" pitchFamily="34" charset="0"/>
              </a:rPr>
              <a:t>Elektriciteitssysteem</a:t>
            </a: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, door Johan Driesen van KUL</a:t>
            </a:r>
          </a:p>
          <a:p>
            <a:pPr marL="800100" lvl="1">
              <a:lnSpc>
                <a:spcPct val="117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Podcast 14: </a:t>
            </a:r>
            <a:r>
              <a:rPr lang="en-GB" sz="1500" dirty="0" err="1">
                <a:solidFill>
                  <a:srgbClr val="2F509F"/>
                </a:solidFill>
                <a:latin typeface="Calibri" panose="020F0502020204030204" pitchFamily="34" charset="0"/>
              </a:rPr>
              <a:t>Flexibiliteit</a:t>
            </a:r>
            <a:r>
              <a:rPr lang="en-GB" sz="1500" dirty="0">
                <a:solidFill>
                  <a:srgbClr val="2F509F"/>
                </a:solidFill>
                <a:latin typeface="Calibri" panose="020F0502020204030204" pitchFamily="34" charset="0"/>
              </a:rPr>
              <a:t>, door Dries Bols van </a:t>
            </a:r>
            <a:r>
              <a:rPr lang="en-GB" sz="1500" dirty="0" err="1">
                <a:solidFill>
                  <a:srgbClr val="2F509F"/>
                </a:solidFill>
                <a:latin typeface="Calibri" panose="020F0502020204030204" pitchFamily="34" charset="0"/>
              </a:rPr>
              <a:t>Lifepwr</a:t>
            </a:r>
            <a:endParaRPr lang="en-GB" sz="1500" dirty="0">
              <a:solidFill>
                <a:srgbClr val="2F509F"/>
              </a:solidFill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sz="2000" b="1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ED4E42E-AD5E-5E49-673F-56F821715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7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DCEAACF8-FF7C-CE04-B90A-B5ED22F7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>
            <a:extLst>
              <a:ext uri="{FF2B5EF4-FFF2-40B4-BE49-F238E27FC236}">
                <a16:creationId xmlns:a16="http://schemas.microsoft.com/office/drawing/2014/main" id="{74086456-781F-E0CC-7DA8-10B714C13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12571"/>
            <a:ext cx="5421284" cy="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09F"/>
              </a:buClr>
              <a:buSzPct val="100000"/>
              <a:buFont typeface="Calibri"/>
              <a:buNone/>
            </a:pPr>
            <a:r>
              <a:rPr lang="en-GB" sz="3200" noProof="0" dirty="0">
                <a:latin typeface="Arial"/>
                <a:ea typeface="Arial"/>
                <a:cs typeface="Arial"/>
                <a:sym typeface="Arial"/>
              </a:rPr>
              <a:t>Questions? Concerns?</a:t>
            </a:r>
            <a:endParaRPr lang="en-GB" noProof="0" dirty="0"/>
          </a:p>
        </p:txBody>
      </p:sp>
      <p:sp>
        <p:nvSpPr>
          <p:cNvPr id="189" name="Google Shape;189;p2">
            <a:extLst>
              <a:ext uri="{FF2B5EF4-FFF2-40B4-BE49-F238E27FC236}">
                <a16:creationId xmlns:a16="http://schemas.microsoft.com/office/drawing/2014/main" id="{9897974A-7086-4A5C-B02B-5E9564676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42037"/>
            <a:ext cx="5421313" cy="34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7000"/>
              </a:lnSpc>
            </a:pPr>
            <a:r>
              <a:rPr lang="en-GB" i="1" noProof="0" dirty="0">
                <a:latin typeface="Calibri" panose="020F0502020204030204" pitchFamily="34" charset="0"/>
                <a:ea typeface="Calibri" panose="020F0502020204030204" pitchFamily="34" charset="0"/>
              </a:rPr>
              <a:t>Email: </a:t>
            </a:r>
            <a:r>
              <a:rPr lang="en-GB" sz="2400" i="1" noProof="0" dirty="0">
                <a:latin typeface="Calibri" panose="020F0502020204030204" pitchFamily="34" charset="0"/>
                <a:ea typeface="Calibri" panose="020F0502020204030204" pitchFamily="34" charset="0"/>
              </a:rPr>
              <a:t>marc.vermeeren@flux50.com</a:t>
            </a:r>
            <a:endParaRPr lang="en-GB" sz="1600" i="1" noProof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ED3434-AFF4-0727-9DA2-563152262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9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9BB4BA06-DFF5-6C1B-BCC7-680B19C1C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C3F05E-B790-A916-27A4-763C0555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24000"/>
            <a:ext cx="9642986" cy="1668087"/>
          </a:xfrm>
        </p:spPr>
        <p:txBody>
          <a:bodyPr>
            <a:normAutofit/>
          </a:bodyPr>
          <a:lstStyle/>
          <a:p>
            <a:r>
              <a:rPr lang="en-US" sz="4400" dirty="0"/>
              <a:t>Wat </a:t>
            </a:r>
            <a:r>
              <a:rPr lang="en-US" sz="4400" dirty="0" err="1"/>
              <a:t>vind</a:t>
            </a:r>
            <a:r>
              <a:rPr lang="en-US" sz="4400" dirty="0"/>
              <a:t> </a:t>
            </a:r>
            <a:r>
              <a:rPr lang="en-US" sz="4400" dirty="0" err="1"/>
              <a:t>jij</a:t>
            </a:r>
            <a:r>
              <a:rPr lang="en-US" sz="4400" dirty="0"/>
              <a:t>?</a:t>
            </a:r>
            <a:br>
              <a:rPr lang="en-US" sz="4400" b="1" dirty="0"/>
            </a:br>
            <a:r>
              <a:rPr lang="en-US" sz="4400" b="1" dirty="0"/>
              <a:t>Laat </a:t>
            </a:r>
            <a:r>
              <a:rPr lang="en-US" sz="4400" b="1" dirty="0" err="1"/>
              <a:t>ons</a:t>
            </a:r>
            <a:r>
              <a:rPr lang="en-US" sz="4400" b="1" dirty="0"/>
              <a:t> je feedback </a:t>
            </a:r>
            <a:r>
              <a:rPr lang="en-US" sz="4400" b="1" dirty="0" err="1"/>
              <a:t>weten</a:t>
            </a:r>
            <a:r>
              <a:rPr lang="en-US" sz="4400" b="1" dirty="0"/>
              <a:t>!</a:t>
            </a:r>
            <a:endParaRPr lang="en-NL" sz="4400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A9D1CA-2EFD-3382-D1EE-44B25495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50276"/>
            <a:ext cx="5421282" cy="2996894"/>
          </a:xfrm>
        </p:spPr>
        <p:txBody>
          <a:bodyPr/>
          <a:lstStyle/>
          <a:p>
            <a:r>
              <a:rPr lang="en-US" dirty="0"/>
              <a:t>Dit </a:t>
            </a:r>
            <a:r>
              <a:rPr lang="en-US" dirty="0" err="1"/>
              <a:t>helpt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de Every1 </a:t>
            </a:r>
            <a:r>
              <a:rPr lang="en-US" dirty="0" err="1"/>
              <a:t>materialen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. </a:t>
            </a:r>
            <a:r>
              <a:rPr lang="en-US" dirty="0" err="1"/>
              <a:t>Dankjewel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sz="1800" dirty="0"/>
              <a:t>Link to the short 3-5 min survey:</a:t>
            </a:r>
          </a:p>
          <a:p>
            <a:endParaRPr lang="en-US" sz="1800" dirty="0"/>
          </a:p>
          <a:p>
            <a:endParaRPr lang="en-NL" sz="1800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6BABD2E0-ED74-3353-596E-3C3DFD867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06090"/>
              </p:ext>
            </p:extLst>
          </p:nvPr>
        </p:nvGraphicFramePr>
        <p:xfrm>
          <a:off x="838200" y="4748723"/>
          <a:ext cx="5320146" cy="617220"/>
        </p:xfrm>
        <a:graphic>
          <a:graphicData uri="http://schemas.openxmlformats.org/drawingml/2006/table">
            <a:tbl>
              <a:tblPr/>
              <a:tblGrid>
                <a:gridCol w="5320146">
                  <a:extLst>
                    <a:ext uri="{9D8B030D-6E8A-4147-A177-3AD203B41FA5}">
                      <a16:colId xmlns:a16="http://schemas.microsoft.com/office/drawing/2014/main" val="2895377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pt-PT" u="sng" dirty="0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</a:br>
                      <a:r>
                        <a:rPr lang="pt-PT" u="sng" dirty="0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https://ec.europa.eu/eusurvey/runner/Every1WebinarDutch</a:t>
                      </a:r>
                      <a:endParaRPr lang="pt-PT" dirty="0">
                        <a:effectLst/>
                      </a:endParaRPr>
                    </a:p>
                  </a:txBody>
                  <a:tcPr marL="76200" marR="76200" marT="381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93922"/>
                  </a:ext>
                </a:extLst>
              </a:tr>
            </a:tbl>
          </a:graphicData>
        </a:graphic>
      </p:graphicFrame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D602103-23FF-CD2C-8604-44867F9A3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14" name="Google Shape;248;p7">
            <a:extLst>
              <a:ext uri="{FF2B5EF4-FFF2-40B4-BE49-F238E27FC236}">
                <a16:creationId xmlns:a16="http://schemas.microsoft.com/office/drawing/2014/main" id="{41B3FAB7-1A4F-CABA-3AE6-1D15E5DC2F35}"/>
              </a:ext>
            </a:extLst>
          </p:cNvPr>
          <p:cNvSpPr txBox="1">
            <a:spLocks/>
          </p:cNvSpPr>
          <p:nvPr/>
        </p:nvSpPr>
        <p:spPr>
          <a:xfrm>
            <a:off x="839787" y="1492057"/>
            <a:ext cx="10514012" cy="4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09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09F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solidFill>
                  <a:srgbClr val="2F509F"/>
                </a:solidFill>
              </a:rPr>
              <a:t>Evaluatie</a:t>
            </a:r>
            <a:endParaRPr lang="en-GB" dirty="0">
              <a:solidFill>
                <a:srgbClr val="2F5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7FF06909-AD5B-ABBA-A5F4-3C0412B62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35E9587C-433C-1CA9-F3DF-1C5C3F3CC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Power: kW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Calibri" panose="020F0502020204030204" pitchFamily="34" charset="0"/>
                <a:ea typeface="Calibri" panose="020F0502020204030204" pitchFamily="34" charset="0"/>
              </a:rPr>
              <a:t>Energy: kWh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device that consumes 1kW during 1 hour consumes 1kWh</a:t>
            </a:r>
            <a:endParaRPr lang="en-GB" noProof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Calibri" panose="020F0502020204030204" pitchFamily="34" charset="0"/>
                <a:ea typeface="Calibri" panose="020F0502020204030204" pitchFamily="34" charset="0"/>
              </a:rPr>
              <a:t>A home battery can: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deliver power at </a:t>
            </a: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</a:rPr>
              <a:t>5KW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14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ontain</a:t>
            </a: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10kWh of energy</a:t>
            </a:r>
          </a:p>
          <a:p>
            <a:pPr marL="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An EV can charge 22kWh of energy by: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Charging at</a:t>
            </a: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</a:rPr>
              <a:t> 11kW during 2 hours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Charging at 3,7kW during 6 hours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</a:rPr>
              <a:t>…  or faster: at 150kW during 0,15 hours (=9 minutes)</a:t>
            </a:r>
            <a:endParaRPr lang="en-GB" sz="14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58FB98EB-920D-096F-0F1D-1803C0097AE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Introduction: Electricity – kW versus kWh?</a:t>
            </a:r>
          </a:p>
        </p:txBody>
      </p:sp>
      <p:pic>
        <p:nvPicPr>
          <p:cNvPr id="3" name="Afbeelding 2" descr="Afbeelding met tekst, schermopname, nummer, Perceel&#10;&#10;Door AI gegenereerde inhoud is mogelijk onjuist.">
            <a:extLst>
              <a:ext uri="{FF2B5EF4-FFF2-40B4-BE49-F238E27FC236}">
                <a16:creationId xmlns:a16="http://schemas.microsoft.com/office/drawing/2014/main" id="{75CAF8CD-D893-6DCD-50F6-963F9B0A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7714"/>
            <a:ext cx="4657725" cy="347662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45AE9FD-A158-6B2A-3CD6-923D9F69F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EFC15074-DBCE-0692-3E14-F79574D32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8C48ED4A-2594-EF7C-6A39-D263884E0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157787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Fixed price contract (26%)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A whole year the same price per kWh</a:t>
            </a:r>
            <a:endParaRPr lang="en-GB" sz="16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Calibri" panose="020F0502020204030204" pitchFamily="34" charset="0"/>
                <a:ea typeface="Calibri" panose="020F0502020204030204" pitchFamily="34" charset="0"/>
              </a:rPr>
              <a:t>Variable price contract (74%)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Every month a different price per kWh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Dynamic price contract (0,4%)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Every hour/quarter a different price per kWh</a:t>
            </a:r>
          </a:p>
          <a:p>
            <a:pPr marL="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Fixed and variable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noProof="0" dirty="0"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y tariff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Day/night tariff</a:t>
            </a: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noProof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69C8EB06-C098-1B71-DC31-2C8EA6583D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157787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noProof="0" dirty="0"/>
              <a:t>Introduction: Electricity – Contract versions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4B8C89-2B5B-C33A-2ED5-8166CA2D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980" y="2428875"/>
            <a:ext cx="4016855" cy="15040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FEFC94F-36D7-05AA-B012-F7FF1025087A}"/>
              </a:ext>
            </a:extLst>
          </p:cNvPr>
          <p:cNvSpPr txBox="1"/>
          <p:nvPr/>
        </p:nvSpPr>
        <p:spPr>
          <a:xfrm>
            <a:off x="6774425" y="4605893"/>
            <a:ext cx="5157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hlinkClick r:id="rId4"/>
              </a:rPr>
              <a:t>https://www.vtest.be/</a:t>
            </a:r>
            <a:r>
              <a:rPr lang="en-GB" noProof="0" dirty="0"/>
              <a:t> Supplier Engie 13-12-2025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https://www.vlaamsenutsregulator.be/publicaties/rapp-2025-08</a:t>
            </a:r>
            <a:endParaRPr lang="en-GB" dirty="0">
              <a:latin typeface="Aptos Narrow" panose="020B0004020202020204" pitchFamily="34" charset="0"/>
            </a:endParaRPr>
          </a:p>
          <a:p>
            <a:endParaRPr lang="en-GB" noProof="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FD1F3B-8134-532F-877D-B6A75B2D980A}"/>
              </a:ext>
            </a:extLst>
          </p:cNvPr>
          <p:cNvSpPr txBox="1"/>
          <p:nvPr/>
        </p:nvSpPr>
        <p:spPr>
          <a:xfrm>
            <a:off x="6774424" y="3990718"/>
            <a:ext cx="515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/>
              <a:t>Fixed is +-10% more expensive than variable.</a:t>
            </a:r>
          </a:p>
          <a:p>
            <a:r>
              <a:rPr lang="en-GB" dirty="0"/>
              <a:t>Dynamic: price without controlled consumption</a:t>
            </a:r>
            <a:endParaRPr lang="en-GB" noProof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95A4037-9125-DBA2-4A34-F8BB5AED2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588A602A-A6D4-BCB2-7403-D42D98C7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89BA77D-4E48-0B14-53C5-8473A9AE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49" y="3233330"/>
            <a:ext cx="5276850" cy="2495550"/>
          </a:xfrm>
          <a:prstGeom prst="rect">
            <a:avLst/>
          </a:prstGeom>
        </p:spPr>
      </p:pic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C1434165-68E5-8954-5D2C-AB6C80EE1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649502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Daytime usage 1600 kWh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</a:rPr>
              <a:t>Night time usage 1900 kWh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Peak offtake 4,26kW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Statistical mix of energy contracts</a:t>
            </a:r>
            <a:endParaRPr lang="en-GB" sz="14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2EDCF734-35F5-CB00-4D0E-17056D777B3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649502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en-GB" noProof="0" dirty="0"/>
              <a:t>Introduction: Yearly cost – Typical household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2E485D-38FD-133E-CE5D-C99D760E7EC7}"/>
              </a:ext>
            </a:extLst>
          </p:cNvPr>
          <p:cNvSpPr txBox="1"/>
          <p:nvPr/>
        </p:nvSpPr>
        <p:spPr>
          <a:xfrm>
            <a:off x="6774425" y="4605893"/>
            <a:ext cx="515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 err="1"/>
              <a:t>Prijzenrapport</a:t>
            </a:r>
            <a:r>
              <a:rPr lang="en-GB" noProof="0" dirty="0"/>
              <a:t> 2024 VREG</a:t>
            </a:r>
          </a:p>
          <a:p>
            <a:r>
              <a:rPr lang="en-GB" noProof="0" dirty="0">
                <a:hlinkClick r:id="rId4"/>
              </a:rPr>
              <a:t>https://www.vlaamsenutsregulator.be/publicaties/rapp-2025-08</a:t>
            </a:r>
            <a:endParaRPr lang="en-GB" noProof="0" dirty="0">
              <a:latin typeface="Aptos Narrow" panose="020B00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CF7EDC-E540-AC8E-2AB0-D5450A5E1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424" y="1640020"/>
            <a:ext cx="1639966" cy="228010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51C2A1-369D-E597-8AE3-932F2C99E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141" y="1865592"/>
            <a:ext cx="3036071" cy="205453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44A7289-EF86-8610-A177-5365704E4B9A}"/>
              </a:ext>
            </a:extLst>
          </p:cNvPr>
          <p:cNvSpPr/>
          <p:nvPr/>
        </p:nvSpPr>
        <p:spPr>
          <a:xfrm>
            <a:off x="5093108" y="4382782"/>
            <a:ext cx="599769" cy="196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CE3548A-FE03-2258-0A34-18F1215AAAB2}"/>
              </a:ext>
            </a:extLst>
          </p:cNvPr>
          <p:cNvSpPr/>
          <p:nvPr/>
        </p:nvSpPr>
        <p:spPr>
          <a:xfrm>
            <a:off x="4778477" y="3404264"/>
            <a:ext cx="412955" cy="196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141675-C7DA-909C-1AD7-ED48587A3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C40A37C1-6F85-103B-A4CE-98D1FCAF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83E842-380F-C133-601D-61277349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40" y="3233330"/>
            <a:ext cx="5314950" cy="2495550"/>
          </a:xfrm>
          <a:prstGeom prst="rect">
            <a:avLst/>
          </a:prstGeom>
        </p:spPr>
      </p:pic>
      <p:sp>
        <p:nvSpPr>
          <p:cNvPr id="235" name="Google Shape;235;p5">
            <a:extLst>
              <a:ext uri="{FF2B5EF4-FFF2-40B4-BE49-F238E27FC236}">
                <a16:creationId xmlns:a16="http://schemas.microsoft.com/office/drawing/2014/main" id="{645AF047-7AD4-55C5-951A-372356CCA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822450"/>
            <a:ext cx="5649502" cy="4367213"/>
          </a:xfrm>
          <a:prstGeom prst="rect">
            <a:avLst/>
          </a:prstGeom>
          <a:noFill/>
          <a:ln w="28575" cap="flat" cmpd="sng">
            <a:solidFill>
              <a:srgbClr val="2F50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rmAutofit/>
          </a:bodyPr>
          <a:lstStyle/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Daytime usage 17500 kWh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latin typeface="Calibri" panose="020F0502020204030204" pitchFamily="34" charset="0"/>
                <a:ea typeface="Calibri" panose="020F0502020204030204" pitchFamily="34" charset="0"/>
              </a:rPr>
              <a:t>Night time usage 12500 kWh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Peak offtake 18kW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Statistical mix of energy contracts</a:t>
            </a:r>
          </a:p>
          <a:p>
            <a:pPr marL="1257300" lvl="2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4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Google Shape;236;p5">
            <a:extLst>
              <a:ext uri="{FF2B5EF4-FFF2-40B4-BE49-F238E27FC236}">
                <a16:creationId xmlns:a16="http://schemas.microsoft.com/office/drawing/2014/main" id="{AF984AF8-4654-D392-34FD-BED69C034A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8" y="1311219"/>
            <a:ext cx="5649502" cy="4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noProof="0" dirty="0"/>
              <a:t>Introduction: Yearly cost – Typical SME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4D54DB-4C81-818A-4259-01E9203FC867}"/>
              </a:ext>
            </a:extLst>
          </p:cNvPr>
          <p:cNvSpPr txBox="1"/>
          <p:nvPr/>
        </p:nvSpPr>
        <p:spPr>
          <a:xfrm>
            <a:off x="6774425" y="4605893"/>
            <a:ext cx="515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 err="1"/>
              <a:t>Prijzenrapport</a:t>
            </a:r>
            <a:r>
              <a:rPr lang="en-GB" noProof="0" dirty="0"/>
              <a:t> 2024 VREG</a:t>
            </a:r>
          </a:p>
          <a:p>
            <a:r>
              <a:rPr lang="en-GB" noProof="0" dirty="0">
                <a:hlinkClick r:id="rId4"/>
              </a:rPr>
              <a:t>https://www.vlaamsenutsregulator.be/publicaties/rapp-2025-08</a:t>
            </a:r>
            <a:endParaRPr lang="en-GB" noProof="0" dirty="0">
              <a:latin typeface="Aptos Narrow" panose="020B00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8DC2C0-E2A1-EC63-18C1-E5E9B57BF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41" y="1865592"/>
            <a:ext cx="3036071" cy="205453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BEABC76-FC00-7FE9-A210-8F4C31B6A055}"/>
              </a:ext>
            </a:extLst>
          </p:cNvPr>
          <p:cNvSpPr/>
          <p:nvPr/>
        </p:nvSpPr>
        <p:spPr>
          <a:xfrm>
            <a:off x="5093108" y="4382782"/>
            <a:ext cx="599769" cy="196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8695ADB-A3E7-C76F-42C9-37469ABF86D4}"/>
              </a:ext>
            </a:extLst>
          </p:cNvPr>
          <p:cNvSpPr/>
          <p:nvPr/>
        </p:nvSpPr>
        <p:spPr>
          <a:xfrm>
            <a:off x="4778477" y="3404264"/>
            <a:ext cx="412955" cy="196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6E0FAB-CCC5-3900-1D4E-B06A65B28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140" y="1677182"/>
            <a:ext cx="1579001" cy="2328874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A7109E-5A8F-697B-B758-C40C6AB26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5025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Bas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Create a new document." ma:contentTypeScope="" ma:versionID="8a190a8075a7e57a51c7bf8a9427a6e5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153f8d28b4a274a8e8397b8061ce14e3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F3F202-74DC-4F8D-99F2-6DB618CF10D3}"/>
</file>

<file path=customXml/itemProps2.xml><?xml version="1.0" encoding="utf-8"?>
<ds:datastoreItem xmlns:ds="http://schemas.openxmlformats.org/officeDocument/2006/customXml" ds:itemID="{CCD1AB9B-C1B4-4D96-81C1-EEFD39C42B5D}"/>
</file>

<file path=customXml/itemProps3.xml><?xml version="1.0" encoding="utf-8"?>
<ds:datastoreItem xmlns:ds="http://schemas.openxmlformats.org/officeDocument/2006/customXml" ds:itemID="{E367F287-23C8-4CDE-96F4-28F6228D85A4}"/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3526</Words>
  <Application>Microsoft Macintosh PowerPoint</Application>
  <PresentationFormat>Widescreen</PresentationFormat>
  <Paragraphs>602</Paragraphs>
  <Slides>52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맑은 고딕</vt:lpstr>
      <vt:lpstr>Aptos Narrow</vt:lpstr>
      <vt:lpstr>Arial</vt:lpstr>
      <vt:lpstr>Calibri</vt:lpstr>
      <vt:lpstr>Courier New</vt:lpstr>
      <vt:lpstr>Public Sans</vt:lpstr>
      <vt:lpstr>Wingdings</vt:lpstr>
      <vt:lpstr>Every1 Base</vt:lpstr>
      <vt:lpstr>Flexibility: why and how? Opportunities for the smart prosumer</vt:lpstr>
      <vt:lpstr>PowerPoint Presentation</vt:lpstr>
      <vt:lpstr>Agenda</vt:lpstr>
      <vt:lpstr>Agenda</vt:lpstr>
      <vt:lpstr>Introduction - Preface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Questions? Concerns?</vt:lpstr>
      <vt:lpstr>Wat vind jij? Laat ons je feedback weten!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Marianna</dc:creator>
  <cp:lastModifiedBy>Lorenz Van Damme</cp:lastModifiedBy>
  <cp:revision>37</cp:revision>
  <dcterms:created xsi:type="dcterms:W3CDTF">2023-02-06T10:25:03Z</dcterms:created>
  <dcterms:modified xsi:type="dcterms:W3CDTF">2026-05-20T07:13:12Z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0x010100CFC0EDCDBA201B409A2395B9861151A1</vt:lpwstr>
  </property>
</Properties>
</file>