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6858000" cx="12192000"/>
  <p:notesSz cx="10021875" cy="6889750"/>
  <p:embeddedFontLst>
    <p:embeddedFont>
      <p:font typeface="Bebas Neue"/>
      <p:regular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1" roundtripDataSignature="AMtx7mg6q17txC/o513fYZ6y1s3JPrTE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BebasNeue-regular.fntdata"/><Relationship Id="rId11" Type="http://schemas.openxmlformats.org/officeDocument/2006/relationships/slide" Target="slides/slide7.xml"/><Relationship Id="rId10" Type="http://schemas.openxmlformats.org/officeDocument/2006/relationships/slide" Target="slides/slide6.xml"/><Relationship Id="rId21"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1"/>
            <a:ext cx="4342818" cy="345684"/>
          </a:xfrm>
          <a:prstGeom prst="rect">
            <a:avLst/>
          </a:prstGeom>
          <a:noFill/>
          <a:ln>
            <a:noFill/>
          </a:ln>
        </p:spPr>
        <p:txBody>
          <a:bodyPr anchorCtr="0" anchor="t" bIns="48300" lIns="96625" spcFirstLastPara="1" rIns="96625" wrap="square" tIns="48300">
            <a:noAutofit/>
          </a:bodyPr>
          <a:lstStyle>
            <a:lvl1pPr lvl="0" marR="0" rtl="0" algn="l">
              <a:spcBef>
                <a:spcPts val="0"/>
              </a:spcBef>
              <a:spcAft>
                <a:spcPts val="0"/>
              </a:spcAft>
              <a:buSzPts val="1400"/>
              <a:buNone/>
              <a:defRPr b="0" i="0" sz="1300" u="none" cap="none" strike="noStrike">
                <a:solidFill>
                  <a:schemeClr val="dk1"/>
                </a:solidFill>
                <a:latin typeface="Malgun Gothic"/>
                <a:ea typeface="Malgun Gothic"/>
                <a:cs typeface="Malgun Gothic"/>
                <a:sym typeface="Malgun Gothic"/>
              </a:defRPr>
            </a:lvl1pPr>
            <a:lvl2pPr lvl="1"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2pPr>
            <a:lvl3pPr lvl="2"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3pPr>
            <a:lvl4pPr lvl="3"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4pPr>
            <a:lvl5pPr lvl="4"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5pPr>
            <a:lvl6pPr lvl="5"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6pPr>
            <a:lvl7pPr lvl="6"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7pPr>
            <a:lvl8pPr lvl="7"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8pPr>
            <a:lvl9pPr lvl="8"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9pPr>
          </a:lstStyle>
          <a:p/>
        </p:txBody>
      </p:sp>
      <p:sp>
        <p:nvSpPr>
          <p:cNvPr id="4" name="Google Shape;4;n"/>
          <p:cNvSpPr txBox="1"/>
          <p:nvPr>
            <p:ph idx="10" type="dt"/>
          </p:nvPr>
        </p:nvSpPr>
        <p:spPr>
          <a:xfrm>
            <a:off x="5676751" y="1"/>
            <a:ext cx="4342818" cy="345684"/>
          </a:xfrm>
          <a:prstGeom prst="rect">
            <a:avLst/>
          </a:prstGeom>
          <a:noFill/>
          <a:ln>
            <a:noFill/>
          </a:ln>
        </p:spPr>
        <p:txBody>
          <a:bodyPr anchorCtr="0" anchor="t" bIns="48300" lIns="96625" spcFirstLastPara="1" rIns="96625" wrap="square" tIns="48300">
            <a:noAutofit/>
          </a:bodyPr>
          <a:lstStyle>
            <a:lvl1pPr lvl="0" marR="0" rtl="0" algn="r">
              <a:spcBef>
                <a:spcPts val="0"/>
              </a:spcBef>
              <a:spcAft>
                <a:spcPts val="0"/>
              </a:spcAft>
              <a:buSzPts val="1400"/>
              <a:buNone/>
              <a:defRPr b="0" i="0" sz="1300" u="none" cap="none" strike="noStrike">
                <a:solidFill>
                  <a:schemeClr val="dk1"/>
                </a:solidFill>
                <a:latin typeface="Malgun Gothic"/>
                <a:ea typeface="Malgun Gothic"/>
                <a:cs typeface="Malgun Gothic"/>
                <a:sym typeface="Malgun Gothic"/>
              </a:defRPr>
            </a:lvl1pPr>
            <a:lvl2pPr lvl="1"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2pPr>
            <a:lvl3pPr lvl="2"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3pPr>
            <a:lvl4pPr lvl="3"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4pPr>
            <a:lvl5pPr lvl="4"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5pPr>
            <a:lvl6pPr lvl="5"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6pPr>
            <a:lvl7pPr lvl="6"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7pPr>
            <a:lvl8pPr lvl="7"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8pPr>
            <a:lvl9pPr lvl="8"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9pPr>
          </a:lstStyle>
          <a:p/>
        </p:txBody>
      </p:sp>
      <p:sp>
        <p:nvSpPr>
          <p:cNvPr id="5" name="Google Shape;5;n"/>
          <p:cNvSpPr/>
          <p:nvPr>
            <p:ph idx="3"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lvl1pPr indent="-228600" lvl="0" marL="4572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1pPr>
            <a:lvl2pPr indent="-228600" lvl="1" marL="9144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2pPr>
            <a:lvl3pPr indent="-228600" lvl="2" marL="13716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3pPr>
            <a:lvl4pPr indent="-228600" lvl="3" marL="18288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4pPr>
            <a:lvl5pPr indent="-228600" lvl="4" marL="22860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5pPr>
            <a:lvl6pPr indent="-228600" lvl="5" marL="27432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6pPr>
            <a:lvl7pPr indent="-228600" lvl="6" marL="32004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7pPr>
            <a:lvl8pPr indent="-228600" lvl="7" marL="36576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8pPr>
            <a:lvl9pPr indent="-228600" lvl="8" marL="41148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9pPr>
          </a:lstStyle>
          <a:p/>
        </p:txBody>
      </p:sp>
      <p:sp>
        <p:nvSpPr>
          <p:cNvPr id="7" name="Google Shape;7;n"/>
          <p:cNvSpPr txBox="1"/>
          <p:nvPr>
            <p:ph idx="11" type="ftr"/>
          </p:nvPr>
        </p:nvSpPr>
        <p:spPr>
          <a:xfrm>
            <a:off x="0" y="6544067"/>
            <a:ext cx="4342818" cy="345683"/>
          </a:xfrm>
          <a:prstGeom prst="rect">
            <a:avLst/>
          </a:prstGeom>
          <a:noFill/>
          <a:ln>
            <a:noFill/>
          </a:ln>
        </p:spPr>
        <p:txBody>
          <a:bodyPr anchorCtr="0" anchor="b" bIns="48300" lIns="96625" spcFirstLastPara="1" rIns="96625" wrap="square" tIns="48300">
            <a:noAutofit/>
          </a:bodyPr>
          <a:lstStyle>
            <a:lvl1pPr lvl="0" marR="0" rtl="0" algn="l">
              <a:spcBef>
                <a:spcPts val="0"/>
              </a:spcBef>
              <a:spcAft>
                <a:spcPts val="0"/>
              </a:spcAft>
              <a:buSzPts val="1400"/>
              <a:buNone/>
              <a:defRPr b="0" i="0" sz="1300" u="none" cap="none" strike="noStrike">
                <a:solidFill>
                  <a:schemeClr val="dk1"/>
                </a:solidFill>
                <a:latin typeface="Malgun Gothic"/>
                <a:ea typeface="Malgun Gothic"/>
                <a:cs typeface="Malgun Gothic"/>
                <a:sym typeface="Malgun Gothic"/>
              </a:defRPr>
            </a:lvl1pPr>
            <a:lvl2pPr lvl="1"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2pPr>
            <a:lvl3pPr lvl="2"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3pPr>
            <a:lvl4pPr lvl="3"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4pPr>
            <a:lvl5pPr lvl="4"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5pPr>
            <a:lvl6pPr lvl="5"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6pPr>
            <a:lvl7pPr lvl="6"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7pPr>
            <a:lvl8pPr lvl="7"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8pPr>
            <a:lvl9pPr lvl="8"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9pPr>
          </a:lstStyle>
          <a:p/>
        </p:txBody>
      </p:sp>
      <p:sp>
        <p:nvSpPr>
          <p:cNvPr id="8" name="Google Shape;8;n"/>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marR="0" rtl="0" algn="r">
              <a:spcBef>
                <a:spcPts val="0"/>
              </a:spcBef>
              <a:spcAft>
                <a:spcPts val="0"/>
              </a:spcAft>
              <a:buNone/>
            </a:pPr>
            <a:fld id="{00000000-1234-1234-1234-123412341234}" type="slidenum">
              <a:rPr b="0" i="0" lang="nl-NL" sz="1300" u="none" cap="none" strike="noStrike">
                <a:solidFill>
                  <a:schemeClr val="dk1"/>
                </a:solidFill>
                <a:latin typeface="Malgun Gothic"/>
                <a:ea typeface="Malgun Gothic"/>
                <a:cs typeface="Malgun Gothic"/>
                <a:sym typeface="Malgun Gothic"/>
              </a:rPr>
              <a:t>‹#›</a:t>
            </a:fld>
            <a:endParaRPr b="0" i="0" sz="1300" u="none" cap="none" strike="noStrike">
              <a:solidFill>
                <a:schemeClr val="dk1"/>
              </a:solidFill>
              <a:latin typeface="Malgun Gothic"/>
              <a:ea typeface="Malgun Gothic"/>
              <a:cs typeface="Malgun Gothic"/>
              <a:sym typeface="Malgun Gothic"/>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p1: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 name="Google Shape;47;p1: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nl-NL" sz="1200">
                <a:solidFill>
                  <a:schemeClr val="dk1"/>
                </a:solidFill>
                <a:latin typeface="Malgun Gothic"/>
                <a:ea typeface="Malgun Gothic"/>
                <a:cs typeface="Malgun Gothic"/>
                <a:sym typeface="Malgun Gothic"/>
              </a:rPr>
              <a:t>A recurring worry in public debate is that solar and wind, because they are weather-dependent and connect through power electronics instead of spinning machines, must make the electricity grid less stable. This deck unpacks that worry. We will look at why people think this, at what grid stability actually means in technical terms, and at how grids dominated by renewables stay stable in practice. The short answer: high-renewables grids are stable — they just rely on a different mix of tools (grid-forming inverters, batteries, demand response, interconnections) than the old fossil-and-nuclear grid did.</a:t>
            </a:r>
            <a:endParaRPr/>
          </a:p>
        </p:txBody>
      </p:sp>
      <p:sp>
        <p:nvSpPr>
          <p:cNvPr id="48" name="Google Shape;48;p1: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0: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10: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nl-NL" sz="1200">
                <a:solidFill>
                  <a:schemeClr val="dk1"/>
                </a:solidFill>
                <a:latin typeface="Malgun Gothic"/>
                <a:ea typeface="Malgun Gothic"/>
                <a:cs typeface="Malgun Gothic"/>
                <a:sym typeface="Malgun Gothic"/>
              </a:rPr>
              <a:t>The first lever is the inverter itself. The inverters in today's solar and wind farms are no longer just AC sources — they are programmable power-electronics platforms. They can provide reactive power on demand for voltage support, they can deliver fast frequency response (often in milliseconds, much faster than a thermal plant), and the newest 'grid-forming' inverters can even create synthetic inertia, behaving electrically like a synchronous machine to the rest of the network. The UK's E.ON Drax pumped-hydro plant was replaced by a Tesla battery operating in grid-forming mode in 2024 — the same service, from a renewables-compatible asset. EU and national grid codes are progressively requiring these capabilities from all new connections.</a:t>
            </a:r>
            <a:endParaRPr/>
          </a:p>
        </p:txBody>
      </p:sp>
      <p:sp>
        <p:nvSpPr>
          <p:cNvPr id="145" name="Google Shape;145;p10: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1: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11: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nl-NL" sz="1200">
                <a:solidFill>
                  <a:schemeClr val="dk1"/>
                </a:solidFill>
                <a:latin typeface="Malgun Gothic"/>
                <a:ea typeface="Malgun Gothic"/>
                <a:cs typeface="Malgun Gothic"/>
                <a:sym typeface="Malgun Gothic"/>
              </a:rPr>
              <a:t>The second lever is flexibility — and crucially, flexibility from many sources. Battery storage is already the dominant provider of Frequency Containment Reserves in Belgium, Germany and the UK; a 100 MWh battery can respond in milliseconds and deliver minutes to hours of energy. Demand response uses the inherent flexibility of industrial processes, EV charging and heat pumps to follow grid signals rather than fixed schedules. Interconnections — the high-voltage links between countries — let a region with surplus wind export to a neighbour with a still day, smoothing out variability geographically. Together these three sources of flexibility plug the gap left when a thermal plant retires.</a:t>
            </a:r>
            <a:endParaRPr/>
          </a:p>
        </p:txBody>
      </p:sp>
      <p:sp>
        <p:nvSpPr>
          <p:cNvPr id="153" name="Google Shape;153;p11: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2: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12: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nl-NL" sz="1200">
                <a:solidFill>
                  <a:schemeClr val="dk1"/>
                </a:solidFill>
                <a:latin typeface="Malgun Gothic"/>
                <a:ea typeface="Malgun Gothic"/>
                <a:cs typeface="Malgun Gothic"/>
                <a:sym typeface="Malgun Gothic"/>
              </a:rPr>
              <a:t>The 28 April 2025 blackout across Spain, Portugal and parts of southern France is the headline event people point to. The honest version: it was not caused by 'too much solar'. The chain of events involved a low-frequency oscillation in the transmission system, voltage swings on a sunny Monday afternoon when Spain was exporting several gigawatts, and the cascading trip of PV and wind plants whose protection settings reacted to the voltage drop. The underlying weakness was that not enough inertia or reactive-power reserve was available at that moment — an operational and procurement problem, not a 'renewables don't work' problem. Spain has since accelerated mandates for grid-forming inverters and reactive-power reserves. The lesson is general: high-renewables grids need their ancillary services designed and procured explicitly, not assumed to come for free.</a:t>
            </a:r>
            <a:endParaRPr/>
          </a:p>
        </p:txBody>
      </p:sp>
      <p:sp>
        <p:nvSpPr>
          <p:cNvPr id="160" name="Google Shape;160;p12: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3: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13: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nl-NL" sz="1200">
                <a:solidFill>
                  <a:schemeClr val="dk1"/>
                </a:solidFill>
                <a:latin typeface="Malgun Gothic"/>
                <a:ea typeface="Malgun Gothic"/>
                <a:cs typeface="Malgun Gothic"/>
                <a:sym typeface="Malgun Gothic"/>
              </a:rPr>
              <a:t>To close: 'renewables make the grid unstable' is a misdiagnosis. What is true is that as fossil and nuclear plants retire, the services they delivered for free — inertia, primary frequency response, reactive power, short-circuit current — have to be procured deliberately from new sources. That is an engineering and market-design problem, and Europe is solving it: grid-forming inverter requirements, battery participation in FCR and aFRR, demand-response markets, capacity remuneration mechanisms, and expanded cross-border interconnections. The grid of 2035 will be majority-renewable, and it will be as stable as the grid of 2005 — through a different mix of tools.</a:t>
            </a:r>
            <a:endParaRPr/>
          </a:p>
        </p:txBody>
      </p:sp>
      <p:sp>
        <p:nvSpPr>
          <p:cNvPr id="167" name="Google Shape;167;p13: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4: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14: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175" name="Google Shape;175;p14: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5: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15: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nl-NL" sz="1200">
                <a:solidFill>
                  <a:schemeClr val="dk1"/>
                </a:solidFill>
                <a:latin typeface="Malgun Gothic"/>
                <a:ea typeface="Malgun Gothic"/>
                <a:cs typeface="Malgun Gothic"/>
                <a:sym typeface="Malgun Gothic"/>
              </a:rPr>
              <a:t>Questions? Related Every1 materials on the knowledge hub: 'How does flexibility help the grid', 'What is a digital twin of the grid', 'What can we learn from the Spanish and Portuguese Black-out?', and 'Why is my solar suddenly worth nothing?' for the citizen-level economic side.</a:t>
            </a:r>
            <a:endParaRPr/>
          </a:p>
        </p:txBody>
      </p:sp>
      <p:sp>
        <p:nvSpPr>
          <p:cNvPr id="182" name="Google Shape;182;p15: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 name="Google Shape;57;p2: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58" name="Google Shape;58;p2: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3: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 name="Google Shape;64;p3: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nl-NL" sz="1200">
                <a:solidFill>
                  <a:schemeClr val="dk1"/>
                </a:solidFill>
                <a:latin typeface="Malgun Gothic"/>
                <a:ea typeface="Malgun Gothic"/>
                <a:cs typeface="Malgun Gothic"/>
                <a:sym typeface="Malgun Gothic"/>
              </a:rPr>
              <a:t>We will go through three questions. First, where the worry comes from — what people mean when they say 'renewables make the grid unstable'. Second, what 'grid stability' actually means in engineering terms: the three pillars are frequency stability (50 Hz), voltage stability, and adequacy of generation over time. Third, how a grid full of renewables delivers those three pillars in practice, with examples and with an honest look at the 28 April 2025 Iberian blackout.</a:t>
            </a:r>
            <a:endParaRPr/>
          </a:p>
        </p:txBody>
      </p:sp>
      <p:sp>
        <p:nvSpPr>
          <p:cNvPr id="65" name="Google Shape;65;p3: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4: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p4: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nl-NL" sz="1200">
                <a:solidFill>
                  <a:schemeClr val="dk1"/>
                </a:solidFill>
                <a:latin typeface="Malgun Gothic"/>
                <a:ea typeface="Malgun Gothic"/>
                <a:cs typeface="Malgun Gothic"/>
                <a:sym typeface="Malgun Gothic"/>
              </a:rPr>
              <a:t>The worry has three legs. First, output is variable: solar drops at sunset and on cloudy days, wind drops when the air is still, and forecasting is imperfect. Second, solar and wind connect to the grid through power electronics — an inverter — instead of through a spinning synchronous machine. They therefore do not naturally store rotational energy that would resist frequency changes. That stored kinetic energy is called inertia. Third, traditional thermal and nuclear plants used to deliver a long list of ancillary services (inertia, primary frequency response, reactive power, short-circuit current) for free, as a side-effect of running. As they are retired, all those services have to be procured explicitly from new sources. That last point is the real engineering challenge — not the renewables themselves.</a:t>
            </a:r>
            <a:endParaRPr/>
          </a:p>
        </p:txBody>
      </p:sp>
      <p:sp>
        <p:nvSpPr>
          <p:cNvPr id="83" name="Google Shape;83;p4: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5: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p5: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nl-NL" sz="1200">
                <a:solidFill>
                  <a:schemeClr val="dk1"/>
                </a:solidFill>
                <a:latin typeface="Malgun Gothic"/>
                <a:ea typeface="Malgun Gothic"/>
                <a:cs typeface="Malgun Gothic"/>
                <a:sym typeface="Malgun Gothic"/>
              </a:rPr>
              <a:t>'Grid stability' is not a single property. Engineers split it into three categories, each addressed by a different set of tools and markets. Confusing the three is one of the main reasons the debate gets stuck. On the next three slides we walk through frequency stability, voltage stability, and adequacy in turn, and then look at how each is delivered in a high-renewables system.</a:t>
            </a:r>
            <a:endParaRPr/>
          </a:p>
        </p:txBody>
      </p:sp>
      <p:sp>
        <p:nvSpPr>
          <p:cNvPr id="91" name="Google Shape;91;p5: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6: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6: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nl-NL" sz="1200">
                <a:solidFill>
                  <a:schemeClr val="dk1"/>
                </a:solidFill>
                <a:latin typeface="Malgun Gothic"/>
                <a:ea typeface="Malgun Gothic"/>
                <a:cs typeface="Malgun Gothic"/>
                <a:sym typeface="Malgun Gothic"/>
              </a:rPr>
              <a:t>The first pillar is frequency stability. The European synchronous grid runs at 50 Hz, and that frequency is a real-time signal of the balance between supply and demand. If demand exceeds supply, the frequency falls; if supply exceeds demand, it rises. Both deviations have to be corrected quickly. The TSOs do this with three layers of reserves: Frequency Containment Reserves (FCR) act within seconds, automatic Frequency Restoration Reserves (aFRR) take over within minutes, and manual Frequency Restoration Reserves (mFRR) deliver the longer-duration response. In a renewables-rich grid, batteries, demand response and increasingly the renewables themselves provide all three layers.</a:t>
            </a:r>
            <a:endParaRPr/>
          </a:p>
        </p:txBody>
      </p:sp>
      <p:sp>
        <p:nvSpPr>
          <p:cNvPr id="98" name="Google Shape;98;p6: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7: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7: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nl-NL" sz="1200">
                <a:solidFill>
                  <a:schemeClr val="dk1"/>
                </a:solidFill>
                <a:latin typeface="Malgun Gothic"/>
                <a:ea typeface="Malgun Gothic"/>
                <a:cs typeface="Malgun Gothic"/>
                <a:sym typeface="Malgun Gothic"/>
              </a:rPr>
              <a:t>The second pillar is voltage stability. Voltage at every node in the network has to stay inside a tight band — typically within a few percent of nominal — otherwise sensitive equipment trips or insulation starts to fail. Voltage is controlled by injecting or absorbing reactive power locally. Traditionally, synchronous generators in fossil and nuclear plants did this. Today, the inverters in solar farms and wind turbines can provide exactly the same service, and the EU grid code already requires them to. In fact, distributed PV inverters across thousands of rooftops can provide finer-grained voltage support than a handful of large machines ever could.</a:t>
            </a:r>
            <a:endParaRPr/>
          </a:p>
        </p:txBody>
      </p:sp>
      <p:sp>
        <p:nvSpPr>
          <p:cNvPr id="110" name="Google Shape;110;p7: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8: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8: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nl-NL" sz="1200">
                <a:solidFill>
                  <a:schemeClr val="dk1"/>
                </a:solidFill>
                <a:latin typeface="Malgun Gothic"/>
                <a:ea typeface="Malgun Gothic"/>
                <a:cs typeface="Malgun Gothic"/>
                <a:sym typeface="Malgun Gothic"/>
              </a:rPr>
              <a:t>The third pillar is adequacy — making sure there is enough generation available at the moments when demand peaks, including the worst-case combinations of low wind, low solar and high load (the 'dark doldrums' or 'Dunkelflaute'). Adequacy is delivered by a combination of dispatchable generation (gas, hydro, biomass), long- and short-duration storage (pumped hydro, batteries, hydrogen), demand-side flexibility (large industrial loads, EV charging, heat pumps), and cross-border interconnections that let a region import from a neighbour when its own resources are short. The Capacity Remuneration Mechanism is one of the regulatory tools used to ensure adequacy explicitly.</a:t>
            </a:r>
            <a:endParaRPr/>
          </a:p>
        </p:txBody>
      </p:sp>
      <p:sp>
        <p:nvSpPr>
          <p:cNvPr id="122" name="Google Shape;122;p8: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9: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9: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nl-NL" sz="1200">
                <a:solidFill>
                  <a:schemeClr val="dk1"/>
                </a:solidFill>
                <a:latin typeface="Malgun Gothic"/>
                <a:ea typeface="Malgun Gothic"/>
                <a:cs typeface="Malgun Gothic"/>
                <a:sym typeface="Malgun Gothic"/>
              </a:rPr>
              <a:t>If the three pillars are frequency, voltage and adequacy, then the question becomes: can a grid full of solar, wind and batteries deliver all three? The answer is yes — provided the system is operated and regulated to procure those services explicitly. The next three slides walk through exactly how that is done in practice.</a:t>
            </a:r>
            <a:endParaRPr/>
          </a:p>
        </p:txBody>
      </p:sp>
      <p:sp>
        <p:nvSpPr>
          <p:cNvPr id="134" name="Google Shape;134;p9: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a">
  <p:cSld name="Every1 slide a">
    <p:spTree>
      <p:nvGrpSpPr>
        <p:cNvPr id="11" name="Shape 11"/>
        <p:cNvGrpSpPr/>
        <p:nvPr/>
      </p:nvGrpSpPr>
      <p:grpSpPr>
        <a:xfrm>
          <a:off x="0" y="0"/>
          <a:ext cx="0" cy="0"/>
          <a:chOff x="0" y="0"/>
          <a:chExt cx="0" cy="0"/>
        </a:xfrm>
      </p:grpSpPr>
      <p:sp>
        <p:nvSpPr>
          <p:cNvPr id="12" name="Google Shape;12;p17"/>
          <p:cNvSpPr/>
          <p:nvPr/>
        </p:nvSpPr>
        <p:spPr>
          <a:xfrm>
            <a:off x="7678057" y="1"/>
            <a:ext cx="4513943"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800" u="none" cap="none" strike="noStrike">
              <a:solidFill>
                <a:srgbClr val="1A1941"/>
              </a:solidFill>
              <a:latin typeface="Calibri"/>
              <a:ea typeface="Calibri"/>
              <a:cs typeface="Calibri"/>
              <a:sym typeface="Calibri"/>
            </a:endParaRPr>
          </a:p>
        </p:txBody>
      </p:sp>
      <p:sp>
        <p:nvSpPr>
          <p:cNvPr id="13" name="Google Shape;13;p17"/>
          <p:cNvSpPr/>
          <p:nvPr/>
        </p:nvSpPr>
        <p:spPr>
          <a:xfrm>
            <a:off x="11553029" y="6210794"/>
            <a:ext cx="377098" cy="391886"/>
          </a:xfrm>
          <a:prstGeom prst="rect">
            <a:avLst/>
          </a:prstGeom>
          <a:solidFill>
            <a:srgbClr val="FFFFFF"/>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j">
  <p:cSld name="Every1 slide j">
    <p:spTree>
      <p:nvGrpSpPr>
        <p:cNvPr id="31" name="Shape 31"/>
        <p:cNvGrpSpPr/>
        <p:nvPr/>
      </p:nvGrpSpPr>
      <p:grpSpPr>
        <a:xfrm>
          <a:off x="0" y="0"/>
          <a:ext cx="0" cy="0"/>
          <a:chOff x="0" y="0"/>
          <a:chExt cx="0" cy="0"/>
        </a:xfrm>
      </p:grpSpPr>
      <p:sp>
        <p:nvSpPr>
          <p:cNvPr id="32" name="Google Shape;32;p26"/>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k">
  <p:cSld name="Every1 slide k">
    <p:spTree>
      <p:nvGrpSpPr>
        <p:cNvPr id="33" name="Shape 33"/>
        <p:cNvGrpSpPr/>
        <p:nvPr/>
      </p:nvGrpSpPr>
      <p:grpSpPr>
        <a:xfrm>
          <a:off x="0" y="0"/>
          <a:ext cx="0" cy="0"/>
          <a:chOff x="0" y="0"/>
          <a:chExt cx="0" cy="0"/>
        </a:xfrm>
      </p:grpSpPr>
      <p:sp>
        <p:nvSpPr>
          <p:cNvPr id="34" name="Google Shape;34;p27"/>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
        <p:nvSpPr>
          <p:cNvPr id="35" name="Google Shape;35;p27"/>
          <p:cNvSpPr/>
          <p:nvPr>
            <p:ph idx="2" type="pic"/>
          </p:nvPr>
        </p:nvSpPr>
        <p:spPr>
          <a:xfrm>
            <a:off x="5488689" y="1071562"/>
            <a:ext cx="2179320" cy="4714876"/>
          </a:xfrm>
          <a:prstGeom prst="roundRect">
            <a:avLst>
              <a:gd fmla="val 7322" name="adj"/>
            </a:avLst>
          </a:prstGeom>
          <a:solidFill>
            <a:srgbClr val="F2F2F2"/>
          </a:solidFill>
          <a:ln>
            <a:noFill/>
          </a:ln>
        </p:spPr>
      </p:sp>
      <p:sp>
        <p:nvSpPr>
          <p:cNvPr id="36" name="Google Shape;36;p27"/>
          <p:cNvSpPr/>
          <p:nvPr>
            <p:ph idx="3" type="pic"/>
          </p:nvPr>
        </p:nvSpPr>
        <p:spPr>
          <a:xfrm>
            <a:off x="8646158" y="1071562"/>
            <a:ext cx="2179320" cy="4714876"/>
          </a:xfrm>
          <a:prstGeom prst="roundRect">
            <a:avLst>
              <a:gd fmla="val 7322" name="adj"/>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l">
  <p:cSld name="Every1 slide l">
    <p:spTree>
      <p:nvGrpSpPr>
        <p:cNvPr id="37" name="Shape 37"/>
        <p:cNvGrpSpPr/>
        <p:nvPr/>
      </p:nvGrpSpPr>
      <p:grpSpPr>
        <a:xfrm>
          <a:off x="0" y="0"/>
          <a:ext cx="0" cy="0"/>
          <a:chOff x="0" y="0"/>
          <a:chExt cx="0" cy="0"/>
        </a:xfrm>
      </p:grpSpPr>
      <p:sp>
        <p:nvSpPr>
          <p:cNvPr id="38" name="Google Shape;38;p28"/>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
        <p:nvSpPr>
          <p:cNvPr id="39" name="Google Shape;39;p28"/>
          <p:cNvSpPr/>
          <p:nvPr>
            <p:ph idx="2" type="pic"/>
          </p:nvPr>
        </p:nvSpPr>
        <p:spPr>
          <a:xfrm>
            <a:off x="6270942" y="871537"/>
            <a:ext cx="3825240" cy="5114925"/>
          </a:xfrm>
          <a:prstGeom prst="roundRect">
            <a:avLst>
              <a:gd fmla="val 1926" name="adj"/>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m">
  <p:cSld name="Every1 slide m">
    <p:spTree>
      <p:nvGrpSpPr>
        <p:cNvPr id="40" name="Shape 40"/>
        <p:cNvGrpSpPr/>
        <p:nvPr/>
      </p:nvGrpSpPr>
      <p:grpSpPr>
        <a:xfrm>
          <a:off x="0" y="0"/>
          <a:ext cx="0" cy="0"/>
          <a:chOff x="0" y="0"/>
          <a:chExt cx="0" cy="0"/>
        </a:xfrm>
      </p:grpSpPr>
      <p:sp>
        <p:nvSpPr>
          <p:cNvPr id="41" name="Google Shape;41;p29"/>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
        <p:nvSpPr>
          <p:cNvPr id="42" name="Google Shape;42;p29"/>
          <p:cNvSpPr/>
          <p:nvPr>
            <p:ph idx="2" type="pic"/>
          </p:nvPr>
        </p:nvSpPr>
        <p:spPr>
          <a:xfrm>
            <a:off x="5005128" y="995703"/>
            <a:ext cx="6273800" cy="37846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n">
  <p:cSld name="Every1 slide n">
    <p:spTree>
      <p:nvGrpSpPr>
        <p:cNvPr id="43" name="Shape 43"/>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o">
  <p:cSld name="Every1 slide o">
    <p:spTree>
      <p:nvGrpSpPr>
        <p:cNvPr id="44" name="Shape 44"/>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d">
  <p:cSld name="Every1 slide d">
    <p:spTree>
      <p:nvGrpSpPr>
        <p:cNvPr id="14" name="Shape 14"/>
        <p:cNvGrpSpPr/>
        <p:nvPr/>
      </p:nvGrpSpPr>
      <p:grpSpPr>
        <a:xfrm>
          <a:off x="0" y="0"/>
          <a:ext cx="0" cy="0"/>
          <a:chOff x="0" y="0"/>
          <a:chExt cx="0" cy="0"/>
        </a:xfrm>
      </p:grpSpPr>
      <p:sp>
        <p:nvSpPr>
          <p:cNvPr id="15" name="Google Shape;15;p18"/>
          <p:cNvSpPr/>
          <p:nvPr/>
        </p:nvSpPr>
        <p:spPr>
          <a:xfrm>
            <a:off x="0" y="0"/>
            <a:ext cx="12192000" cy="194936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h">
  <p:cSld name="Every1 slide h">
    <p:spTree>
      <p:nvGrpSpPr>
        <p:cNvPr id="16" name="Shape 16"/>
        <p:cNvGrpSpPr/>
        <p:nvPr/>
      </p:nvGrpSpPr>
      <p:grpSpPr>
        <a:xfrm>
          <a:off x="0" y="0"/>
          <a:ext cx="0" cy="0"/>
          <a:chOff x="0" y="0"/>
          <a:chExt cx="0" cy="0"/>
        </a:xfrm>
      </p:grpSpPr>
      <p:sp>
        <p:nvSpPr>
          <p:cNvPr id="17" name="Google Shape;17;p19"/>
          <p:cNvSpPr/>
          <p:nvPr>
            <p:ph idx="2" type="pic"/>
          </p:nvPr>
        </p:nvSpPr>
        <p:spPr>
          <a:xfrm>
            <a:off x="7808582" y="0"/>
            <a:ext cx="4383418" cy="68580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c">
  <p:cSld name="Every1 slide c">
    <p:spTree>
      <p:nvGrpSpPr>
        <p:cNvPr id="18" name="Shape 18"/>
        <p:cNvGrpSpPr/>
        <p:nvPr/>
      </p:nvGrpSpPr>
      <p:grpSpPr>
        <a:xfrm>
          <a:off x="0" y="0"/>
          <a:ext cx="0" cy="0"/>
          <a:chOff x="0" y="0"/>
          <a:chExt cx="0" cy="0"/>
        </a:xfrm>
      </p:grpSpPr>
      <p:sp>
        <p:nvSpPr>
          <p:cNvPr id="19" name="Google Shape;19;p20"/>
          <p:cNvSpPr/>
          <p:nvPr>
            <p:ph idx="2" type="pic"/>
          </p:nvPr>
        </p:nvSpPr>
        <p:spPr>
          <a:xfrm>
            <a:off x="0" y="1"/>
            <a:ext cx="12192000" cy="44323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g">
  <p:cSld name="Every1 slide g">
    <p:spTree>
      <p:nvGrpSpPr>
        <p:cNvPr id="20" name="Shape 20"/>
        <p:cNvGrpSpPr/>
        <p:nvPr/>
      </p:nvGrpSpPr>
      <p:grpSpPr>
        <a:xfrm>
          <a:off x="0" y="0"/>
          <a:ext cx="0" cy="0"/>
          <a:chOff x="0" y="0"/>
          <a:chExt cx="0" cy="0"/>
        </a:xfrm>
      </p:grpSpPr>
      <p:sp>
        <p:nvSpPr>
          <p:cNvPr id="21" name="Google Shape;21;p21"/>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e">
  <p:cSld name="Every1 slide e">
    <p:spTree>
      <p:nvGrpSpPr>
        <p:cNvPr id="22" name="Shape 22"/>
        <p:cNvGrpSpPr/>
        <p:nvPr/>
      </p:nvGrpSpPr>
      <p:grpSpPr>
        <a:xfrm>
          <a:off x="0" y="0"/>
          <a:ext cx="0" cy="0"/>
          <a:chOff x="0" y="0"/>
          <a:chExt cx="0" cy="0"/>
        </a:xfrm>
      </p:grpSpPr>
      <p:sp>
        <p:nvSpPr>
          <p:cNvPr id="23" name="Google Shape;23;p22"/>
          <p:cNvSpPr/>
          <p:nvPr>
            <p:ph idx="2" type="pic"/>
          </p:nvPr>
        </p:nvSpPr>
        <p:spPr>
          <a:xfrm>
            <a:off x="1" y="0"/>
            <a:ext cx="12192000" cy="6858000"/>
          </a:xfrm>
          <a:prstGeom prst="rect">
            <a:avLst/>
          </a:prstGeom>
          <a:solidFill>
            <a:srgbClr val="F2F2F2"/>
          </a:solidFill>
          <a:ln>
            <a:noFill/>
          </a:ln>
        </p:spPr>
      </p:sp>
      <p:sp>
        <p:nvSpPr>
          <p:cNvPr id="24" name="Google Shape;24;p22"/>
          <p:cNvSpPr/>
          <p:nvPr/>
        </p:nvSpPr>
        <p:spPr>
          <a:xfrm>
            <a:off x="2667000" y="1581765"/>
            <a:ext cx="6858000" cy="369447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f" showMasterSp="0">
  <p:cSld name="Every1 slide f">
    <p:spTree>
      <p:nvGrpSpPr>
        <p:cNvPr id="25" name="Shape 25"/>
        <p:cNvGrpSpPr/>
        <p:nvPr/>
      </p:nvGrpSpPr>
      <p:grpSpPr>
        <a:xfrm>
          <a:off x="0" y="0"/>
          <a:ext cx="0" cy="0"/>
          <a:chOff x="0" y="0"/>
          <a:chExt cx="0" cy="0"/>
        </a:xfrm>
      </p:grpSpPr>
      <p:sp>
        <p:nvSpPr>
          <p:cNvPr id="26" name="Google Shape;26;p23"/>
          <p:cNvSpPr/>
          <p:nvPr/>
        </p:nvSpPr>
        <p:spPr>
          <a:xfrm>
            <a:off x="487680" y="457200"/>
            <a:ext cx="11216640" cy="59436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b">
  <p:cSld name="Every1 slide b">
    <p:spTree>
      <p:nvGrpSpPr>
        <p:cNvPr id="27" name="Shape 27"/>
        <p:cNvGrpSpPr/>
        <p:nvPr/>
      </p:nvGrpSpPr>
      <p:grpSpPr>
        <a:xfrm>
          <a:off x="0" y="0"/>
          <a:ext cx="0" cy="0"/>
          <a:chOff x="0" y="0"/>
          <a:chExt cx="0" cy="0"/>
        </a:xfrm>
      </p:grpSpPr>
      <p:sp>
        <p:nvSpPr>
          <p:cNvPr id="28" name="Google Shape;28;p24"/>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i">
  <p:cSld name="Every1 slide i">
    <p:spTree>
      <p:nvGrpSpPr>
        <p:cNvPr id="29" name="Shape 29"/>
        <p:cNvGrpSpPr/>
        <p:nvPr/>
      </p:nvGrpSpPr>
      <p:grpSpPr>
        <a:xfrm>
          <a:off x="0" y="0"/>
          <a:ext cx="0" cy="0"/>
          <a:chOff x="0" y="0"/>
          <a:chExt cx="0" cy="0"/>
        </a:xfrm>
      </p:grpSpPr>
      <p:sp>
        <p:nvSpPr>
          <p:cNvPr id="30" name="Google Shape;30;p25"/>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6"/>
          <p:cNvSpPr/>
          <p:nvPr/>
        </p:nvSpPr>
        <p:spPr>
          <a:xfrm>
            <a:off x="11499503" y="6159639"/>
            <a:ext cx="482322" cy="482322"/>
          </a:xfrm>
          <a:prstGeom prst="rect">
            <a:avLst/>
          </a:prstGeom>
          <a:solidFill>
            <a:srgbClr val="FFFFFF"/>
          </a:solidFill>
          <a:ln>
            <a:noFill/>
          </a:ln>
        </p:spPr>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1"/>
          <p:cNvSpPr txBox="1"/>
          <p:nvPr/>
        </p:nvSpPr>
        <p:spPr>
          <a:xfrm>
            <a:off x="815121" y="1732479"/>
            <a:ext cx="6657976"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nl-NL" sz="5600" u="none" cap="none" strike="noStrike">
                <a:solidFill>
                  <a:schemeClr val="dk1"/>
                </a:solidFill>
                <a:latin typeface="Bebas Neue"/>
                <a:ea typeface="Bebas Neue"/>
                <a:cs typeface="Bebas Neue"/>
                <a:sym typeface="Bebas Neue"/>
              </a:rPr>
              <a:t>Do renewables make the grid unstable?</a:t>
            </a:r>
            <a:endParaRPr/>
          </a:p>
        </p:txBody>
      </p:sp>
      <p:sp>
        <p:nvSpPr>
          <p:cNvPr id="51" name="Google Shape;51;p1"/>
          <p:cNvSpPr txBox="1"/>
          <p:nvPr/>
        </p:nvSpPr>
        <p:spPr>
          <a:xfrm>
            <a:off x="1630241" y="5421715"/>
            <a:ext cx="438429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400">
                <a:solidFill>
                  <a:schemeClr val="dk2"/>
                </a:solidFill>
                <a:latin typeface="Bebas Neue"/>
                <a:ea typeface="Bebas Neue"/>
                <a:cs typeface="Bebas Neue"/>
                <a:sym typeface="Bebas Neue"/>
              </a:rPr>
              <a:t>Separating the myth from how the grid actually stays up</a:t>
            </a:r>
            <a:endParaRPr sz="2400">
              <a:solidFill>
                <a:schemeClr val="dk2"/>
              </a:solidFill>
              <a:latin typeface="Bebas Neue"/>
              <a:ea typeface="Bebas Neue"/>
              <a:cs typeface="Bebas Neue"/>
              <a:sym typeface="Bebas Neue"/>
            </a:endParaRPr>
          </a:p>
        </p:txBody>
      </p:sp>
      <p:sp>
        <p:nvSpPr>
          <p:cNvPr id="52" name="Google Shape;52;p1"/>
          <p:cNvSpPr txBox="1"/>
          <p:nvPr/>
        </p:nvSpPr>
        <p:spPr>
          <a:xfrm>
            <a:off x="8266061" y="4601797"/>
            <a:ext cx="3497944" cy="4001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nl-NL" sz="2000">
                <a:solidFill>
                  <a:schemeClr val="accent1"/>
                </a:solidFill>
                <a:latin typeface="Bebas Neue"/>
                <a:ea typeface="Bebas Neue"/>
                <a:cs typeface="Bebas Neue"/>
                <a:sym typeface="Bebas Neue"/>
              </a:rPr>
              <a:t>2026</a:t>
            </a:r>
            <a:endParaRPr/>
          </a:p>
        </p:txBody>
      </p:sp>
      <p:sp>
        <p:nvSpPr>
          <p:cNvPr id="53" name="Google Shape;53;p1"/>
          <p:cNvSpPr/>
          <p:nvPr/>
        </p:nvSpPr>
        <p:spPr>
          <a:xfrm>
            <a:off x="815121" y="689980"/>
            <a:ext cx="815120" cy="29754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accent1"/>
              </a:solidFill>
              <a:latin typeface="Calibri"/>
              <a:ea typeface="Calibri"/>
              <a:cs typeface="Calibri"/>
              <a:sym typeface="Calibri"/>
            </a:endParaRPr>
          </a:p>
        </p:txBody>
      </p:sp>
      <p:pic>
        <p:nvPicPr>
          <p:cNvPr descr="A black background with white letters&#10;&#10;Description automatically generated" id="54" name="Google Shape;54;p1"/>
          <p:cNvPicPr preferRelativeResize="0"/>
          <p:nvPr/>
        </p:nvPicPr>
        <p:blipFill rotWithShape="1">
          <a:blip r:embed="rId3">
            <a:alphaModFix/>
          </a:blip>
          <a:srcRect b="0" l="0" r="0" t="0"/>
          <a:stretch/>
        </p:blipFill>
        <p:spPr>
          <a:xfrm>
            <a:off x="9216748" y="420576"/>
            <a:ext cx="2547257" cy="8363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0"/>
          <p:cNvSpPr txBox="1"/>
          <p:nvPr/>
        </p:nvSpPr>
        <p:spPr>
          <a:xfrm>
            <a:off x="817595" y="643285"/>
            <a:ext cx="456720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800">
                <a:solidFill>
                  <a:schemeClr val="dk2"/>
                </a:solidFill>
                <a:latin typeface="Bebas Neue"/>
                <a:ea typeface="Bebas Neue"/>
                <a:cs typeface="Bebas Neue"/>
                <a:sym typeface="Bebas Neue"/>
              </a:rPr>
              <a:t>Smart inverters do more than make AC</a:t>
            </a:r>
            <a:endParaRPr sz="2800">
              <a:solidFill>
                <a:schemeClr val="dk2"/>
              </a:solidFill>
              <a:latin typeface="Bebas Neue"/>
              <a:ea typeface="Bebas Neue"/>
              <a:cs typeface="Bebas Neue"/>
              <a:sym typeface="Bebas Neue"/>
            </a:endParaRPr>
          </a:p>
        </p:txBody>
      </p:sp>
      <p:sp>
        <p:nvSpPr>
          <p:cNvPr id="148" name="Google Shape;148;p10"/>
          <p:cNvSpPr/>
          <p:nvPr/>
        </p:nvSpPr>
        <p:spPr>
          <a:xfrm>
            <a:off x="817595" y="1671864"/>
            <a:ext cx="4947585"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800">
                <a:solidFill>
                  <a:srgbClr val="373737"/>
                </a:solidFill>
                <a:latin typeface="Bebas Neue"/>
                <a:ea typeface="Bebas Neue"/>
                <a:cs typeface="Bebas Neue"/>
                <a:sym typeface="Bebas Neue"/>
              </a:rPr>
              <a:t>Modern inverters deliver real grid services:</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nl-NL" sz="2800">
                <a:solidFill>
                  <a:srgbClr val="373737"/>
                </a:solidFill>
                <a:latin typeface="Bebas Neue"/>
                <a:ea typeface="Bebas Neue"/>
                <a:cs typeface="Bebas Neue"/>
                <a:sym typeface="Bebas Neue"/>
              </a:rPr>
              <a:t>Reactive power for voltage support</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nl-NL" sz="2800">
                <a:solidFill>
                  <a:srgbClr val="373737"/>
                </a:solidFill>
                <a:latin typeface="Bebas Neue"/>
                <a:ea typeface="Bebas Neue"/>
                <a:cs typeface="Bebas Neue"/>
                <a:sym typeface="Bebas Neue"/>
              </a:rPr>
              <a:t>Fast frequency response in milliseconds</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nl-NL" sz="2800">
                <a:solidFill>
                  <a:srgbClr val="373737"/>
                </a:solidFill>
                <a:latin typeface="Bebas Neue"/>
                <a:ea typeface="Bebas Neue"/>
                <a:cs typeface="Bebas Neue"/>
                <a:sym typeface="Bebas Neue"/>
              </a:rPr>
              <a:t>Grid-forming control creates synthetic inertia</a:t>
            </a:r>
            <a:endParaRPr/>
          </a:p>
          <a:p>
            <a:pPr indent="-107950" lvl="0" marL="285750" marR="0" rtl="0" algn="l">
              <a:spcBef>
                <a:spcPts val="0"/>
              </a:spcBef>
              <a:spcAft>
                <a:spcPts val="0"/>
              </a:spcAft>
              <a:buClr>
                <a:schemeClr val="dk1"/>
              </a:buClr>
              <a:buSzPts val="2800"/>
              <a:buFont typeface="Arial"/>
              <a:buNone/>
            </a:pPr>
            <a:r>
              <a:t/>
            </a:r>
            <a:endParaRPr sz="2800">
              <a:solidFill>
                <a:srgbClr val="373737"/>
              </a:solidFill>
              <a:latin typeface="Bebas Neue"/>
              <a:ea typeface="Bebas Neue"/>
              <a:cs typeface="Bebas Neue"/>
              <a:sym typeface="Bebas Neue"/>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p:txBody>
      </p:sp>
      <p:pic>
        <p:nvPicPr>
          <p:cNvPr descr="A solar panels and wind turbines in a field&#10;&#10;Description automatically generated" id="149" name="Google Shape;149;p10"/>
          <p:cNvPicPr preferRelativeResize="0"/>
          <p:nvPr>
            <p:ph idx="2" type="pic"/>
          </p:nvPr>
        </p:nvPicPr>
        <p:blipFill rotWithShape="1">
          <a:blip r:embed="rId3">
            <a:alphaModFix/>
          </a:blip>
          <a:srcRect b="0" l="18044" r="18044" t="0"/>
          <a:stretch/>
        </p:blipFill>
        <p:spPr>
          <a:xfrm>
            <a:off x="7808582" y="0"/>
            <a:ext cx="4383418" cy="6858000"/>
          </a:xfrm>
          <a:prstGeom prst="rect">
            <a:avLst/>
          </a:prstGeom>
          <a:solidFill>
            <a:srgbClr val="F2F2F2"/>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1"/>
          <p:cNvSpPr txBox="1"/>
          <p:nvPr/>
        </p:nvSpPr>
        <p:spPr>
          <a:xfrm>
            <a:off x="817595" y="643285"/>
            <a:ext cx="456720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800">
                <a:solidFill>
                  <a:schemeClr val="dk2"/>
                </a:solidFill>
                <a:latin typeface="Bebas Neue"/>
                <a:ea typeface="Bebas Neue"/>
                <a:cs typeface="Bebas Neue"/>
                <a:sym typeface="Bebas Neue"/>
              </a:rPr>
              <a:t>Flexibility plugs the gaps</a:t>
            </a:r>
            <a:endParaRPr sz="2800">
              <a:solidFill>
                <a:schemeClr val="dk2"/>
              </a:solidFill>
              <a:latin typeface="Bebas Neue"/>
              <a:ea typeface="Bebas Neue"/>
              <a:cs typeface="Bebas Neue"/>
              <a:sym typeface="Bebas Neue"/>
            </a:endParaRPr>
          </a:p>
        </p:txBody>
      </p:sp>
      <p:sp>
        <p:nvSpPr>
          <p:cNvPr id="156" name="Google Shape;156;p11"/>
          <p:cNvSpPr/>
          <p:nvPr/>
        </p:nvSpPr>
        <p:spPr>
          <a:xfrm>
            <a:off x="817595" y="1671864"/>
            <a:ext cx="6308034" cy="44012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800">
                <a:solidFill>
                  <a:srgbClr val="373737"/>
                </a:solidFill>
                <a:latin typeface="Bebas Neue"/>
                <a:ea typeface="Bebas Neue"/>
                <a:cs typeface="Bebas Neue"/>
                <a:sym typeface="Bebas Neue"/>
              </a:rPr>
              <a:t>What used to come free now gets procured explicitly:</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nl-NL" sz="2800">
                <a:solidFill>
                  <a:srgbClr val="373737"/>
                </a:solidFill>
                <a:latin typeface="Bebas Neue"/>
                <a:ea typeface="Bebas Neue"/>
                <a:cs typeface="Bebas Neue"/>
                <a:sym typeface="Bebas Neue"/>
              </a:rPr>
              <a:t>Batteries supply FCR and aFRR within seconds</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nl-NL" sz="2800">
                <a:solidFill>
                  <a:srgbClr val="373737"/>
                </a:solidFill>
                <a:latin typeface="Bebas Neue"/>
                <a:ea typeface="Bebas Neue"/>
                <a:cs typeface="Bebas Neue"/>
                <a:sym typeface="Bebas Neue"/>
              </a:rPr>
              <a:t>Demand response shifts loads, EVs, heat pumps</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nl-NL" sz="2800">
                <a:solidFill>
                  <a:srgbClr val="373737"/>
                </a:solidFill>
                <a:latin typeface="Bebas Neue"/>
                <a:ea typeface="Bebas Neue"/>
                <a:cs typeface="Bebas Neue"/>
                <a:sym typeface="Bebas Neue"/>
              </a:rPr>
              <a:t>Interconnections trade across borders in real time</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107950" lvl="0" marL="285750" marR="0" rtl="0" algn="l">
              <a:spcBef>
                <a:spcPts val="0"/>
              </a:spcBef>
              <a:spcAft>
                <a:spcPts val="0"/>
              </a:spcAft>
              <a:buClr>
                <a:schemeClr val="dk1"/>
              </a:buClr>
              <a:buSzPts val="2800"/>
              <a:buFont typeface="Arial"/>
              <a:buNone/>
            </a:pPr>
            <a:r>
              <a:t/>
            </a:r>
            <a:endParaRPr sz="2800">
              <a:solidFill>
                <a:srgbClr val="373737"/>
              </a:solidFill>
              <a:latin typeface="Bebas Neue"/>
              <a:ea typeface="Bebas Neue"/>
              <a:cs typeface="Bebas Neue"/>
              <a:sym typeface="Bebas Neue"/>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2"/>
          <p:cNvSpPr txBox="1"/>
          <p:nvPr/>
        </p:nvSpPr>
        <p:spPr>
          <a:xfrm>
            <a:off x="817595" y="643285"/>
            <a:ext cx="456720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800">
                <a:solidFill>
                  <a:schemeClr val="dk2"/>
                </a:solidFill>
                <a:latin typeface="Bebas Neue"/>
                <a:ea typeface="Bebas Neue"/>
                <a:cs typeface="Bebas Neue"/>
                <a:sym typeface="Bebas Neue"/>
              </a:rPr>
              <a:t>What about the Iberian blackout?</a:t>
            </a:r>
            <a:endParaRPr sz="2800">
              <a:solidFill>
                <a:schemeClr val="dk2"/>
              </a:solidFill>
              <a:latin typeface="Bebas Neue"/>
              <a:ea typeface="Bebas Neue"/>
              <a:cs typeface="Bebas Neue"/>
              <a:sym typeface="Bebas Neue"/>
            </a:endParaRPr>
          </a:p>
        </p:txBody>
      </p:sp>
      <p:sp>
        <p:nvSpPr>
          <p:cNvPr id="163" name="Google Shape;163;p12"/>
          <p:cNvSpPr/>
          <p:nvPr/>
        </p:nvSpPr>
        <p:spPr>
          <a:xfrm>
            <a:off x="817595" y="1671864"/>
            <a:ext cx="6308034"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800">
                <a:solidFill>
                  <a:srgbClr val="373737"/>
                </a:solidFill>
                <a:latin typeface="Bebas Neue"/>
                <a:ea typeface="Bebas Neue"/>
                <a:cs typeface="Bebas Neue"/>
                <a:sym typeface="Bebas Neue"/>
              </a:rPr>
              <a:t>28 April 2025 — Spain and Portugal lost power for hours. The story is more nuanced:</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nl-NL" sz="2800">
                <a:solidFill>
                  <a:srgbClr val="373737"/>
                </a:solidFill>
                <a:latin typeface="Bebas Neue"/>
                <a:ea typeface="Bebas Neue"/>
                <a:cs typeface="Bebas Neue"/>
                <a:sym typeface="Bebas Neue"/>
              </a:rPr>
              <a:t>Triggered by voltage oscillations and protection trips, not 'too much solar'</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nl-NL" sz="2800">
                <a:solidFill>
                  <a:srgbClr val="373737"/>
                </a:solidFill>
                <a:latin typeface="Bebas Neue"/>
                <a:ea typeface="Bebas Neue"/>
                <a:cs typeface="Bebas Neue"/>
                <a:sym typeface="Bebas Neue"/>
              </a:rPr>
              <a:t>Insufficient inertia and reactive-power reserves at that moment made the system fragile</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nl-NL" sz="2800">
                <a:solidFill>
                  <a:srgbClr val="373737"/>
                </a:solidFill>
                <a:latin typeface="Bebas Neue"/>
                <a:ea typeface="Bebas Neue"/>
                <a:cs typeface="Bebas Neue"/>
                <a:sym typeface="Bebas Neue"/>
              </a:rPr>
              <a:t>Lesson: high-renewables grids need ancillary services designed for them, not against them</a:t>
            </a:r>
            <a:endParaRPr sz="2800">
              <a:solidFill>
                <a:srgbClr val="373737"/>
              </a:solidFill>
              <a:latin typeface="Bebas Neue"/>
              <a:ea typeface="Bebas Neue"/>
              <a:cs typeface="Bebas Neue"/>
              <a:sym typeface="Bebas Neue"/>
            </a:endParaRPr>
          </a:p>
          <a:p>
            <a:pPr indent="-107950" lvl="0" marL="285750" marR="0" rtl="0" algn="l">
              <a:spcBef>
                <a:spcPts val="0"/>
              </a:spcBef>
              <a:spcAft>
                <a:spcPts val="0"/>
              </a:spcAft>
              <a:buClr>
                <a:schemeClr val="dk1"/>
              </a:buClr>
              <a:buSzPts val="2800"/>
              <a:buFont typeface="Arial"/>
              <a:buNone/>
            </a:pPr>
            <a:r>
              <a:t/>
            </a:r>
            <a:endParaRPr sz="2800">
              <a:solidFill>
                <a:srgbClr val="373737"/>
              </a:solidFill>
              <a:latin typeface="Bebas Neue"/>
              <a:ea typeface="Bebas Neue"/>
              <a:cs typeface="Bebas Neue"/>
              <a:sym typeface="Bebas Neue"/>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3"/>
          <p:cNvSpPr txBox="1"/>
          <p:nvPr/>
        </p:nvSpPr>
        <p:spPr>
          <a:xfrm>
            <a:off x="817595" y="643285"/>
            <a:ext cx="456720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800">
                <a:solidFill>
                  <a:schemeClr val="dk2"/>
                </a:solidFill>
                <a:latin typeface="Bebas Neue"/>
                <a:ea typeface="Bebas Neue"/>
                <a:cs typeface="Bebas Neue"/>
                <a:sym typeface="Bebas Neue"/>
              </a:rPr>
              <a:t>The takeaway</a:t>
            </a:r>
            <a:endParaRPr sz="2800">
              <a:solidFill>
                <a:schemeClr val="dk2"/>
              </a:solidFill>
              <a:latin typeface="Bebas Neue"/>
              <a:ea typeface="Bebas Neue"/>
              <a:cs typeface="Bebas Neue"/>
              <a:sym typeface="Bebas Neue"/>
            </a:endParaRPr>
          </a:p>
        </p:txBody>
      </p:sp>
      <p:sp>
        <p:nvSpPr>
          <p:cNvPr id="170" name="Google Shape;170;p13"/>
          <p:cNvSpPr/>
          <p:nvPr/>
        </p:nvSpPr>
        <p:spPr>
          <a:xfrm>
            <a:off x="817595" y="1671864"/>
            <a:ext cx="6308034"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800">
                <a:solidFill>
                  <a:srgbClr val="373737"/>
                </a:solidFill>
                <a:latin typeface="Bebas Neue"/>
                <a:ea typeface="Bebas Neue"/>
                <a:cs typeface="Bebas Neue"/>
                <a:sym typeface="Bebas Neue"/>
              </a:rPr>
              <a:t>Renewables don't make the grid unstable — but they change how stability is delivered:</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nl-NL" sz="2800">
                <a:solidFill>
                  <a:srgbClr val="373737"/>
                </a:solidFill>
                <a:latin typeface="Bebas Neue"/>
                <a:ea typeface="Bebas Neue"/>
                <a:cs typeface="Bebas Neue"/>
                <a:sym typeface="Bebas Neue"/>
              </a:rPr>
              <a:t>Frequency, voltage and adequacy still have to be procured — just from new sources</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nl-NL" sz="2800">
                <a:solidFill>
                  <a:srgbClr val="373737"/>
                </a:solidFill>
                <a:latin typeface="Bebas Neue"/>
                <a:ea typeface="Bebas Neue"/>
                <a:cs typeface="Bebas Neue"/>
                <a:sym typeface="Bebas Neue"/>
              </a:rPr>
              <a:t>Inverters, batteries, demand response and interconnections do the job today</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nl-NL" sz="2800">
                <a:solidFill>
                  <a:srgbClr val="373737"/>
                </a:solidFill>
                <a:latin typeface="Bebas Neue"/>
                <a:ea typeface="Bebas Neue"/>
                <a:cs typeface="Bebas Neue"/>
                <a:sym typeface="Bebas Neue"/>
              </a:rPr>
              <a:t>Build the markets and grid codes for the system we have, not the one we used to have</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107950" lvl="0" marL="285750" marR="0" rtl="0" algn="l">
              <a:spcBef>
                <a:spcPts val="0"/>
              </a:spcBef>
              <a:spcAft>
                <a:spcPts val="0"/>
              </a:spcAft>
              <a:buClr>
                <a:schemeClr val="dk1"/>
              </a:buClr>
              <a:buSzPts val="2800"/>
              <a:buFont typeface="Arial"/>
              <a:buNone/>
            </a:pPr>
            <a:r>
              <a:t/>
            </a:r>
            <a:endParaRPr sz="2800">
              <a:solidFill>
                <a:srgbClr val="373737"/>
              </a:solidFill>
              <a:latin typeface="Bebas Neue"/>
              <a:ea typeface="Bebas Neue"/>
              <a:cs typeface="Bebas Neue"/>
              <a:sym typeface="Bebas Neue"/>
            </a:endParaRPr>
          </a:p>
        </p:txBody>
      </p:sp>
      <p:pic>
        <p:nvPicPr>
          <p:cNvPr id="171" name="Google Shape;171;p13"/>
          <p:cNvPicPr preferRelativeResize="0"/>
          <p:nvPr>
            <p:ph idx="2" type="pic"/>
          </p:nvPr>
        </p:nvPicPr>
        <p:blipFill rotWithShape="1">
          <a:blip r:embed="rId3">
            <a:alphaModFix/>
          </a:blip>
          <a:srcRect b="0" l="25612" r="25612" t="0"/>
          <a:stretch/>
        </p:blipFill>
        <p:spPr>
          <a:xfrm>
            <a:off x="7808582" y="0"/>
            <a:ext cx="4383418" cy="6858000"/>
          </a:xfrm>
          <a:prstGeom prst="rect">
            <a:avLst/>
          </a:prstGeom>
          <a:solidFill>
            <a:srgbClr val="F2F2F2"/>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4"/>
          <p:cNvSpPr txBox="1"/>
          <p:nvPr/>
        </p:nvSpPr>
        <p:spPr>
          <a:xfrm>
            <a:off x="512795" y="884585"/>
            <a:ext cx="303050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800">
                <a:solidFill>
                  <a:schemeClr val="lt1"/>
                </a:solidFill>
                <a:latin typeface="Bebas Neue"/>
                <a:ea typeface="Bebas Neue"/>
                <a:cs typeface="Bebas Neue"/>
                <a:sym typeface="Bebas Neue"/>
              </a:rPr>
              <a:t>acknowledgements</a:t>
            </a:r>
            <a:endParaRPr sz="2800">
              <a:solidFill>
                <a:schemeClr val="lt1"/>
              </a:solidFill>
              <a:latin typeface="Bebas Neue"/>
              <a:ea typeface="Bebas Neue"/>
              <a:cs typeface="Bebas Neue"/>
              <a:sym typeface="Bebas Neue"/>
            </a:endParaRPr>
          </a:p>
        </p:txBody>
      </p:sp>
      <p:sp>
        <p:nvSpPr>
          <p:cNvPr id="178" name="Google Shape;178;p14"/>
          <p:cNvSpPr txBox="1"/>
          <p:nvPr/>
        </p:nvSpPr>
        <p:spPr>
          <a:xfrm>
            <a:off x="4879237" y="884585"/>
            <a:ext cx="6799968" cy="701730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1800">
                <a:solidFill>
                  <a:schemeClr val="dk1"/>
                </a:solidFill>
                <a:latin typeface="Arial"/>
                <a:ea typeface="Arial"/>
                <a:cs typeface="Arial"/>
                <a:sym typeface="Arial"/>
              </a:rPr>
              <a:t>“Do renewables make the grid unstable?” was produced by Th!nk E for the Every1 project, licensed CC BY-SA 4.0. Every1 has received funding from the EU Horizon Europe programme under grant agreement No. 101075596.</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nl-NL" sz="1800">
                <a:solidFill>
                  <a:schemeClr val="dk1"/>
                </a:solidFill>
                <a:latin typeface="Arial"/>
                <a:ea typeface="Arial"/>
                <a:cs typeface="Arial"/>
                <a:sym typeface="Arial"/>
              </a:rPr>
              <a:t>Slide 3 — K.H. Reichert, “Billions of pounds of green infrastructure…”, CC BY-NC 2.0.</a:t>
            </a:r>
            <a:endParaRPr sz="1800">
              <a:solidFill>
                <a:schemeClr val="dk1"/>
              </a:solidFill>
              <a:latin typeface="Arial"/>
              <a:ea typeface="Arial"/>
              <a:cs typeface="Arial"/>
              <a:sym typeface="Arial"/>
            </a:endParaRPr>
          </a:p>
          <a:p>
            <a:pPr indent="0" lvl="0" marL="0" marR="0" rtl="0" algn="l">
              <a:spcBef>
                <a:spcPts val="0"/>
              </a:spcBef>
              <a:spcAft>
                <a:spcPts val="0"/>
              </a:spcAft>
              <a:buNone/>
            </a:pPr>
            <a:r>
              <a:rPr b="0" lang="nl-NL" sz="1800">
                <a:solidFill>
                  <a:schemeClr val="dk1"/>
                </a:solidFill>
                <a:latin typeface="Arial"/>
                <a:ea typeface="Arial"/>
                <a:cs typeface="Arial"/>
                <a:sym typeface="Arial"/>
              </a:rPr>
              <a:t>Slide 4 — ember.com, “Wholesale electricity prices in Europe”, CC BY 4.0.</a:t>
            </a:r>
            <a:endParaRPr/>
          </a:p>
          <a:p>
            <a:pPr indent="0" lvl="0" marL="0" marR="0" rtl="0" algn="l">
              <a:spcBef>
                <a:spcPts val="0"/>
              </a:spcBef>
              <a:spcAft>
                <a:spcPts val="0"/>
              </a:spcAft>
              <a:buNone/>
            </a:pPr>
            <a:r>
              <a:rPr lang="nl-NL" sz="1800">
                <a:solidFill>
                  <a:schemeClr val="dk1"/>
                </a:solidFill>
                <a:latin typeface="Arial"/>
                <a:ea typeface="Arial"/>
                <a:cs typeface="Arial"/>
                <a:sym typeface="Arial"/>
              </a:rPr>
              <a:t>Slides 8 &amp; 11 — rawpixel.com, “Electric pole” and “Black transmission towers”, CC0.</a:t>
            </a:r>
            <a:endParaRPr/>
          </a:p>
          <a:p>
            <a:pPr indent="0" lvl="0" marL="0" marR="0" rtl="0" algn="l">
              <a:spcBef>
                <a:spcPts val="0"/>
              </a:spcBef>
              <a:spcAft>
                <a:spcPts val="0"/>
              </a:spcAft>
              <a:buNone/>
            </a:pPr>
            <a:r>
              <a:rPr b="0" lang="nl-NL" sz="1800">
                <a:solidFill>
                  <a:schemeClr val="dk1"/>
                </a:solidFill>
                <a:latin typeface="Arial"/>
                <a:ea typeface="Arial"/>
                <a:cs typeface="Arial"/>
                <a:sym typeface="Arial"/>
              </a:rPr>
              <a:t>Slide 9 — easy-peasy.AI, “High-Tech Microgrid Setup with Renewable Energy Resources”, CC BY 4.0.</a:t>
            </a:r>
            <a:endParaRPr/>
          </a:p>
          <a:p>
            <a:pPr indent="0" lvl="0" marL="0" marR="0" rtl="0" algn="l">
              <a:spcBef>
                <a:spcPts val="0"/>
              </a:spcBef>
              <a:spcAft>
                <a:spcPts val="0"/>
              </a:spcAft>
              <a:buNone/>
            </a:pPr>
            <a:r>
              <a:rPr lang="nl-NL" sz="1800">
                <a:solidFill>
                  <a:schemeClr val="dk1"/>
                </a:solidFill>
                <a:latin typeface="Arial"/>
                <a:ea typeface="Arial"/>
                <a:cs typeface="Arial"/>
                <a:sym typeface="Arial"/>
              </a:rPr>
              <a:t>Slide 10 — pensionpolicyinternational.com, “Inflation, war, rising interest rates…”, CC BY-ND 4.0.</a:t>
            </a:r>
            <a:endParaRPr/>
          </a:p>
          <a:p>
            <a:pPr indent="0" lvl="0" marL="0" marR="0" rtl="0" algn="l">
              <a:spcBef>
                <a:spcPts val="0"/>
              </a:spcBef>
              <a:spcAft>
                <a:spcPts val="0"/>
              </a:spcAft>
              <a:buNone/>
            </a:pPr>
            <a:r>
              <a:rPr b="0" lang="nl-NL" sz="1800">
                <a:solidFill>
                  <a:schemeClr val="dk1"/>
                </a:solidFill>
                <a:latin typeface="Arial"/>
                <a:ea typeface="Arial"/>
                <a:cs typeface="Arial"/>
                <a:sym typeface="Arial"/>
              </a:rPr>
              <a:t>Slide 12 — pxels.com, “European Commission Flags on Poles”, CC0.</a:t>
            </a:r>
            <a:endParaRPr/>
          </a:p>
          <a:p>
            <a:pPr indent="0" lvl="0" marL="0" marR="0" rtl="0" algn="l">
              <a:spcBef>
                <a:spcPts val="0"/>
              </a:spcBef>
              <a:spcAft>
                <a:spcPts val="0"/>
              </a:spcAft>
              <a:buNone/>
            </a:pPr>
            <a:r>
              <a:t/>
            </a:r>
            <a:endParaRPr b="0" sz="1800">
              <a:solidFill>
                <a:schemeClr val="dk1"/>
              </a:solidFill>
              <a:latin typeface="Arial"/>
              <a:ea typeface="Arial"/>
              <a:cs typeface="Arial"/>
              <a:sym typeface="Arial"/>
            </a:endParaRPr>
          </a:p>
          <a:p>
            <a:pPr indent="0" lvl="0" marL="0" marR="0" rtl="0" algn="l">
              <a:spcBef>
                <a:spcPts val="0"/>
              </a:spcBef>
              <a:spcAft>
                <a:spcPts val="0"/>
              </a:spcAft>
              <a:buNone/>
            </a:pPr>
            <a:r>
              <a:t/>
            </a:r>
            <a:endParaRPr b="0" sz="1800">
              <a:solidFill>
                <a:schemeClr val="dk1"/>
              </a:solidFill>
              <a:latin typeface="Arial"/>
              <a:ea typeface="Arial"/>
              <a:cs typeface="Arial"/>
              <a:sym typeface="Arial"/>
            </a:endParaRPr>
          </a:p>
          <a:p>
            <a:pPr indent="0" lvl="0" marL="0" marR="0" rtl="0" algn="l">
              <a:spcBef>
                <a:spcPts val="0"/>
              </a:spcBef>
              <a:spcAft>
                <a:spcPts val="0"/>
              </a:spcAft>
              <a:buNone/>
            </a:pPr>
            <a:r>
              <a:t/>
            </a:r>
            <a:endParaRPr b="0"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5"/>
          <p:cNvSpPr txBox="1"/>
          <p:nvPr/>
        </p:nvSpPr>
        <p:spPr>
          <a:xfrm>
            <a:off x="4005943" y="2592548"/>
            <a:ext cx="4180114"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nl-NL" sz="6000">
                <a:solidFill>
                  <a:schemeClr val="lt1"/>
                </a:solidFill>
                <a:latin typeface="Bebas Neue"/>
                <a:ea typeface="Bebas Neue"/>
                <a:cs typeface="Bebas Neue"/>
                <a:sym typeface="Bebas Neue"/>
              </a:rPr>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2"/>
          <p:cNvSpPr txBox="1"/>
          <p:nvPr/>
        </p:nvSpPr>
        <p:spPr>
          <a:xfrm>
            <a:off x="377482" y="646590"/>
            <a:ext cx="11437035" cy="639534"/>
          </a:xfrm>
          <a:prstGeom prst="rect">
            <a:avLst/>
          </a:prstGeom>
          <a:noFill/>
          <a:ln>
            <a:noFill/>
          </a:ln>
        </p:spPr>
        <p:txBody>
          <a:bodyPr anchorCtr="0" anchor="t" bIns="45700" lIns="91425" spcFirstLastPara="1" rIns="91425" wrap="square" tIns="45700">
            <a:spAutoFit/>
          </a:bodyPr>
          <a:lstStyle/>
          <a:p>
            <a:pPr indent="0" lvl="0" marL="0" marR="0" rtl="0" algn="l">
              <a:lnSpc>
                <a:spcPct val="140010"/>
              </a:lnSpc>
              <a:spcBef>
                <a:spcPts val="0"/>
              </a:spcBef>
              <a:spcAft>
                <a:spcPts val="0"/>
              </a:spcAft>
              <a:buNone/>
            </a:pPr>
            <a:r>
              <a:rPr b="1" lang="nl-NL" sz="2800">
                <a:solidFill>
                  <a:schemeClr val="lt1"/>
                </a:solidFill>
                <a:latin typeface="Calibri"/>
                <a:ea typeface="Calibri"/>
                <a:cs typeface="Calibri"/>
                <a:sym typeface="Calibri"/>
              </a:rPr>
              <a:t>How to use this slide deck</a:t>
            </a:r>
            <a:endParaRPr sz="1800">
              <a:solidFill>
                <a:schemeClr val="dk1"/>
              </a:solidFill>
              <a:latin typeface="Calibri"/>
              <a:ea typeface="Calibri"/>
              <a:cs typeface="Calibri"/>
              <a:sym typeface="Calibri"/>
            </a:endParaRPr>
          </a:p>
        </p:txBody>
      </p:sp>
      <p:sp>
        <p:nvSpPr>
          <p:cNvPr id="61" name="Google Shape;61;p2"/>
          <p:cNvSpPr txBox="1"/>
          <p:nvPr/>
        </p:nvSpPr>
        <p:spPr>
          <a:xfrm>
            <a:off x="549965" y="2392471"/>
            <a:ext cx="11264552" cy="2123658"/>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2B2C30"/>
              </a:buClr>
              <a:buSzPts val="2200"/>
              <a:buFont typeface="Arial"/>
              <a:buChar char="•"/>
            </a:pPr>
            <a:r>
              <a:rPr lang="nl-NL" sz="2200">
                <a:solidFill>
                  <a:srgbClr val="2B2C30"/>
                </a:solidFill>
                <a:latin typeface="Calibri"/>
                <a:ea typeface="Calibri"/>
                <a:cs typeface="Calibri"/>
                <a:sym typeface="Calibri"/>
              </a:rPr>
              <a:t>This Slide deck is meant as a guide and easy starting point for a person that will explain the topic to an audience that isn't familiar with the topic yet.</a:t>
            </a:r>
            <a:endParaRPr sz="2200">
              <a:solidFill>
                <a:srgbClr val="2B2C30"/>
              </a:solidFill>
              <a:latin typeface="Calibri"/>
              <a:ea typeface="Calibri"/>
              <a:cs typeface="Calibri"/>
              <a:sym typeface="Calibri"/>
            </a:endParaRPr>
          </a:p>
          <a:p>
            <a:pPr indent="-457200" lvl="0" marL="457200" marR="0" rtl="0" algn="l">
              <a:spcBef>
                <a:spcPts val="0"/>
              </a:spcBef>
              <a:spcAft>
                <a:spcPts val="0"/>
              </a:spcAft>
              <a:buClr>
                <a:srgbClr val="2B2C30"/>
              </a:buClr>
              <a:buSzPts val="2200"/>
              <a:buFont typeface="Arial"/>
              <a:buChar char="•"/>
            </a:pPr>
            <a:r>
              <a:rPr lang="nl-NL" sz="2200">
                <a:solidFill>
                  <a:srgbClr val="2B2C30"/>
                </a:solidFill>
                <a:latin typeface="Calibri"/>
                <a:ea typeface="Calibri"/>
                <a:cs typeface="Calibri"/>
                <a:sym typeface="Calibri"/>
              </a:rPr>
              <a:t>Feel free to adapt and expand to your own need. </a:t>
            </a:r>
            <a:endParaRPr sz="2200">
              <a:solidFill>
                <a:srgbClr val="2B2C30"/>
              </a:solidFill>
              <a:latin typeface="Calibri"/>
              <a:ea typeface="Calibri"/>
              <a:cs typeface="Calibri"/>
              <a:sym typeface="Calibri"/>
            </a:endParaRPr>
          </a:p>
          <a:p>
            <a:pPr indent="-457200" lvl="1" marL="914400" marR="0" rtl="0" algn="l">
              <a:spcBef>
                <a:spcPts val="0"/>
              </a:spcBef>
              <a:spcAft>
                <a:spcPts val="0"/>
              </a:spcAft>
              <a:buClr>
                <a:srgbClr val="2B2C30"/>
              </a:buClr>
              <a:buSzPts val="2200"/>
              <a:buFont typeface="Arial"/>
              <a:buChar char="•"/>
            </a:pPr>
            <a:r>
              <a:rPr b="0" i="0" lang="nl-NL" sz="2200" u="none" cap="none" strike="noStrike">
                <a:solidFill>
                  <a:srgbClr val="2B2C30"/>
                </a:solidFill>
                <a:latin typeface="Calibri"/>
                <a:ea typeface="Calibri"/>
                <a:cs typeface="Calibri"/>
                <a:sym typeface="Calibri"/>
              </a:rPr>
              <a:t>The material is licensed under CC4.0 SA BY</a:t>
            </a:r>
            <a:endParaRPr b="0" i="0" sz="2200" u="none" cap="none" strike="noStrike">
              <a:solidFill>
                <a:srgbClr val="2B2C30"/>
              </a:solidFill>
              <a:latin typeface="Calibri"/>
              <a:ea typeface="Calibri"/>
              <a:cs typeface="Calibri"/>
              <a:sym typeface="Calibri"/>
            </a:endParaRPr>
          </a:p>
          <a:p>
            <a:pPr indent="-457200" lvl="0" marL="457200" marR="0" rtl="0" algn="l">
              <a:spcBef>
                <a:spcPts val="0"/>
              </a:spcBef>
              <a:spcAft>
                <a:spcPts val="0"/>
              </a:spcAft>
              <a:buClr>
                <a:srgbClr val="2B2C30"/>
              </a:buClr>
              <a:buSzPts val="2200"/>
              <a:buFont typeface="Arial"/>
              <a:buChar char="•"/>
            </a:pPr>
            <a:r>
              <a:rPr lang="nl-NL" sz="2200">
                <a:solidFill>
                  <a:srgbClr val="2B2C30"/>
                </a:solidFill>
                <a:latin typeface="Calibri"/>
                <a:ea typeface="Calibri"/>
                <a:cs typeface="Calibri"/>
                <a:sym typeface="Calibri"/>
              </a:rPr>
              <a:t>You can find guidance text in the notes of each slide</a:t>
            </a:r>
            <a:endParaRPr sz="2200">
              <a:solidFill>
                <a:srgbClr val="2B2C30"/>
              </a:solidFill>
              <a:latin typeface="Calibri"/>
              <a:ea typeface="Calibri"/>
              <a:cs typeface="Calibri"/>
              <a:sym typeface="Calibri"/>
            </a:endParaRPr>
          </a:p>
          <a:p>
            <a:pPr indent="-317500" lvl="0" marL="457200" marR="0" rtl="0" algn="l">
              <a:spcBef>
                <a:spcPts val="0"/>
              </a:spcBef>
              <a:spcAft>
                <a:spcPts val="0"/>
              </a:spcAft>
              <a:buClr>
                <a:schemeClr val="dk1"/>
              </a:buClr>
              <a:buSzPts val="2200"/>
              <a:buFont typeface="Calibri"/>
              <a:buNone/>
            </a:pPr>
            <a:r>
              <a:t/>
            </a:r>
            <a:endParaRPr sz="2200">
              <a:solidFill>
                <a:srgbClr val="2B2C3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3"/>
          <p:cNvSpPr txBox="1"/>
          <p:nvPr/>
        </p:nvSpPr>
        <p:spPr>
          <a:xfrm>
            <a:off x="3052168" y="682293"/>
            <a:ext cx="608766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nl-NL" sz="3200">
                <a:solidFill>
                  <a:schemeClr val="lt1"/>
                </a:solidFill>
                <a:latin typeface="Arial"/>
                <a:ea typeface="Arial"/>
                <a:cs typeface="Arial"/>
                <a:sym typeface="Arial"/>
              </a:rPr>
              <a:t>Agenda</a:t>
            </a:r>
            <a:endParaRPr b="0" sz="3200">
              <a:solidFill>
                <a:schemeClr val="lt1"/>
              </a:solidFill>
              <a:latin typeface="Arial"/>
              <a:ea typeface="Arial"/>
              <a:cs typeface="Arial"/>
              <a:sym typeface="Arial"/>
            </a:endParaRPr>
          </a:p>
        </p:txBody>
      </p:sp>
      <p:sp>
        <p:nvSpPr>
          <p:cNvPr id="68" name="Google Shape;68;p3"/>
          <p:cNvSpPr/>
          <p:nvPr/>
        </p:nvSpPr>
        <p:spPr>
          <a:xfrm>
            <a:off x="1809145" y="2885238"/>
            <a:ext cx="1030658" cy="103065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4E55FE"/>
              </a:solidFill>
              <a:latin typeface="Calibri"/>
              <a:ea typeface="Calibri"/>
              <a:cs typeface="Calibri"/>
              <a:sym typeface="Calibri"/>
            </a:endParaRPr>
          </a:p>
        </p:txBody>
      </p:sp>
      <p:sp>
        <p:nvSpPr>
          <p:cNvPr id="69" name="Google Shape;69;p3"/>
          <p:cNvSpPr/>
          <p:nvPr/>
        </p:nvSpPr>
        <p:spPr>
          <a:xfrm>
            <a:off x="6213352" y="2885238"/>
            <a:ext cx="1030658" cy="103065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4E55FE"/>
              </a:solidFill>
              <a:latin typeface="Calibri"/>
              <a:ea typeface="Calibri"/>
              <a:cs typeface="Calibri"/>
              <a:sym typeface="Calibri"/>
            </a:endParaRPr>
          </a:p>
        </p:txBody>
      </p:sp>
      <p:sp>
        <p:nvSpPr>
          <p:cNvPr id="70" name="Google Shape;70;p3"/>
          <p:cNvSpPr txBox="1"/>
          <p:nvPr/>
        </p:nvSpPr>
        <p:spPr>
          <a:xfrm>
            <a:off x="2944035" y="3249990"/>
            <a:ext cx="300846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1400">
                <a:solidFill>
                  <a:schemeClr val="dk1"/>
                </a:solidFill>
                <a:latin typeface="Arial"/>
                <a:ea typeface="Arial"/>
                <a:cs typeface="Arial"/>
                <a:sym typeface="Arial"/>
              </a:rPr>
              <a:t>Solar and wind are intermittent and have no spinning mass — so the grid must be fragile, right?</a:t>
            </a:r>
            <a:endParaRPr sz="1400">
              <a:solidFill>
                <a:schemeClr val="dk1"/>
              </a:solidFill>
              <a:latin typeface="Arial"/>
              <a:ea typeface="Arial"/>
              <a:cs typeface="Arial"/>
              <a:sym typeface="Arial"/>
            </a:endParaRPr>
          </a:p>
        </p:txBody>
      </p:sp>
      <p:sp>
        <p:nvSpPr>
          <p:cNvPr id="71" name="Google Shape;71;p3"/>
          <p:cNvSpPr/>
          <p:nvPr/>
        </p:nvSpPr>
        <p:spPr>
          <a:xfrm>
            <a:off x="2924404" y="2873165"/>
            <a:ext cx="302809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000">
                <a:solidFill>
                  <a:schemeClr val="dk1"/>
                </a:solidFill>
                <a:latin typeface="Bebas Neue"/>
                <a:ea typeface="Bebas Neue"/>
                <a:cs typeface="Bebas Neue"/>
                <a:sym typeface="Bebas Neue"/>
              </a:rPr>
              <a:t>The worry</a:t>
            </a:r>
            <a:endParaRPr sz="2000">
              <a:solidFill>
                <a:schemeClr val="dk1"/>
              </a:solidFill>
              <a:latin typeface="Bebas Neue"/>
              <a:ea typeface="Bebas Neue"/>
              <a:cs typeface="Bebas Neue"/>
              <a:sym typeface="Bebas Neue"/>
            </a:endParaRPr>
          </a:p>
        </p:txBody>
      </p:sp>
      <p:sp>
        <p:nvSpPr>
          <p:cNvPr id="72" name="Google Shape;72;p3"/>
          <p:cNvSpPr txBox="1"/>
          <p:nvPr/>
        </p:nvSpPr>
        <p:spPr>
          <a:xfrm>
            <a:off x="7374391" y="3249990"/>
            <a:ext cx="3263872"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1400">
                <a:solidFill>
                  <a:schemeClr val="dk1"/>
                </a:solidFill>
                <a:latin typeface="Arial"/>
                <a:ea typeface="Arial"/>
                <a:cs typeface="Arial"/>
                <a:sym typeface="Arial"/>
              </a:rPr>
              <a:t>Frequency stability, voltage stability and adequacy of supply over time.</a:t>
            </a:r>
            <a:endParaRPr sz="1400">
              <a:solidFill>
                <a:schemeClr val="dk1"/>
              </a:solidFill>
              <a:latin typeface="Arial"/>
              <a:ea typeface="Arial"/>
              <a:cs typeface="Arial"/>
              <a:sym typeface="Arial"/>
            </a:endParaRPr>
          </a:p>
        </p:txBody>
      </p:sp>
      <p:sp>
        <p:nvSpPr>
          <p:cNvPr id="73" name="Google Shape;73;p3"/>
          <p:cNvSpPr/>
          <p:nvPr/>
        </p:nvSpPr>
        <p:spPr>
          <a:xfrm>
            <a:off x="7354760" y="2856654"/>
            <a:ext cx="302809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000">
                <a:solidFill>
                  <a:schemeClr val="dk1"/>
                </a:solidFill>
                <a:latin typeface="Bebas Neue"/>
                <a:ea typeface="Bebas Neue"/>
                <a:cs typeface="Bebas Neue"/>
                <a:sym typeface="Bebas Neue"/>
              </a:rPr>
              <a:t>The three pillars</a:t>
            </a:r>
            <a:endParaRPr sz="2000">
              <a:solidFill>
                <a:schemeClr val="dk1"/>
              </a:solidFill>
              <a:latin typeface="Bebas Neue"/>
              <a:ea typeface="Bebas Neue"/>
              <a:cs typeface="Bebas Neue"/>
              <a:sym typeface="Bebas Neue"/>
            </a:endParaRPr>
          </a:p>
        </p:txBody>
      </p:sp>
      <p:sp>
        <p:nvSpPr>
          <p:cNvPr id="74" name="Google Shape;74;p3"/>
          <p:cNvSpPr/>
          <p:nvPr/>
        </p:nvSpPr>
        <p:spPr>
          <a:xfrm>
            <a:off x="1809145" y="4966894"/>
            <a:ext cx="1030658" cy="103065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4E55FE"/>
              </a:solidFill>
              <a:latin typeface="Calibri"/>
              <a:ea typeface="Calibri"/>
              <a:cs typeface="Calibri"/>
              <a:sym typeface="Calibri"/>
            </a:endParaRPr>
          </a:p>
        </p:txBody>
      </p:sp>
      <p:sp>
        <p:nvSpPr>
          <p:cNvPr id="75" name="Google Shape;75;p3"/>
          <p:cNvSpPr txBox="1"/>
          <p:nvPr/>
        </p:nvSpPr>
        <p:spPr>
          <a:xfrm>
            <a:off x="2944035" y="5319733"/>
            <a:ext cx="3757848"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1400">
                <a:solidFill>
                  <a:schemeClr val="dk1"/>
                </a:solidFill>
                <a:latin typeface="Arial"/>
                <a:ea typeface="Arial"/>
                <a:cs typeface="Arial"/>
                <a:sym typeface="Arial"/>
              </a:rPr>
              <a:t>Smart inverters, batteries, flexibility and interconnections do what thermal plants used to.</a:t>
            </a:r>
            <a:endParaRPr sz="1400">
              <a:solidFill>
                <a:schemeClr val="dk1"/>
              </a:solidFill>
              <a:latin typeface="Arial"/>
              <a:ea typeface="Arial"/>
              <a:cs typeface="Arial"/>
              <a:sym typeface="Arial"/>
            </a:endParaRPr>
          </a:p>
        </p:txBody>
      </p:sp>
      <p:sp>
        <p:nvSpPr>
          <p:cNvPr id="76" name="Google Shape;76;p3"/>
          <p:cNvSpPr/>
          <p:nvPr/>
        </p:nvSpPr>
        <p:spPr>
          <a:xfrm>
            <a:off x="2924404" y="4942908"/>
            <a:ext cx="302809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000">
                <a:solidFill>
                  <a:schemeClr val="dk1"/>
                </a:solidFill>
                <a:latin typeface="Bebas Neue"/>
                <a:ea typeface="Bebas Neue"/>
                <a:cs typeface="Bebas Neue"/>
                <a:sym typeface="Bebas Neue"/>
              </a:rPr>
              <a:t>And renewables too</a:t>
            </a:r>
            <a:endParaRPr sz="2000">
              <a:solidFill>
                <a:schemeClr val="dk1"/>
              </a:solidFill>
              <a:latin typeface="Bebas Neue"/>
              <a:ea typeface="Bebas Neue"/>
              <a:cs typeface="Bebas Neue"/>
              <a:sym typeface="Bebas Neue"/>
            </a:endParaRPr>
          </a:p>
        </p:txBody>
      </p:sp>
      <p:sp>
        <p:nvSpPr>
          <p:cNvPr descr="Euro with solid fill" id="77" name="Google Shape;77;p3"/>
          <p:cNvSpPr/>
          <p:nvPr/>
        </p:nvSpPr>
        <p:spPr>
          <a:xfrm>
            <a:off x="1867274" y="2943366"/>
            <a:ext cx="914400" cy="914400"/>
          </a:xfrm>
          <a:prstGeom prst="rect">
            <a:avLst/>
          </a:prstGeom>
          <a:noFill/>
          <a:ln>
            <a:noFill/>
          </a:ln>
        </p:spPr>
      </p:sp>
      <p:sp>
        <p:nvSpPr>
          <p:cNvPr descr="Periodic Graph with solid fill" id="78" name="Google Shape;78;p3"/>
          <p:cNvSpPr/>
          <p:nvPr/>
        </p:nvSpPr>
        <p:spPr>
          <a:xfrm>
            <a:off x="6271481" y="2971800"/>
            <a:ext cx="914400" cy="914400"/>
          </a:xfrm>
          <a:prstGeom prst="rect">
            <a:avLst/>
          </a:prstGeom>
          <a:noFill/>
          <a:ln>
            <a:noFill/>
          </a:ln>
        </p:spPr>
      </p:sp>
      <p:sp>
        <p:nvSpPr>
          <p:cNvPr descr="Downward trend graph with solid fill" id="79" name="Google Shape;79;p3"/>
          <p:cNvSpPr/>
          <p:nvPr/>
        </p:nvSpPr>
        <p:spPr>
          <a:xfrm>
            <a:off x="1868241" y="5025022"/>
            <a:ext cx="914400" cy="914400"/>
          </a:xfrm>
          <a:prstGeom prst="rect">
            <a:avLst/>
          </a:prstGeom>
          <a:no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4"/>
          <p:cNvSpPr txBox="1"/>
          <p:nvPr/>
        </p:nvSpPr>
        <p:spPr>
          <a:xfrm>
            <a:off x="817595" y="643285"/>
            <a:ext cx="456720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800">
                <a:solidFill>
                  <a:schemeClr val="dk2"/>
                </a:solidFill>
                <a:latin typeface="Bebas Neue"/>
                <a:ea typeface="Bebas Neue"/>
                <a:cs typeface="Bebas Neue"/>
                <a:sym typeface="Bebas Neue"/>
              </a:rPr>
              <a:t>The worry</a:t>
            </a:r>
            <a:endParaRPr sz="2800">
              <a:solidFill>
                <a:schemeClr val="dk2"/>
              </a:solidFill>
              <a:latin typeface="Bebas Neue"/>
              <a:ea typeface="Bebas Neue"/>
              <a:cs typeface="Bebas Neue"/>
              <a:sym typeface="Bebas Neue"/>
            </a:endParaRPr>
          </a:p>
        </p:txBody>
      </p:sp>
      <p:sp>
        <p:nvSpPr>
          <p:cNvPr id="86" name="Google Shape;86;p4"/>
          <p:cNvSpPr/>
          <p:nvPr/>
        </p:nvSpPr>
        <p:spPr>
          <a:xfrm>
            <a:off x="817595" y="1671864"/>
            <a:ext cx="4227741" cy="310854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373737"/>
              </a:buClr>
              <a:buSzPts val="2800"/>
              <a:buFont typeface="Arial"/>
              <a:buChar char="•"/>
            </a:pPr>
            <a:r>
              <a:rPr lang="nl-NL" sz="2800">
                <a:solidFill>
                  <a:srgbClr val="373737"/>
                </a:solidFill>
                <a:latin typeface="Bebas Neue"/>
                <a:ea typeface="Bebas Neue"/>
                <a:cs typeface="Bebas Neue"/>
                <a:sym typeface="Bebas Neue"/>
              </a:rPr>
              <a:t>Variable output: solar and wind follow the weather</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nl-NL" sz="2800">
                <a:solidFill>
                  <a:srgbClr val="373737"/>
                </a:solidFill>
                <a:latin typeface="Bebas Neue"/>
                <a:ea typeface="Bebas Neue"/>
                <a:cs typeface="Bebas Neue"/>
                <a:sym typeface="Bebas Neue"/>
              </a:rPr>
              <a:t>No spinning mass — no natural inertia from inverters</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nl-NL" sz="2800">
                <a:solidFill>
                  <a:srgbClr val="373737"/>
                </a:solidFill>
                <a:latin typeface="Bebas Neue"/>
                <a:ea typeface="Bebas Neue"/>
                <a:cs typeface="Bebas Neue"/>
                <a:sym typeface="Bebas Neue"/>
              </a:rPr>
              <a:t>Inertia used to come free from thermal plants</a:t>
            </a:r>
            <a:endParaRPr sz="2800">
              <a:solidFill>
                <a:srgbClr val="373737"/>
              </a:solidFill>
              <a:latin typeface="Bebas Neue"/>
              <a:ea typeface="Bebas Neue"/>
              <a:cs typeface="Bebas Neue"/>
              <a:sym typeface="Bebas Neue"/>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p:txBody>
      </p:sp>
      <p:pic>
        <p:nvPicPr>
          <p:cNvPr id="87" name="Google Shape;87;p4"/>
          <p:cNvPicPr preferRelativeResize="0"/>
          <p:nvPr>
            <p:ph idx="2" type="pic"/>
          </p:nvPr>
        </p:nvPicPr>
        <p:blipFill rotWithShape="1">
          <a:blip r:embed="rId3">
            <a:alphaModFix/>
          </a:blip>
          <a:srcRect b="0" l="40502" r="11564" t="0"/>
          <a:stretch/>
        </p:blipFill>
        <p:spPr>
          <a:xfrm>
            <a:off x="7808582" y="0"/>
            <a:ext cx="4383418" cy="6858000"/>
          </a:xfrm>
          <a:prstGeom prst="rect">
            <a:avLst/>
          </a:prstGeom>
          <a:solidFill>
            <a:srgbClr val="F2F2F2"/>
          </a:solid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5"/>
          <p:cNvSpPr txBox="1"/>
          <p:nvPr/>
        </p:nvSpPr>
        <p:spPr>
          <a:xfrm>
            <a:off x="3812397" y="5387408"/>
            <a:ext cx="456720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nl-NL" sz="2800">
                <a:solidFill>
                  <a:schemeClr val="dk2"/>
                </a:solidFill>
                <a:latin typeface="Bebas Neue"/>
                <a:ea typeface="Bebas Neue"/>
                <a:cs typeface="Bebas Neue"/>
                <a:sym typeface="Bebas Neue"/>
              </a:rPr>
              <a:t>How does the grid actually stay stable?</a:t>
            </a:r>
            <a:endParaRPr sz="2800">
              <a:solidFill>
                <a:schemeClr val="dk2"/>
              </a:solidFill>
              <a:latin typeface="Bebas Neue"/>
              <a:ea typeface="Bebas Neue"/>
              <a:cs typeface="Bebas Neue"/>
              <a:sym typeface="Bebas Neue"/>
            </a:endParaRPr>
          </a:p>
        </p:txBody>
      </p:sp>
      <p:pic>
        <p:nvPicPr>
          <p:cNvPr id="94" name="Google Shape;94;p5"/>
          <p:cNvPicPr preferRelativeResize="0"/>
          <p:nvPr>
            <p:ph idx="2" type="pic"/>
          </p:nvPr>
        </p:nvPicPr>
        <p:blipFill rotWithShape="1">
          <a:blip r:embed="rId3">
            <a:alphaModFix/>
          </a:blip>
          <a:srcRect b="11968" l="0" r="0" t="25173"/>
          <a:stretch/>
        </p:blipFill>
        <p:spPr>
          <a:xfrm>
            <a:off x="0" y="1"/>
            <a:ext cx="12192000" cy="4745420"/>
          </a:xfrm>
          <a:prstGeom prst="rect">
            <a:avLst/>
          </a:prstGeom>
          <a:solidFill>
            <a:srgbClr val="F2F2F2"/>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6"/>
          <p:cNvSpPr txBox="1"/>
          <p:nvPr/>
        </p:nvSpPr>
        <p:spPr>
          <a:xfrm>
            <a:off x="512795" y="884585"/>
            <a:ext cx="3030505"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800">
                <a:solidFill>
                  <a:schemeClr val="lt1"/>
                </a:solidFill>
                <a:latin typeface="Bebas Neue"/>
                <a:ea typeface="Bebas Neue"/>
                <a:cs typeface="Bebas Neue"/>
                <a:sym typeface="Bebas Neue"/>
              </a:rPr>
              <a:t>Three pillars of grid stability</a:t>
            </a:r>
            <a:endParaRPr sz="2800">
              <a:solidFill>
                <a:schemeClr val="lt1"/>
              </a:solidFill>
              <a:latin typeface="Bebas Neue"/>
              <a:ea typeface="Bebas Neue"/>
              <a:cs typeface="Bebas Neue"/>
              <a:sym typeface="Bebas Neue"/>
            </a:endParaRPr>
          </a:p>
          <a:p>
            <a:pPr indent="0" lvl="0" marL="0" marR="0" rtl="0" algn="l">
              <a:spcBef>
                <a:spcPts val="0"/>
              </a:spcBef>
              <a:spcAft>
                <a:spcPts val="0"/>
              </a:spcAft>
              <a:buNone/>
            </a:pPr>
            <a:r>
              <a:t/>
            </a:r>
            <a:endParaRPr sz="2800">
              <a:solidFill>
                <a:schemeClr val="lt1"/>
              </a:solidFill>
              <a:latin typeface="Bebas Neue"/>
              <a:ea typeface="Bebas Neue"/>
              <a:cs typeface="Bebas Neue"/>
              <a:sym typeface="Bebas Neue"/>
            </a:endParaRPr>
          </a:p>
        </p:txBody>
      </p:sp>
      <p:sp>
        <p:nvSpPr>
          <p:cNvPr id="101" name="Google Shape;101;p6"/>
          <p:cNvSpPr/>
          <p:nvPr/>
        </p:nvSpPr>
        <p:spPr>
          <a:xfrm>
            <a:off x="7236029" y="12096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rPr lang="nl-NL" sz="1400">
                <a:solidFill>
                  <a:srgbClr val="373737"/>
                </a:solidFill>
                <a:latin typeface="Calibri"/>
                <a:ea typeface="Calibri"/>
                <a:cs typeface="Calibri"/>
                <a:sym typeface="Calibri"/>
              </a:rPr>
              <a:t>Across the European grid, supply and demand must match to within a fraction of a percent at every moment — any imbalance shows up as 50 Hz drifting up or down. Operators correct it within seconds using primary, secondary and tertiary reserves (FCR, aFRR, mFRR).</a:t>
            </a:r>
            <a:endParaRPr sz="1400">
              <a:solidFill>
                <a:srgbClr val="373737"/>
              </a:solidFill>
              <a:latin typeface="Calibri"/>
              <a:ea typeface="Calibri"/>
              <a:cs typeface="Calibri"/>
              <a:sym typeface="Calibri"/>
            </a:endParaRPr>
          </a:p>
          <a:p>
            <a:pPr indent="0" lvl="0" marL="0" marR="0" rtl="0" algn="l">
              <a:spcBef>
                <a:spcPts val="0"/>
              </a:spcBef>
              <a:spcAft>
                <a:spcPts val="0"/>
              </a:spcAft>
              <a:buNone/>
            </a:pPr>
            <a:r>
              <a:t/>
            </a:r>
            <a:endParaRPr sz="1400">
              <a:solidFill>
                <a:srgbClr val="373737"/>
              </a:solidFill>
              <a:latin typeface="Arial"/>
              <a:ea typeface="Arial"/>
              <a:cs typeface="Arial"/>
              <a:sym typeface="Arial"/>
            </a:endParaRPr>
          </a:p>
        </p:txBody>
      </p:sp>
      <p:sp>
        <p:nvSpPr>
          <p:cNvPr id="102" name="Google Shape;102;p6"/>
          <p:cNvSpPr/>
          <p:nvPr/>
        </p:nvSpPr>
        <p:spPr>
          <a:xfrm>
            <a:off x="7236029" y="27844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t/>
            </a:r>
            <a:endParaRPr sz="1400">
              <a:solidFill>
                <a:srgbClr val="373737"/>
              </a:solidFill>
              <a:latin typeface="Calibri"/>
              <a:ea typeface="Calibri"/>
              <a:cs typeface="Calibri"/>
              <a:sym typeface="Calibri"/>
            </a:endParaRPr>
          </a:p>
        </p:txBody>
      </p:sp>
      <p:sp>
        <p:nvSpPr>
          <p:cNvPr id="103" name="Google Shape;103;p6"/>
          <p:cNvSpPr/>
          <p:nvPr/>
        </p:nvSpPr>
        <p:spPr>
          <a:xfrm>
            <a:off x="7236029" y="43592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t/>
            </a:r>
            <a:endParaRPr sz="1400">
              <a:solidFill>
                <a:srgbClr val="373737"/>
              </a:solidFill>
              <a:latin typeface="Calibri"/>
              <a:ea typeface="Calibri"/>
              <a:cs typeface="Calibri"/>
              <a:sym typeface="Calibri"/>
            </a:endParaRPr>
          </a:p>
        </p:txBody>
      </p:sp>
      <p:sp>
        <p:nvSpPr>
          <p:cNvPr id="104" name="Google Shape;104;p6"/>
          <p:cNvSpPr/>
          <p:nvPr/>
        </p:nvSpPr>
        <p:spPr>
          <a:xfrm>
            <a:off x="4892504" y="1209695"/>
            <a:ext cx="2343524" cy="1328464"/>
          </a:xfrm>
          <a:prstGeom prst="rect">
            <a:avLst/>
          </a:prstGeom>
          <a:solidFill>
            <a:schemeClr val="accent1"/>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rPr lang="nl-NL" sz="1800">
                <a:solidFill>
                  <a:schemeClr val="dk2"/>
                </a:solidFill>
                <a:latin typeface="Calibri"/>
                <a:ea typeface="Calibri"/>
                <a:cs typeface="Calibri"/>
                <a:sym typeface="Calibri"/>
              </a:rPr>
              <a:t>1. Frequency stability</a:t>
            </a:r>
            <a:endParaRPr sz="1800">
              <a:solidFill>
                <a:schemeClr val="dk2"/>
              </a:solidFill>
              <a:latin typeface="Calibri"/>
              <a:ea typeface="Calibri"/>
              <a:cs typeface="Calibri"/>
              <a:sym typeface="Calibri"/>
            </a:endParaRPr>
          </a:p>
        </p:txBody>
      </p:sp>
      <p:sp>
        <p:nvSpPr>
          <p:cNvPr id="105" name="Google Shape;105;p6"/>
          <p:cNvSpPr/>
          <p:nvPr/>
        </p:nvSpPr>
        <p:spPr>
          <a:xfrm>
            <a:off x="4892504" y="2784495"/>
            <a:ext cx="2343524" cy="1328464"/>
          </a:xfrm>
          <a:prstGeom prst="rect">
            <a:avLst/>
          </a:prstGeom>
          <a:solidFill>
            <a:schemeClr val="lt2"/>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t/>
            </a:r>
            <a:endParaRPr sz="1800">
              <a:solidFill>
                <a:srgbClr val="373737"/>
              </a:solidFill>
              <a:latin typeface="Calibri"/>
              <a:ea typeface="Calibri"/>
              <a:cs typeface="Calibri"/>
              <a:sym typeface="Calibri"/>
            </a:endParaRPr>
          </a:p>
        </p:txBody>
      </p:sp>
      <p:sp>
        <p:nvSpPr>
          <p:cNvPr id="106" name="Google Shape;106;p6"/>
          <p:cNvSpPr/>
          <p:nvPr/>
        </p:nvSpPr>
        <p:spPr>
          <a:xfrm>
            <a:off x="4892504" y="4359295"/>
            <a:ext cx="2343524" cy="1328464"/>
          </a:xfrm>
          <a:prstGeom prst="rect">
            <a:avLst/>
          </a:prstGeom>
          <a:solidFill>
            <a:schemeClr val="lt2"/>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t/>
            </a:r>
            <a:endParaRPr sz="1800">
              <a:solidFill>
                <a:srgbClr val="373737"/>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7"/>
          <p:cNvSpPr/>
          <p:nvPr/>
        </p:nvSpPr>
        <p:spPr>
          <a:xfrm>
            <a:off x="7236029" y="27844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rPr lang="nl-NL" sz="1400">
                <a:solidFill>
                  <a:srgbClr val="373737"/>
                </a:solidFill>
                <a:latin typeface="Arial"/>
                <a:ea typeface="Arial"/>
                <a:cs typeface="Arial"/>
                <a:sym typeface="Arial"/>
              </a:rPr>
              <a:t>Voltage at every node must stay inside tight bands. Generators absorb or inject reactive power; modern inverters in PV and wind farms can do exactly the same.</a:t>
            </a:r>
            <a:endParaRPr sz="1400">
              <a:solidFill>
                <a:srgbClr val="373737"/>
              </a:solidFill>
              <a:latin typeface="Arial"/>
              <a:ea typeface="Arial"/>
              <a:cs typeface="Arial"/>
              <a:sym typeface="Arial"/>
            </a:endParaRPr>
          </a:p>
        </p:txBody>
      </p:sp>
      <p:sp>
        <p:nvSpPr>
          <p:cNvPr id="113" name="Google Shape;113;p7"/>
          <p:cNvSpPr/>
          <p:nvPr/>
        </p:nvSpPr>
        <p:spPr>
          <a:xfrm>
            <a:off x="7236029" y="43592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t/>
            </a:r>
            <a:endParaRPr sz="1400">
              <a:solidFill>
                <a:srgbClr val="373737"/>
              </a:solidFill>
              <a:latin typeface="Calibri"/>
              <a:ea typeface="Calibri"/>
              <a:cs typeface="Calibri"/>
              <a:sym typeface="Calibri"/>
            </a:endParaRPr>
          </a:p>
        </p:txBody>
      </p:sp>
      <p:sp>
        <p:nvSpPr>
          <p:cNvPr id="114" name="Google Shape;114;p7"/>
          <p:cNvSpPr/>
          <p:nvPr/>
        </p:nvSpPr>
        <p:spPr>
          <a:xfrm>
            <a:off x="4892504" y="1209695"/>
            <a:ext cx="2343524" cy="1328464"/>
          </a:xfrm>
          <a:prstGeom prst="rect">
            <a:avLst/>
          </a:prstGeom>
          <a:solidFill>
            <a:schemeClr val="lt2"/>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rPr lang="nl-NL" sz="1800">
                <a:solidFill>
                  <a:schemeClr val="dk1"/>
                </a:solidFill>
                <a:latin typeface="Calibri"/>
                <a:ea typeface="Calibri"/>
                <a:cs typeface="Calibri"/>
                <a:sym typeface="Calibri"/>
              </a:rPr>
              <a:t>1. Frequency stability</a:t>
            </a:r>
            <a:endParaRPr/>
          </a:p>
        </p:txBody>
      </p:sp>
      <p:sp>
        <p:nvSpPr>
          <p:cNvPr id="115" name="Google Shape;115;p7"/>
          <p:cNvSpPr/>
          <p:nvPr/>
        </p:nvSpPr>
        <p:spPr>
          <a:xfrm>
            <a:off x="4892504" y="2784495"/>
            <a:ext cx="2343524" cy="1328464"/>
          </a:xfrm>
          <a:prstGeom prst="rect">
            <a:avLst/>
          </a:prstGeom>
          <a:solidFill>
            <a:schemeClr val="accent1"/>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rPr lang="nl-NL" sz="1800">
                <a:solidFill>
                  <a:schemeClr val="dk2"/>
                </a:solidFill>
                <a:latin typeface="Calibri"/>
                <a:ea typeface="Calibri"/>
                <a:cs typeface="Calibri"/>
                <a:sym typeface="Calibri"/>
              </a:rPr>
              <a:t>2. Voltage stability</a:t>
            </a:r>
            <a:endParaRPr sz="1800">
              <a:solidFill>
                <a:schemeClr val="dk2"/>
              </a:solidFill>
              <a:latin typeface="Calibri"/>
              <a:ea typeface="Calibri"/>
              <a:cs typeface="Calibri"/>
              <a:sym typeface="Calibri"/>
            </a:endParaRPr>
          </a:p>
        </p:txBody>
      </p:sp>
      <p:sp>
        <p:nvSpPr>
          <p:cNvPr id="116" name="Google Shape;116;p7"/>
          <p:cNvSpPr/>
          <p:nvPr/>
        </p:nvSpPr>
        <p:spPr>
          <a:xfrm>
            <a:off x="4892504" y="4359295"/>
            <a:ext cx="2343524" cy="1328464"/>
          </a:xfrm>
          <a:prstGeom prst="rect">
            <a:avLst/>
          </a:prstGeom>
          <a:solidFill>
            <a:schemeClr val="lt2"/>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t/>
            </a:r>
            <a:endParaRPr sz="1800">
              <a:solidFill>
                <a:srgbClr val="373737"/>
              </a:solidFill>
              <a:latin typeface="Calibri"/>
              <a:ea typeface="Calibri"/>
              <a:cs typeface="Calibri"/>
              <a:sym typeface="Calibri"/>
            </a:endParaRPr>
          </a:p>
        </p:txBody>
      </p:sp>
      <p:sp>
        <p:nvSpPr>
          <p:cNvPr id="117" name="Google Shape;117;p7"/>
          <p:cNvSpPr/>
          <p:nvPr/>
        </p:nvSpPr>
        <p:spPr>
          <a:xfrm>
            <a:off x="7236029" y="12096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rPr lang="nl-NL" sz="1400">
                <a:solidFill>
                  <a:srgbClr val="373737"/>
                </a:solidFill>
                <a:latin typeface="Calibri"/>
                <a:ea typeface="Calibri"/>
                <a:cs typeface="Calibri"/>
                <a:sym typeface="Calibri"/>
              </a:rPr>
              <a:t>Supply and demand must match at every moment — 50 Hz is the live indicator. Operators correct deviations within seconds with FCR, aFRR and mFRR reserves.</a:t>
            </a:r>
            <a:endParaRPr sz="1400">
              <a:solidFill>
                <a:srgbClr val="373737"/>
              </a:solidFill>
              <a:latin typeface="Calibri"/>
              <a:ea typeface="Calibri"/>
              <a:cs typeface="Calibri"/>
              <a:sym typeface="Calibri"/>
            </a:endParaRPr>
          </a:p>
          <a:p>
            <a:pPr indent="0" lvl="0" marL="0" marR="0" rtl="0" algn="l">
              <a:spcBef>
                <a:spcPts val="0"/>
              </a:spcBef>
              <a:spcAft>
                <a:spcPts val="0"/>
              </a:spcAft>
              <a:buNone/>
            </a:pPr>
            <a:r>
              <a:t/>
            </a:r>
            <a:endParaRPr sz="1400">
              <a:solidFill>
                <a:srgbClr val="373737"/>
              </a:solidFill>
              <a:latin typeface="Arial"/>
              <a:ea typeface="Arial"/>
              <a:cs typeface="Arial"/>
              <a:sym typeface="Arial"/>
            </a:endParaRPr>
          </a:p>
        </p:txBody>
      </p:sp>
      <p:sp>
        <p:nvSpPr>
          <p:cNvPr id="118" name="Google Shape;118;p7"/>
          <p:cNvSpPr txBox="1"/>
          <p:nvPr/>
        </p:nvSpPr>
        <p:spPr>
          <a:xfrm>
            <a:off x="512795" y="884585"/>
            <a:ext cx="3030505"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800">
                <a:solidFill>
                  <a:schemeClr val="lt1"/>
                </a:solidFill>
                <a:latin typeface="Bebas Neue"/>
                <a:ea typeface="Bebas Neue"/>
                <a:cs typeface="Bebas Neue"/>
                <a:sym typeface="Bebas Neue"/>
              </a:rPr>
              <a:t>Three pillars of grid stability</a:t>
            </a:r>
            <a:endParaRPr sz="2800">
              <a:solidFill>
                <a:schemeClr val="lt1"/>
              </a:solidFill>
              <a:latin typeface="Bebas Neue"/>
              <a:ea typeface="Bebas Neue"/>
              <a:cs typeface="Bebas Neue"/>
              <a:sym typeface="Bebas Neue"/>
            </a:endParaRPr>
          </a:p>
          <a:p>
            <a:pPr indent="0" lvl="0" marL="0" marR="0" rtl="0" algn="l">
              <a:spcBef>
                <a:spcPts val="0"/>
              </a:spcBef>
              <a:spcAft>
                <a:spcPts val="0"/>
              </a:spcAft>
              <a:buNone/>
            </a:pPr>
            <a:r>
              <a:t/>
            </a:r>
            <a:endParaRPr sz="2800">
              <a:solidFill>
                <a:schemeClr val="lt1"/>
              </a:solidFill>
              <a:latin typeface="Bebas Neue"/>
              <a:ea typeface="Bebas Neue"/>
              <a:cs typeface="Bebas Neue"/>
              <a:sym typeface="Bebas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8"/>
          <p:cNvSpPr/>
          <p:nvPr/>
        </p:nvSpPr>
        <p:spPr>
          <a:xfrm>
            <a:off x="7236028" y="43592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rPr lang="nl-NL" sz="1400">
                <a:solidFill>
                  <a:srgbClr val="373737"/>
                </a:solidFill>
                <a:latin typeface="Arial"/>
                <a:ea typeface="Arial"/>
                <a:cs typeface="Arial"/>
                <a:sym typeface="Arial"/>
              </a:rPr>
              <a:t>Enough generation must be available when demand peaks. Solved with a mix of dispatchable generation, storage, flexibility, and cross-border interconnections.</a:t>
            </a:r>
            <a:endParaRPr sz="1400">
              <a:solidFill>
                <a:srgbClr val="373737"/>
              </a:solidFill>
              <a:latin typeface="Arial"/>
              <a:ea typeface="Arial"/>
              <a:cs typeface="Arial"/>
              <a:sym typeface="Arial"/>
            </a:endParaRPr>
          </a:p>
        </p:txBody>
      </p:sp>
      <p:sp>
        <p:nvSpPr>
          <p:cNvPr id="125" name="Google Shape;125;p8"/>
          <p:cNvSpPr/>
          <p:nvPr/>
        </p:nvSpPr>
        <p:spPr>
          <a:xfrm>
            <a:off x="4892504" y="2784495"/>
            <a:ext cx="2343524" cy="1328464"/>
          </a:xfrm>
          <a:prstGeom prst="rect">
            <a:avLst/>
          </a:prstGeom>
          <a:solidFill>
            <a:schemeClr val="lt2"/>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rPr lang="nl-NL" sz="1800">
                <a:solidFill>
                  <a:srgbClr val="373737"/>
                </a:solidFill>
                <a:latin typeface="Calibri"/>
                <a:ea typeface="Calibri"/>
                <a:cs typeface="Calibri"/>
                <a:sym typeface="Calibri"/>
              </a:rPr>
              <a:t>2. Voltage stability</a:t>
            </a:r>
            <a:endParaRPr sz="1800">
              <a:solidFill>
                <a:srgbClr val="373737"/>
              </a:solidFill>
              <a:latin typeface="Calibri"/>
              <a:ea typeface="Calibri"/>
              <a:cs typeface="Calibri"/>
              <a:sym typeface="Calibri"/>
            </a:endParaRPr>
          </a:p>
        </p:txBody>
      </p:sp>
      <p:sp>
        <p:nvSpPr>
          <p:cNvPr id="126" name="Google Shape;126;p8"/>
          <p:cNvSpPr/>
          <p:nvPr/>
        </p:nvSpPr>
        <p:spPr>
          <a:xfrm>
            <a:off x="4892504" y="4359295"/>
            <a:ext cx="2343524" cy="1328464"/>
          </a:xfrm>
          <a:prstGeom prst="rect">
            <a:avLst/>
          </a:prstGeom>
          <a:solidFill>
            <a:schemeClr val="accent1"/>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rPr lang="nl-NL" sz="1800">
                <a:solidFill>
                  <a:schemeClr val="dk2"/>
                </a:solidFill>
                <a:latin typeface="Calibri"/>
                <a:ea typeface="Calibri"/>
                <a:cs typeface="Calibri"/>
                <a:sym typeface="Calibri"/>
              </a:rPr>
              <a:t>3. Adequacy of supply</a:t>
            </a:r>
            <a:endParaRPr sz="1800">
              <a:solidFill>
                <a:schemeClr val="dk2"/>
              </a:solidFill>
              <a:latin typeface="Calibri"/>
              <a:ea typeface="Calibri"/>
              <a:cs typeface="Calibri"/>
              <a:sym typeface="Calibri"/>
            </a:endParaRPr>
          </a:p>
        </p:txBody>
      </p:sp>
      <p:sp>
        <p:nvSpPr>
          <p:cNvPr id="127" name="Google Shape;127;p8"/>
          <p:cNvSpPr/>
          <p:nvPr/>
        </p:nvSpPr>
        <p:spPr>
          <a:xfrm>
            <a:off x="4892504" y="1209695"/>
            <a:ext cx="2343524" cy="1328464"/>
          </a:xfrm>
          <a:prstGeom prst="rect">
            <a:avLst/>
          </a:prstGeom>
          <a:solidFill>
            <a:schemeClr val="lt2"/>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rPr lang="nl-NL" sz="1800">
                <a:solidFill>
                  <a:schemeClr val="dk1"/>
                </a:solidFill>
                <a:latin typeface="Calibri"/>
                <a:ea typeface="Calibri"/>
                <a:cs typeface="Calibri"/>
                <a:sym typeface="Calibri"/>
              </a:rPr>
              <a:t>1. Frequency stability</a:t>
            </a:r>
            <a:endParaRPr/>
          </a:p>
        </p:txBody>
      </p:sp>
      <p:sp>
        <p:nvSpPr>
          <p:cNvPr id="128" name="Google Shape;128;p8"/>
          <p:cNvSpPr/>
          <p:nvPr/>
        </p:nvSpPr>
        <p:spPr>
          <a:xfrm>
            <a:off x="7236029" y="12096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rPr lang="nl-NL" sz="1400">
                <a:solidFill>
                  <a:srgbClr val="373737"/>
                </a:solidFill>
                <a:latin typeface="Calibri"/>
                <a:ea typeface="Calibri"/>
                <a:cs typeface="Calibri"/>
                <a:sym typeface="Calibri"/>
              </a:rPr>
              <a:t>50 Hz is the live indicator of balance. Three layers of reserves (FCR, aFRR, mFRR) correct deviations from seconds to hours.</a:t>
            </a:r>
            <a:endParaRPr sz="1400">
              <a:solidFill>
                <a:srgbClr val="373737"/>
              </a:solidFill>
              <a:latin typeface="Calibri"/>
              <a:ea typeface="Calibri"/>
              <a:cs typeface="Calibri"/>
              <a:sym typeface="Calibri"/>
            </a:endParaRPr>
          </a:p>
          <a:p>
            <a:pPr indent="0" lvl="0" marL="0" marR="0" rtl="0" algn="l">
              <a:spcBef>
                <a:spcPts val="0"/>
              </a:spcBef>
              <a:spcAft>
                <a:spcPts val="0"/>
              </a:spcAft>
              <a:buNone/>
            </a:pPr>
            <a:r>
              <a:t/>
            </a:r>
            <a:endParaRPr sz="1400">
              <a:solidFill>
                <a:srgbClr val="373737"/>
              </a:solidFill>
              <a:latin typeface="Arial"/>
              <a:ea typeface="Arial"/>
              <a:cs typeface="Arial"/>
              <a:sym typeface="Arial"/>
            </a:endParaRPr>
          </a:p>
        </p:txBody>
      </p:sp>
      <p:sp>
        <p:nvSpPr>
          <p:cNvPr id="129" name="Google Shape;129;p8"/>
          <p:cNvSpPr/>
          <p:nvPr/>
        </p:nvSpPr>
        <p:spPr>
          <a:xfrm>
            <a:off x="7236029" y="27844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rPr lang="nl-NL" sz="1400">
                <a:solidFill>
                  <a:srgbClr val="373737"/>
                </a:solidFill>
                <a:latin typeface="Arial"/>
                <a:ea typeface="Arial"/>
                <a:cs typeface="Arial"/>
                <a:sym typeface="Arial"/>
              </a:rPr>
              <a:t>Voltage at every node must stay inside tight bands. Inverters in PV and wind farms can absorb or inject reactive power, just like spinning machines.</a:t>
            </a:r>
            <a:endParaRPr sz="1400">
              <a:solidFill>
                <a:srgbClr val="373737"/>
              </a:solidFill>
              <a:latin typeface="Arial"/>
              <a:ea typeface="Arial"/>
              <a:cs typeface="Arial"/>
              <a:sym typeface="Arial"/>
            </a:endParaRPr>
          </a:p>
        </p:txBody>
      </p:sp>
      <p:sp>
        <p:nvSpPr>
          <p:cNvPr id="130" name="Google Shape;130;p8"/>
          <p:cNvSpPr txBox="1"/>
          <p:nvPr/>
        </p:nvSpPr>
        <p:spPr>
          <a:xfrm>
            <a:off x="512795" y="884585"/>
            <a:ext cx="3030505"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800">
                <a:solidFill>
                  <a:schemeClr val="lt1"/>
                </a:solidFill>
                <a:latin typeface="Bebas Neue"/>
                <a:ea typeface="Bebas Neue"/>
                <a:cs typeface="Bebas Neue"/>
                <a:sym typeface="Bebas Neue"/>
              </a:rPr>
              <a:t>Three pillars of grid stability</a:t>
            </a:r>
            <a:endParaRPr sz="2800">
              <a:solidFill>
                <a:schemeClr val="lt1"/>
              </a:solidFill>
              <a:latin typeface="Bebas Neue"/>
              <a:ea typeface="Bebas Neue"/>
              <a:cs typeface="Bebas Neue"/>
              <a:sym typeface="Bebas Neue"/>
            </a:endParaRPr>
          </a:p>
          <a:p>
            <a:pPr indent="0" lvl="0" marL="0" marR="0" rtl="0" algn="l">
              <a:spcBef>
                <a:spcPts val="0"/>
              </a:spcBef>
              <a:spcAft>
                <a:spcPts val="0"/>
              </a:spcAft>
              <a:buNone/>
            </a:pPr>
            <a:r>
              <a:t/>
            </a:r>
            <a:endParaRPr sz="2800">
              <a:solidFill>
                <a:schemeClr val="lt1"/>
              </a:solidFill>
              <a:latin typeface="Bebas Neue"/>
              <a:ea typeface="Bebas Neue"/>
              <a:cs typeface="Bebas Neue"/>
              <a:sym typeface="Bebas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descr="A black background with white letters&#10;&#10;Description automatically generated" id="136" name="Google Shape;136;p9"/>
          <p:cNvPicPr preferRelativeResize="0"/>
          <p:nvPr/>
        </p:nvPicPr>
        <p:blipFill rotWithShape="1">
          <a:blip r:embed="rId3">
            <a:alphaModFix/>
          </a:blip>
          <a:srcRect b="0" l="0" r="0" t="0"/>
          <a:stretch/>
        </p:blipFill>
        <p:spPr>
          <a:xfrm>
            <a:off x="9216748" y="420576"/>
            <a:ext cx="2547257" cy="836349"/>
          </a:xfrm>
          <a:prstGeom prst="rect">
            <a:avLst/>
          </a:prstGeom>
          <a:noFill/>
          <a:ln>
            <a:noFill/>
          </a:ln>
        </p:spPr>
      </p:pic>
      <p:sp>
        <p:nvSpPr>
          <p:cNvPr id="137" name="Google Shape;137;p9"/>
          <p:cNvSpPr txBox="1"/>
          <p:nvPr/>
        </p:nvSpPr>
        <p:spPr>
          <a:xfrm>
            <a:off x="427981" y="316302"/>
            <a:ext cx="543539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7200">
                <a:solidFill>
                  <a:schemeClr val="lt1"/>
                </a:solidFill>
                <a:latin typeface="Bebas Neue"/>
                <a:ea typeface="Bebas Neue"/>
                <a:cs typeface="Bebas Neue"/>
                <a:sym typeface="Bebas Neue"/>
              </a:rPr>
              <a:t>Renewables can deliver stability too</a:t>
            </a:r>
            <a:endParaRPr sz="7200">
              <a:solidFill>
                <a:schemeClr val="lt1"/>
              </a:solidFill>
              <a:latin typeface="Bebas Neue"/>
              <a:ea typeface="Bebas Neue"/>
              <a:cs typeface="Bebas Neue"/>
              <a:sym typeface="Bebas Neue"/>
            </a:endParaRPr>
          </a:p>
        </p:txBody>
      </p:sp>
      <p:sp>
        <p:nvSpPr>
          <p:cNvPr id="138" name="Google Shape;138;p9"/>
          <p:cNvSpPr txBox="1"/>
          <p:nvPr/>
        </p:nvSpPr>
        <p:spPr>
          <a:xfrm>
            <a:off x="427981" y="1772652"/>
            <a:ext cx="6392779"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1800"/>
              <a:buFont typeface="Arial"/>
              <a:buChar char="•"/>
            </a:pPr>
            <a:r>
              <a:rPr lang="nl-NL" sz="1800">
                <a:solidFill>
                  <a:schemeClr val="lt1"/>
                </a:solidFill>
                <a:latin typeface="Arial"/>
                <a:ea typeface="Arial"/>
                <a:cs typeface="Arial"/>
                <a:sym typeface="Arial"/>
              </a:rPr>
              <a:t>Inverters can be 'grid-forming', not just 'grid-following'.</a:t>
            </a:r>
            <a:endParaRPr/>
          </a:p>
          <a:p>
            <a:pPr indent="-285750" lvl="0" marL="285750" marR="0" rtl="0" algn="l">
              <a:spcBef>
                <a:spcPts val="0"/>
              </a:spcBef>
              <a:spcAft>
                <a:spcPts val="0"/>
              </a:spcAft>
              <a:buClr>
                <a:schemeClr val="lt1"/>
              </a:buClr>
              <a:buSzPts val="1800"/>
              <a:buFont typeface="Arial"/>
              <a:buChar char="•"/>
            </a:pPr>
            <a:r>
              <a:rPr lang="nl-NL" sz="1800">
                <a:solidFill>
                  <a:schemeClr val="lt1"/>
                </a:solidFill>
                <a:latin typeface="Arial"/>
                <a:ea typeface="Arial"/>
                <a:cs typeface="Arial"/>
                <a:sym typeface="Arial"/>
              </a:rPr>
              <a:t>Storage and flexibility plug the gaps left by retired thermal plants.</a:t>
            </a:r>
            <a:endParaRPr sz="1800">
              <a:solidFill>
                <a:schemeClr val="lt1"/>
              </a:solidFill>
              <a:latin typeface="Arial"/>
              <a:ea typeface="Arial"/>
              <a:cs typeface="Arial"/>
              <a:sym typeface="Arial"/>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pic>
        <p:nvPicPr>
          <p:cNvPr id="139" name="Google Shape;139;p9"/>
          <p:cNvPicPr preferRelativeResize="0"/>
          <p:nvPr>
            <p:ph idx="2" type="pic"/>
          </p:nvPr>
        </p:nvPicPr>
        <p:blipFill rotWithShape="1">
          <a:blip r:embed="rId4">
            <a:alphaModFix/>
          </a:blip>
          <a:srcRect b="0" l="0" r="0" t="0"/>
          <a:stretch/>
        </p:blipFill>
        <p:spPr>
          <a:xfrm>
            <a:off x="0" y="0"/>
            <a:ext cx="12192000" cy="6858000"/>
          </a:xfrm>
          <a:prstGeom prst="rect">
            <a:avLst/>
          </a:prstGeom>
          <a:solidFill>
            <a:srgbClr val="F2F2F2"/>
          </a:solidFill>
          <a:ln>
            <a:noFill/>
          </a:ln>
        </p:spPr>
      </p:pic>
      <p:pic>
        <p:nvPicPr>
          <p:cNvPr descr="A black background with white letters&#10;&#10;Description automatically generated" id="140" name="Google Shape;140;p9"/>
          <p:cNvPicPr preferRelativeResize="0"/>
          <p:nvPr/>
        </p:nvPicPr>
        <p:blipFill rotWithShape="1">
          <a:blip r:embed="rId3">
            <a:alphaModFix/>
          </a:blip>
          <a:srcRect b="0" l="0" r="0" t="0"/>
          <a:stretch/>
        </p:blipFill>
        <p:spPr>
          <a:xfrm>
            <a:off x="9451104" y="5817256"/>
            <a:ext cx="2547257" cy="836349"/>
          </a:xfrm>
          <a:prstGeom prst="rect">
            <a:avLst/>
          </a:prstGeom>
          <a:noFill/>
          <a:ln>
            <a:noFill/>
          </a:ln>
        </p:spPr>
      </p:pic>
      <p:sp>
        <p:nvSpPr>
          <p:cNvPr id="141" name="Google Shape;141;p9"/>
          <p:cNvSpPr txBox="1"/>
          <p:nvPr/>
        </p:nvSpPr>
        <p:spPr>
          <a:xfrm>
            <a:off x="580381" y="468702"/>
            <a:ext cx="5435394"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7200">
                <a:solidFill>
                  <a:schemeClr val="lt1"/>
                </a:solidFill>
                <a:latin typeface="Bebas Neue"/>
                <a:ea typeface="Bebas Neue"/>
                <a:cs typeface="Bebas Neue"/>
                <a:sym typeface="Bebas Neue"/>
              </a:rPr>
              <a:t>Stable</a:t>
            </a:r>
            <a:endParaRPr/>
          </a:p>
          <a:p>
            <a:pPr indent="0" lvl="0" marL="0" marR="0" rtl="0" algn="l">
              <a:spcBef>
                <a:spcPts val="0"/>
              </a:spcBef>
              <a:spcAft>
                <a:spcPts val="0"/>
              </a:spcAft>
              <a:buNone/>
            </a:pPr>
            <a:r>
              <a:rPr lang="nl-NL" sz="7200">
                <a:solidFill>
                  <a:schemeClr val="lt1"/>
                </a:solidFill>
                <a:latin typeface="Bebas Neue"/>
                <a:ea typeface="Bebas Neue"/>
                <a:cs typeface="Bebas Neue"/>
                <a:sym typeface="Bebas Neue"/>
              </a:rPr>
              <a:t>by design</a:t>
            </a:r>
            <a:endParaRPr sz="7200">
              <a:solidFill>
                <a:schemeClr val="lt1"/>
              </a:solidFill>
              <a:latin typeface="Bebas Neue"/>
              <a:ea typeface="Bebas Neue"/>
              <a:cs typeface="Bebas Neue"/>
              <a:sym typeface="Bebas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테마">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2019-04-06T05:20:47Z</dcterms:created>
  <dc:creator>5</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0x010100CFC0EDCDBA201B409A2395B9861151A1</vt:lpwstr>
  </property>
  <property fmtid="{D5CDD505-2E9C-101B-9397-08002B2CF9AE}" pid="3" name="MediaServiceImageTags">
    <vt:lpwstr/>
  </property>
</Properties>
</file>