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0"/>
  </p:notesMasterIdLst>
  <p:handoutMasterIdLst>
    <p:handoutMasterId r:id="rId31"/>
  </p:handoutMasterIdLst>
  <p:sldIdLst>
    <p:sldId id="419" r:id="rId5"/>
    <p:sldId id="486" r:id="rId6"/>
    <p:sldId id="445" r:id="rId7"/>
    <p:sldId id="395" r:id="rId8"/>
    <p:sldId id="465" r:id="rId9"/>
    <p:sldId id="467" r:id="rId10"/>
    <p:sldId id="468" r:id="rId11"/>
    <p:sldId id="469" r:id="rId12"/>
    <p:sldId id="470" r:id="rId13"/>
    <p:sldId id="471" r:id="rId14"/>
    <p:sldId id="472" r:id="rId15"/>
    <p:sldId id="473" r:id="rId16"/>
    <p:sldId id="474" r:id="rId17"/>
    <p:sldId id="475" r:id="rId18"/>
    <p:sldId id="476" r:id="rId19"/>
    <p:sldId id="477" r:id="rId20"/>
    <p:sldId id="478" r:id="rId21"/>
    <p:sldId id="479" r:id="rId22"/>
    <p:sldId id="480" r:id="rId23"/>
    <p:sldId id="481" r:id="rId24"/>
    <p:sldId id="483" r:id="rId25"/>
    <p:sldId id="484" r:id="rId26"/>
    <p:sldId id="485" r:id="rId27"/>
    <p:sldId id="293" r:id="rId28"/>
    <p:sldId id="448" r:id="rId29"/>
  </p:sldIdLst>
  <p:sldSz cx="12192000" cy="6858000"/>
  <p:notesSz cx="7104063" cy="10234613"/>
  <p:embeddedFontLst>
    <p:embeddedFont>
      <p:font typeface="맑은 고딕" panose="020B0503020000020004" pitchFamily="34" charset="-127"/>
      <p:regular r:id="rId32"/>
      <p:bold r:id="rId33"/>
    </p:embeddedFont>
    <p:embeddedFont>
      <p:font typeface="Public Sans" panose="020B0604020202020204" charset="0"/>
      <p:regular r:id="rId34"/>
      <p:bold r:id="rId35"/>
      <p:italic r:id="rId36"/>
      <p:boldItalic r:id="rId3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3047C-CD2F-102F-C8C6-2CEF2363A9C3}" v="239" dt="2026-05-20T06:15:48.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3.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9721108"/>
            <a:ext cx="3078427" cy="513507"/>
          </a:xfrm>
          <a:prstGeom prst="rect">
            <a:avLst/>
          </a:prstGeom>
        </p:spPr>
        <p:txBody>
          <a:bodyPr vert="horz" lIns="99048" tIns="49524" rIns="99048" bIns="49524" rtlCol="0" anchor="b"/>
          <a:lstStyle>
            <a:lvl1pPr algn="l">
              <a:defRPr sz="13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4023992" y="9721108"/>
            <a:ext cx="3078427" cy="513507"/>
          </a:xfrm>
          <a:prstGeom prst="rect">
            <a:avLst/>
          </a:prstGeom>
        </p:spPr>
        <p:txBody>
          <a:bodyPr vert="horz" lIns="99048" tIns="49524" rIns="99048" bIns="49524" rtlCol="0" anchor="b"/>
          <a:lstStyle>
            <a:lvl1pPr algn="r">
              <a:defRPr sz="13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ko-KR" altLang="en-US"/>
          </a:p>
        </p:txBody>
      </p:sp>
      <p:sp>
        <p:nvSpPr>
          <p:cNvPr id="3" name="날짜 개체 틀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15A49F08-9100-4AF5-BC0A-FC6A093BE3CC}" type="datetimeFigureOut">
              <a:rPr lang="ko-KR" altLang="en-US" smtClean="0"/>
              <a:t>2026-05-19</a:t>
            </a:fld>
            <a:endParaRPr lang="ko-KR" altLang="en-US"/>
          </a:p>
        </p:txBody>
      </p:sp>
      <p:sp>
        <p:nvSpPr>
          <p:cNvPr id="4" name="슬라이드 이미지 개체 틀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48" tIns="49524" rIns="99048" bIns="49524" rtlCol="0" anchor="ctr"/>
          <a:lstStyle/>
          <a:p>
            <a:endParaRPr lang="ko-KR" altLang="en-US"/>
          </a:p>
        </p:txBody>
      </p:sp>
      <p:sp>
        <p:nvSpPr>
          <p:cNvPr id="5" name="슬라이드 노트 개체 틀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Today, we're going to delve into a topic that's becoming increasingly relevant for businesses of all sizes: the digitalisation of energy. Specifically, we'll explore what this trend means for small and medium-sized enterprises, or SMEs. The digitalisation of energy is a broad and complex topic, but it's crucial for understanding how modern technology is transforming the way we produce, distribute, and consume energy. By the end of this presentation, you'll have a clearer understanding of how these changes can impact your business and what steps you can take to adapt and thrive in this new landscape."</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251821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companies where energy is a large part of their operational costs, there is a risk of increased energy prices if they do not adapt their usage patterns. This is particularly true if their energy usage is concentrated during peak times when energy is most expensive. Without changes, these companies may face higher energy bills, which could impact their bottom line. For example, a manufacturing company that operates primarily during peak hours may see a significant increase in energy costs if they do not take steps to shift some of their operations to off-peak times. This could lead to reduced profitability and competitiveness, making it more difficult for the company to succeed in the long term. Therefore, it's crucial for SMEs to be aware of these risks and to take proactive steps to manage their energy usage more effectively."</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385993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"However, the digitalisation of energy also brings opportunities. By shifting energy loads to off-peak times, SMEs can lower their average energy costs. For example, running energy-intensive processes during times when energy is cheaper can lead to significant savings. Additionally, SMEs with large energy usage can participate in flexibility offerings, where they get paid to adjust their energy use to help balance the grid. This not only reduces costs but can also generate additional revenue. For instance, a company might agree to temporarily shut down non-essential operations during peak demand times in exchange for payment. This can help to offset energy costs and improve the company's overall financial performance. Furthermore, by participating in flexibility offerings, SMEs can contribute to a more stable and reliable energy system, which benefits everyone."</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379634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"Shifting loads from typical peak times, such as morning and evening, to off-peak times like noon can help SMEs reduce their energy costs. For example, employees with electric vehicles can be encouraged to charge their cars during the middle of the day when energy prices are lower. This can result in significant savings for both the company and the employees. Similarly, non-continuous energy-intensive production processes can be scheduled during off-peak hours to take advantage of lower energy rates. This can help to reduce operating costs and improve the company's bottom line. By carefully managing when energy is used, SMEs can optimize their energy consumption and achieve greater efficiency and cost savings."</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154776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"SMEs with large, steerable energy usage can turn this into a flexibility asset. This means they can earn revenue by agreeing to stop using energy at certain times to help balance the grid. For example, a company might agree to temporarily shut down non-essential operations during peak demand times in exchange for payment. This can help to offset energy costs and improve the company's overall financial performance. By participating in flexibility offerings, SMEs can contribute to a more stable and reliable energy system, which benefits everyone. Furthermore, this can provide an additional revenue stream for the company, enhancing its financial stability and growth prospects."</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51414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"Price signals can be used to encourage energy usage during off-peak times, and flexibility markets can intervene during unexpected peaks in demand. This allows the grid to handle more usage without needing to expand its infrastructure, reducing congestion and the likelihood of companies being unable to connect to the grid. Ultimately, this leads to a more efficient and reliable energy system. By optimizing energy usage and reducing peak demand, we can ensure that the grid operates more smoothly and effectively, providing a more stable and secure energy supply for all consumers. This not only benefits individual businesses but also contributes to the broader goal of creating a more sustainable and resilient energy system."</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436206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3624664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r>
              <a:rPr lang="en-GB"/>
              <a:t>"Next, let's examine how the digitalisation of energy impacts investment decisions. We'll look at loads during peak and off-peak times, energy generation, and the role of batteries. Understanding these impacts is crucial for making informed investment decisions that can help your business thrive in the new energy landscape."</a:t>
            </a:r>
            <a:endParaRPr lang="en-BE"/>
          </a:p>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4093332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"Investing in energy-efficient loads that are typically used during peak times becomes more attractive. Since energy prices are higher during these times, the savings from reduced energy consumption can lead to a quicker return on investment. Examples of such loads include lighting and heating systems, which are often used during peak hours. By investing in more efficient versions of these devices, businesses can achieve significant cost savings and improve their overall energy efficiency. This not only reduces operating costs but also contributes to a more sustainable and environmentally friendly business model."</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298698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the other hand, investing in energy-efficient loads used during off-peak times becomes less attractive. Because energy prices are lower during these times, the savings from reduced consumption are smaller, leading to a slower return on investment. Examples include air conditioning systems and machinery that only runs during the daytime. While investing in more efficient versions of these devices can still result in some cost savings, the financial benefits are not as significant as they are for peak-time loads. Therefore, businesses may need to prioritize their investments based on when and how their energy is used, focusing on areas where the potential for cost savings is greatest."</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2225836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"Investing in energy generation that typically produces during peak hours becomes more interesting. These systems can sell their energy at higher prices, making them more profitable. An example is east-west oriented photovoltaic (PV) panels, which generate more energy during the morning and evening peak times. By investing in these types of systems, businesses can take advantage of higher energy prices and achieve greater financial returns. This not only improves the company's bottom line but also contributes to a more diverse and resilient energy mix, which benefits the broader energy system."</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162879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0E8C-BBC7-46D4-E5C6-3B20FCA29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0433-0BD0-F6E3-AD0D-9EEBC5375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1012E-A7E5-7D9E-8155-83DB64B2D7F8}"/>
              </a:ext>
            </a:extLst>
          </p:cNvPr>
          <p:cNvSpPr>
            <a:spLocks noGrp="1"/>
          </p:cNvSpPr>
          <p:nvPr>
            <p:ph type="body" idx="1"/>
          </p:nvPr>
        </p:nvSpPr>
        <p:spPr/>
        <p:txBody>
          <a:bodyPr/>
          <a:lstStyle/>
          <a:p>
            <a:endParaRPr lang="en-GB" dirty="0">
              <a:ea typeface="맑은 고딕"/>
            </a:endParaRPr>
          </a:p>
        </p:txBody>
      </p:sp>
      <p:sp>
        <p:nvSpPr>
          <p:cNvPr id="4" name="Slide Number Placeholder 3">
            <a:extLst>
              <a:ext uri="{FF2B5EF4-FFF2-40B4-BE49-F238E27FC236}">
                <a16:creationId xmlns:a16="http://schemas.microsoft.com/office/drawing/2014/main" id="{D5B43404-F95B-7154-A484-D4F1D3FA738C}"/>
              </a:ext>
            </a:extLst>
          </p:cNvPr>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268103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"Investing in energy generation that typically produces during off-peak hours becomes less interesting. These systems will sell their energy at lower prices, making them less profitable. However, if the energy is mostly used on-site rather than sold to the grid, this can still be a viable investment. An example is south-oriented PV panels, which generate more energy during the middle of the day when energy prices are often lower. While the financial returns may be smaller, the environmental benefits of generating clean energy can still make this a worthwhile investment for businesses that are committed to sustainability and reducing their carbon footprint."</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787791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"Batteries play a crucial role in energy digitalisation. PV-coupled batteries become more interesting if energy prices are lower at times when solar panels produce the most energy. This allows for storing energy when it's cheap and using it when it's expensive, maximizing the financial benefits of the investment. Back-up batteries, which are designed to keep essential services running during power outages, can also be offered as flexibility assets. This means they can participate in programs that pay for the ability to adjust energy use, improving their economic viability. By investing in batteries, businesses can enhance their energy security, reduce costs, and contribute to a more stable and reliable energy system."</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373229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413228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SMEs with small energy usage, new opportunities for cost reduction will arise as they can take advantage of time-of-use pricing and other incentives. For those with large energy usage, it's important to consider the difference in energy prices based on the time of use when evaluating investments or replacing machinery. Additionally, SMEs should look into flexibility services they can offer, either now or in the future, to further optimize their energy costs and potentially generate new revenue streams. By carefully considering their energy usage and investing in the right technologies, SMEs can achieve greater efficiency, reduce costs, and enhance their overall competitiveness in the market.“</a:t>
            </a:r>
          </a:p>
          <a:p>
            <a:r>
              <a:rPr lang="en-GB"/>
              <a:t>"In conclusion, the digitalisation of energy presents both risks and opportunities for SMEs. By understanding and adapting to these changes, SMEs can reduce costs, increase efficiency, and even generate new revenue streams. Thank you for your attention. I'm now happy to take any questions you may have. The future of energy is evolving rapidly, and by staying informed and proactive, businesses can position themselves to thrive in this new landscape. Whether it's through investing in energy-efficient technologies, participating in flexibility offerings, or simply being more mindful of when and how energy is used, there are many ways for SMEs to benefit from the digitalisation of energy."</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3328705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4078465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0718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674719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start by breaking down what we mean by the digitalisation of energy. This concept involves using advanced technology to transform how we measure, manage, and consume energy. It's a multifaceted process that includes several key components. First, there's the use of distributed measurements, which allows us to gather data from various points in the energy system. This data is crucial for understanding how energy is being used and where improvements can be made. Second, digitalisation involves integrating more devices into various services. This means that devices like smart meters, home batteries, and electric vehicle chargers can communicate with each other and with the grid, creating a more interconnected and efficient energy system. Finally, real-time tracking allows us to monitor energy usage as it happens, providing valuable insights and enabling more informed decision-making."</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88492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most visible and impactful aspects of energy digitalisation is the use of digital meters, often referred to as smart meters. These devices are essential because they allow for more precise and varied ways of billing energy usage. Traditionally, energy billing has been based on a flat rate, where consumers pay the same amount regardless of when they use energy. However, with smart meters, energy can be billed based on the time of use or peak usage. This means that consumers can be charged differently depending on when they use energy, which can incentivize shifting usage to cheaper times. For example, energy might be more expensive during peak hours in the morning and evening when demand is high, and cheaper during off-peak hours in the middle of the day or at night when demand is lower. This not only allows for more accurate billing but also provides consumers with direct insight into their energy consumption, helping them make more informed decisions about when and how they use energy."</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137677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"Digitalisation also allows for the integration of more devices into grid services. This means that devices like home batteries and electric vehicle (EV) chargers can play a more active role in the energy system. For instance, home batteries can be used through an aggregator to participate in grid services. An aggregator is a company or entity that collects energy from various sources and manages its distribution. By integrating home batteries into this system, the stored energy in these batteries can be used to support the grid during times of high demand. This helps to balance the grid and ensures that there is enough energy to meet the needs of all consumers. Similarly, EV chargers can be part of flexibility offerings, where they can adjust their charging times to help balance the grid's load. This means that EV chargers can be programmed to charge vehicles during times when energy is cheaper and more abundant, reducing the strain on the grid during peak demand times."</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74897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"Real-time tracking is another key feature of energy digitalisation. With this capability, users can access their current energy usage data instantly. This not only allows for better monitoring and understanding of energy consumption patterns but also opens up possibilities for automation. For example, smart devices can be programmed to adjust their energy use based on real-time data, leading to more efficient energy management. This can result in significant cost savings and a reduced environmental impact. Real-time tracking also enables more accurate forecasting of energy demand, which can help energy providers to better manage their resources and ensure a more stable and reliable energy supply."</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735864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let's discuss whether the digitalisation of energy presents a risk or an opportunity for SMEs. As with any significant change, there are both challenges and benefits to consider. It's important to understand these potential risks and opportunities so that you can make informed decisions about how to adapt and take advantage of the changes brought about by energy digitalisation."</a:t>
            </a:r>
            <a:endParaRPr lang="en-BE"/>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520456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4" name="TextBox 3">
            <a:extLst>
              <a:ext uri="{FF2B5EF4-FFF2-40B4-BE49-F238E27FC236}">
                <a16:creationId xmlns:a16="http://schemas.microsoft.com/office/drawing/2014/main" id="{E77A8BED-9FDB-FEA0-D9F1-697AA13760C7}"/>
              </a:ext>
            </a:extLst>
          </p:cNvPr>
          <p:cNvSpPr txBox="1"/>
          <p:nvPr userDrawn="1"/>
        </p:nvSpPr>
        <p:spPr>
          <a:xfrm>
            <a:off x="528622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5" name="Picture 4" descr="A blue flag with yellow stars in the center&#10;&#10;AI-generated content may be incorrect.">
            <a:extLst>
              <a:ext uri="{FF2B5EF4-FFF2-40B4-BE49-F238E27FC236}">
                <a16:creationId xmlns:a16="http://schemas.microsoft.com/office/drawing/2014/main" id="{276A10AD-D415-F193-76FE-9AAD44D01C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3191" y="6159639"/>
            <a:ext cx="723029" cy="482322"/>
          </a:xfrm>
          <a:prstGeom prst="rect">
            <a:avLst/>
          </a:prstGeom>
        </p:spPr>
      </p:pic>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4" name="TextBox 3">
            <a:extLst>
              <a:ext uri="{FF2B5EF4-FFF2-40B4-BE49-F238E27FC236}">
                <a16:creationId xmlns:a16="http://schemas.microsoft.com/office/drawing/2014/main" id="{F6947E3B-211F-2270-A5F2-3442BB8880AC}"/>
              </a:ext>
            </a:extLst>
          </p:cNvPr>
          <p:cNvSpPr txBox="1"/>
          <p:nvPr userDrawn="1"/>
        </p:nvSpPr>
        <p:spPr>
          <a:xfrm>
            <a:off x="528622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8" name="Picture 7" descr="A blue flag with yellow stars in the center&#10;&#10;AI-generated content may be incorrect.">
            <a:extLst>
              <a:ext uri="{FF2B5EF4-FFF2-40B4-BE49-F238E27FC236}">
                <a16:creationId xmlns:a16="http://schemas.microsoft.com/office/drawing/2014/main" id="{16E48153-E2B3-0DCB-2330-F4BED90E7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3191" y="6159639"/>
            <a:ext cx="723029" cy="482322"/>
          </a:xfrm>
          <a:prstGeom prst="rect">
            <a:avLst/>
          </a:prstGeom>
        </p:spPr>
      </p:pic>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4" name="TextBox 3">
            <a:extLst>
              <a:ext uri="{FF2B5EF4-FFF2-40B4-BE49-F238E27FC236}">
                <a16:creationId xmlns:a16="http://schemas.microsoft.com/office/drawing/2014/main" id="{0A160D99-F82C-41A6-6623-B59E7AA28DC2}"/>
              </a:ext>
            </a:extLst>
          </p:cNvPr>
          <p:cNvSpPr txBox="1"/>
          <p:nvPr userDrawn="1"/>
        </p:nvSpPr>
        <p:spPr>
          <a:xfrm>
            <a:off x="528622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6" name="Picture 5" descr="A blue flag with yellow stars in the center&#10;&#10;AI-generated content may be incorrect.">
            <a:extLst>
              <a:ext uri="{FF2B5EF4-FFF2-40B4-BE49-F238E27FC236}">
                <a16:creationId xmlns:a16="http://schemas.microsoft.com/office/drawing/2014/main" id="{8F6172B8-41A7-5754-BCC0-3F356B602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3191" y="6159639"/>
            <a:ext cx="723029" cy="482322"/>
          </a:xfrm>
          <a:prstGeom prst="rect">
            <a:avLst/>
          </a:prstGeom>
        </p:spPr>
      </p:pic>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4" name="TextBox 3">
            <a:extLst>
              <a:ext uri="{FF2B5EF4-FFF2-40B4-BE49-F238E27FC236}">
                <a16:creationId xmlns:a16="http://schemas.microsoft.com/office/drawing/2014/main" id="{DC895446-3CBE-D206-9158-F9E4C1FFBB61}"/>
              </a:ext>
            </a:extLst>
          </p:cNvPr>
          <p:cNvSpPr txBox="1"/>
          <p:nvPr userDrawn="1"/>
        </p:nvSpPr>
        <p:spPr>
          <a:xfrm>
            <a:off x="528622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5" name="Picture 4" descr="A blue flag with yellow stars in the center&#10;&#10;AI-generated content may be incorrect.">
            <a:extLst>
              <a:ext uri="{FF2B5EF4-FFF2-40B4-BE49-F238E27FC236}">
                <a16:creationId xmlns:a16="http://schemas.microsoft.com/office/drawing/2014/main" id="{C5F1B22C-9764-F22B-A520-6F8B5AF56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3191" y="6159639"/>
            <a:ext cx="723029" cy="482322"/>
          </a:xfrm>
          <a:prstGeom prst="rect">
            <a:avLst/>
          </a:prstGeom>
        </p:spPr>
      </p:pic>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6F5304-B6A9-0CC0-9548-86B514CB60F8}"/>
              </a:ext>
            </a:extLst>
          </p:cNvPr>
          <p:cNvSpPr txBox="1"/>
          <p:nvPr userDrawn="1"/>
        </p:nvSpPr>
        <p:spPr>
          <a:xfrm>
            <a:off x="128546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7" name="Picture 6" descr="A blue flag with yellow stars in the center&#10;&#10;AI-generated content may be incorrect.">
            <a:extLst>
              <a:ext uri="{FF2B5EF4-FFF2-40B4-BE49-F238E27FC236}">
                <a16:creationId xmlns:a16="http://schemas.microsoft.com/office/drawing/2014/main" id="{302B4784-69BA-D57E-686C-EC1D153491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B66009-653C-1AF3-9A50-CC238C131E99}"/>
              </a:ext>
            </a:extLst>
          </p:cNvPr>
          <p:cNvSpPr txBox="1"/>
          <p:nvPr userDrawn="1"/>
        </p:nvSpPr>
        <p:spPr>
          <a:xfrm>
            <a:off x="128546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3" name="Picture 2" descr="A blue flag with yellow stars in the center&#10;&#10;AI-generated content may be incorrect.">
            <a:extLst>
              <a:ext uri="{FF2B5EF4-FFF2-40B4-BE49-F238E27FC236}">
                <a16:creationId xmlns:a16="http://schemas.microsoft.com/office/drawing/2014/main" id="{37E2DCFE-CF95-2D31-D5CF-D4B0FE11C6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7" name="TextBox 6">
            <a:extLst>
              <a:ext uri="{FF2B5EF4-FFF2-40B4-BE49-F238E27FC236}">
                <a16:creationId xmlns:a16="http://schemas.microsoft.com/office/drawing/2014/main" id="{352F1EB3-1F9D-F2B4-4E4C-CE7B8C394E26}"/>
              </a:ext>
            </a:extLst>
          </p:cNvPr>
          <p:cNvSpPr txBox="1"/>
          <p:nvPr userDrawn="1"/>
        </p:nvSpPr>
        <p:spPr>
          <a:xfrm>
            <a:off x="528622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8" name="Picture 7" descr="A blue flag with yellow stars in the center&#10;&#10;AI-generated content may be incorrect.">
            <a:extLst>
              <a:ext uri="{FF2B5EF4-FFF2-40B4-BE49-F238E27FC236}">
                <a16:creationId xmlns:a16="http://schemas.microsoft.com/office/drawing/2014/main" id="{6013C6EB-E543-4CA7-4A9F-260E7F671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3191" y="6159639"/>
            <a:ext cx="723029" cy="482322"/>
          </a:xfrm>
          <a:prstGeom prst="rect">
            <a:avLst/>
          </a:prstGeom>
        </p:spPr>
      </p:pic>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
        <p:nvSpPr>
          <p:cNvPr id="2" name="TextBox 1">
            <a:extLst>
              <a:ext uri="{FF2B5EF4-FFF2-40B4-BE49-F238E27FC236}">
                <a16:creationId xmlns:a16="http://schemas.microsoft.com/office/drawing/2014/main" id="{9B3FDA44-7CB6-4877-0BB8-8E5476CE7A03}"/>
              </a:ext>
            </a:extLst>
          </p:cNvPr>
          <p:cNvSpPr txBox="1"/>
          <p:nvPr userDrawn="1"/>
        </p:nvSpPr>
        <p:spPr>
          <a:xfrm>
            <a:off x="128546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3" name="Picture 2" descr="A blue flag with yellow stars in the center&#10;&#10;AI-generated content may be incorrect.">
            <a:extLst>
              <a:ext uri="{FF2B5EF4-FFF2-40B4-BE49-F238E27FC236}">
                <a16:creationId xmlns:a16="http://schemas.microsoft.com/office/drawing/2014/main" id="{0B86C6EB-7EE7-728F-5CA6-25884DC4E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
        <p:nvSpPr>
          <p:cNvPr id="2" name="TextBox 1">
            <a:extLst>
              <a:ext uri="{FF2B5EF4-FFF2-40B4-BE49-F238E27FC236}">
                <a16:creationId xmlns:a16="http://schemas.microsoft.com/office/drawing/2014/main" id="{552EB4FF-9D3F-C2A9-F06E-D2BB5E8BBC22}"/>
              </a:ext>
            </a:extLst>
          </p:cNvPr>
          <p:cNvSpPr txBox="1"/>
          <p:nvPr userDrawn="1"/>
        </p:nvSpPr>
        <p:spPr>
          <a:xfrm>
            <a:off x="128546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3" name="Picture 2" descr="A blue flag with yellow stars in the center&#10;&#10;AI-generated content may be incorrect.">
            <a:extLst>
              <a:ext uri="{FF2B5EF4-FFF2-40B4-BE49-F238E27FC236}">
                <a16:creationId xmlns:a16="http://schemas.microsoft.com/office/drawing/2014/main" id="{8838374E-B61C-B96F-5227-844F9E4A1C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4" name="TextBox 3">
            <a:extLst>
              <a:ext uri="{FF2B5EF4-FFF2-40B4-BE49-F238E27FC236}">
                <a16:creationId xmlns:a16="http://schemas.microsoft.com/office/drawing/2014/main" id="{4AA876BE-662F-842E-ED05-0009B54AA3F4}"/>
              </a:ext>
            </a:extLst>
          </p:cNvPr>
          <p:cNvSpPr txBox="1"/>
          <p:nvPr userDrawn="1"/>
        </p:nvSpPr>
        <p:spPr>
          <a:xfrm>
            <a:off x="528622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5" name="Picture 4" descr="A blue flag with yellow stars in the center&#10;&#10;AI-generated content may be incorrect.">
            <a:extLst>
              <a:ext uri="{FF2B5EF4-FFF2-40B4-BE49-F238E27FC236}">
                <a16:creationId xmlns:a16="http://schemas.microsoft.com/office/drawing/2014/main" id="{7CC74F99-C2E2-164F-9DF9-47675A08C4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3191" y="6159639"/>
            <a:ext cx="723029" cy="482322"/>
          </a:xfrm>
          <a:prstGeom prst="rect">
            <a:avLst/>
          </a:prstGeom>
        </p:spPr>
      </p:pic>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TextBox 6">
            <a:extLst>
              <a:ext uri="{FF2B5EF4-FFF2-40B4-BE49-F238E27FC236}">
                <a16:creationId xmlns:a16="http://schemas.microsoft.com/office/drawing/2014/main" id="{5B1F3660-CEDF-BE33-6526-7F9359FDC668}"/>
              </a:ext>
            </a:extLst>
          </p:cNvPr>
          <p:cNvSpPr txBox="1"/>
          <p:nvPr userDrawn="1"/>
        </p:nvSpPr>
        <p:spPr>
          <a:xfrm>
            <a:off x="128546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8" name="Picture 7" descr="A blue flag with yellow stars in the center&#10;&#10;AI-generated content may be incorrect.">
            <a:extLst>
              <a:ext uri="{FF2B5EF4-FFF2-40B4-BE49-F238E27FC236}">
                <a16:creationId xmlns:a16="http://schemas.microsoft.com/office/drawing/2014/main" id="{181B6C14-F90B-D21D-A008-49F457A7E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4" name="TextBox 3">
            <a:extLst>
              <a:ext uri="{FF2B5EF4-FFF2-40B4-BE49-F238E27FC236}">
                <a16:creationId xmlns:a16="http://schemas.microsoft.com/office/drawing/2014/main" id="{9516C7C4-B19F-7247-FE00-FBE4089409E8}"/>
              </a:ext>
            </a:extLst>
          </p:cNvPr>
          <p:cNvSpPr txBox="1"/>
          <p:nvPr userDrawn="1"/>
        </p:nvSpPr>
        <p:spPr>
          <a:xfrm>
            <a:off x="5286220" y="6200745"/>
            <a:ext cx="4389783"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accent4"/>
                </a:solidFill>
                <a:effectLst/>
                <a:latin typeface="Calibri" panose="020F0502020204030204" pitchFamily="34" charset="0"/>
                <a:cs typeface="Calibri" panose="020F0502020204030204" pitchFamily="34" charset="0"/>
              </a:rPr>
              <a:t>This project has received funding from the European Union’s Horizon Programme for Research and Innovation (2021-2027) under grant agreement No 101075596.</a:t>
            </a:r>
          </a:p>
        </p:txBody>
      </p:sp>
      <p:pic>
        <p:nvPicPr>
          <p:cNvPr id="5" name="Picture 4" descr="A blue flag with yellow stars in the center&#10;&#10;AI-generated content may be incorrect.">
            <a:extLst>
              <a:ext uri="{FF2B5EF4-FFF2-40B4-BE49-F238E27FC236}">
                <a16:creationId xmlns:a16="http://schemas.microsoft.com/office/drawing/2014/main" id="{F853B171-7CEE-13C7-547C-7522FA66E1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3191" y="6159639"/>
            <a:ext cx="723029" cy="482322"/>
          </a:xfrm>
          <a:prstGeom prst="rect">
            <a:avLst/>
          </a:prstGeom>
        </p:spPr>
      </p:pic>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8F916B2-4F4A-4B46-84C5-9F10E8117ACA}"/>
              </a:ext>
            </a:extLst>
          </p:cNvPr>
          <p:cNvSpPr txBox="1"/>
          <p:nvPr/>
        </p:nvSpPr>
        <p:spPr>
          <a:xfrm>
            <a:off x="815121" y="1732479"/>
            <a:ext cx="6566340" cy="2308324"/>
          </a:xfrm>
          <a:prstGeom prst="rect">
            <a:avLst/>
          </a:prstGeom>
          <a:noFill/>
        </p:spPr>
        <p:txBody>
          <a:bodyPr wrap="square" rtlCol="0">
            <a:spAutoFit/>
          </a:bodyPr>
          <a:lstStyle/>
          <a:p>
            <a:r>
              <a:rPr lang="en-GB" sz="7200" noProof="0">
                <a:latin typeface="+mj-lt"/>
                <a:cs typeface="Arial" panose="020B0604020202020204" pitchFamily="34" charset="0"/>
              </a:rPr>
              <a:t>Digitalisation of Energy </a:t>
            </a:r>
          </a:p>
        </p:txBody>
      </p:sp>
      <p:sp>
        <p:nvSpPr>
          <p:cNvPr id="22" name="TextBox 21">
            <a:extLst>
              <a:ext uri="{FF2B5EF4-FFF2-40B4-BE49-F238E27FC236}">
                <a16:creationId xmlns:a16="http://schemas.microsoft.com/office/drawing/2014/main" id="{B48000D0-78FC-4E0F-A8E7-47504CE32604}"/>
              </a:ext>
            </a:extLst>
          </p:cNvPr>
          <p:cNvSpPr txBox="1"/>
          <p:nvPr/>
        </p:nvSpPr>
        <p:spPr>
          <a:xfrm>
            <a:off x="1630241" y="4370964"/>
            <a:ext cx="4384299" cy="461665"/>
          </a:xfrm>
          <a:prstGeom prst="rect">
            <a:avLst/>
          </a:prstGeom>
          <a:noFill/>
        </p:spPr>
        <p:txBody>
          <a:bodyPr wrap="square" lIns="91440" tIns="45720" rIns="91440" bIns="45720" rtlCol="0" anchor="t">
            <a:spAutoFit/>
          </a:bodyPr>
          <a:lstStyle/>
          <a:p>
            <a:r>
              <a:rPr lang="en-GB" sz="2400" noProof="0">
                <a:solidFill>
                  <a:schemeClr val="tx2"/>
                </a:solidFill>
                <a:cs typeface="Arial"/>
              </a:rPr>
              <a:t>What is </a:t>
            </a:r>
            <a:r>
              <a:rPr lang="en-GB" sz="2400">
                <a:solidFill>
                  <a:schemeClr val="tx2"/>
                </a:solidFill>
                <a:cs typeface="Arial"/>
              </a:rPr>
              <a:t>the impact</a:t>
            </a:r>
            <a:r>
              <a:rPr lang="en-GB" sz="2400" noProof="0">
                <a:solidFill>
                  <a:schemeClr val="tx2"/>
                </a:solidFill>
                <a:cs typeface="Arial"/>
              </a:rPr>
              <a:t> for SMEs</a:t>
            </a:r>
          </a:p>
        </p:txBody>
      </p:sp>
      <p:sp>
        <p:nvSpPr>
          <p:cNvPr id="23" name="TextBox 22">
            <a:extLst>
              <a:ext uri="{FF2B5EF4-FFF2-40B4-BE49-F238E27FC236}">
                <a16:creationId xmlns:a16="http://schemas.microsoft.com/office/drawing/2014/main" id="{82B3879C-EF23-41B7-A0B5-1258BA3FCC56}"/>
              </a:ext>
            </a:extLst>
          </p:cNvPr>
          <p:cNvSpPr txBox="1"/>
          <p:nvPr/>
        </p:nvSpPr>
        <p:spPr>
          <a:xfrm>
            <a:off x="8266061" y="5093374"/>
            <a:ext cx="3497944" cy="307777"/>
          </a:xfrm>
          <a:prstGeom prst="rect">
            <a:avLst/>
          </a:prstGeom>
          <a:noFill/>
        </p:spPr>
        <p:txBody>
          <a:bodyPr wrap="square" rtlCol="0">
            <a:spAutoFit/>
          </a:bodyPr>
          <a:lstStyle/>
          <a:p>
            <a:pPr algn="r"/>
            <a:r>
              <a:rPr lang="en-GB" sz="1400" noProof="0">
                <a:solidFill>
                  <a:schemeClr val="bg1"/>
                </a:solidFill>
              </a:rPr>
              <a:t>Created by Lorenz Van Damme (Th!nk E)</a:t>
            </a:r>
          </a:p>
        </p:txBody>
      </p:sp>
      <p:sp>
        <p:nvSpPr>
          <p:cNvPr id="11" name="TextBox 10">
            <a:extLst>
              <a:ext uri="{FF2B5EF4-FFF2-40B4-BE49-F238E27FC236}">
                <a16:creationId xmlns:a16="http://schemas.microsoft.com/office/drawing/2014/main" id="{19186EE0-7E59-4523-B09E-94E592EC2AD3}"/>
              </a:ext>
            </a:extLst>
          </p:cNvPr>
          <p:cNvSpPr txBox="1"/>
          <p:nvPr/>
        </p:nvSpPr>
        <p:spPr>
          <a:xfrm>
            <a:off x="8266061" y="4601797"/>
            <a:ext cx="3497944" cy="400110"/>
          </a:xfrm>
          <a:prstGeom prst="rect">
            <a:avLst/>
          </a:prstGeom>
          <a:noFill/>
          <a:effectLst/>
        </p:spPr>
        <p:txBody>
          <a:bodyPr wrap="square" rtlCol="0">
            <a:spAutoFit/>
          </a:bodyPr>
          <a:lstStyle/>
          <a:p>
            <a:pPr algn="r"/>
            <a:r>
              <a:rPr lang="en-GB" sz="2000" noProof="0">
                <a:solidFill>
                  <a:schemeClr val="accent1"/>
                </a:solidFill>
                <a:latin typeface="+mj-lt"/>
                <a:cs typeface="Arial" panose="020B0604020202020204" pitchFamily="34" charset="0"/>
              </a:rPr>
              <a:t>30/04/2025</a:t>
            </a:r>
            <a:endParaRPr lang="en-GB" sz="2000" noProof="0">
              <a:solidFill>
                <a:schemeClr val="accent1"/>
              </a:solidFill>
              <a:cs typeface="Arial" panose="020B0604020202020204" pitchFamily="34" charset="0"/>
            </a:endParaRPr>
          </a:p>
        </p:txBody>
      </p:sp>
      <p:sp>
        <p:nvSpPr>
          <p:cNvPr id="4" name="직사각형 3">
            <a:extLst>
              <a:ext uri="{FF2B5EF4-FFF2-40B4-BE49-F238E27FC236}">
                <a16:creationId xmlns:a16="http://schemas.microsoft.com/office/drawing/2014/main" id="{15F8899D-CC18-4BEC-A7F9-8BA9784DD4B7}"/>
              </a:ext>
            </a:extLst>
          </p:cNvPr>
          <p:cNvSpPr/>
          <p:nvPr/>
        </p:nvSpPr>
        <p:spPr>
          <a:xfrm>
            <a:off x="815121" y="689980"/>
            <a:ext cx="815120" cy="297543"/>
          </a:xfrm>
          <a:prstGeom prst="rect">
            <a:avLst/>
          </a:prstGeom>
          <a:solidFill>
            <a:schemeClr val="accent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noProof="0">
              <a:solidFill>
                <a:schemeClr val="accent1"/>
              </a:solidFill>
              <a:latin typeface="+mj-lt"/>
            </a:endParaRPr>
          </a:p>
        </p:txBody>
      </p:sp>
      <p:pic>
        <p:nvPicPr>
          <p:cNvPr id="3" name="Picture 2" descr="A black background with white letters&#10;&#10;Description automatically generated">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8857F-07CB-4306-D5C8-388773FDFE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340C2E-3AF4-5ABD-2B83-0F6F53982A3C}"/>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Risk or Opportunity?</a:t>
            </a:r>
          </a:p>
        </p:txBody>
      </p:sp>
      <p:sp>
        <p:nvSpPr>
          <p:cNvPr id="4" name="TextBox 3">
            <a:extLst>
              <a:ext uri="{FF2B5EF4-FFF2-40B4-BE49-F238E27FC236}">
                <a16:creationId xmlns:a16="http://schemas.microsoft.com/office/drawing/2014/main" id="{3B14AB1C-955D-4EC3-50CC-20590112A506}"/>
              </a:ext>
            </a:extLst>
          </p:cNvPr>
          <p:cNvSpPr txBox="1"/>
          <p:nvPr/>
        </p:nvSpPr>
        <p:spPr>
          <a:xfrm>
            <a:off x="728870" y="2392471"/>
            <a:ext cx="11085647" cy="2462213"/>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Risks:</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rPr>
              <a:t>For companies where energy is a large portion of their costs there will be a risk of increased energy prices if they do not change their usage pattern.</a:t>
            </a:r>
          </a:p>
          <a:p>
            <a:pPr marL="914400" lvl="1" indent="-457200" latinLnBrk="0">
              <a:buChar char="•"/>
            </a:pPr>
            <a:r>
              <a:rPr lang="en-US" sz="2200">
                <a:solidFill>
                  <a:srgbClr val="2B2C30"/>
                </a:solidFill>
                <a:ea typeface="Public Sans"/>
                <a:cs typeface="Public Sans"/>
                <a:sym typeface="Wingdings" panose="05000000000000000000" pitchFamily="2" charset="2"/>
              </a:rPr>
              <a:t>Specifically, if usage is mainly at peak times.</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spTree>
    <p:extLst>
      <p:ext uri="{BB962C8B-B14F-4D97-AF65-F5344CB8AC3E}">
        <p14:creationId xmlns:p14="http://schemas.microsoft.com/office/powerpoint/2010/main" val="3366915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F7B2C-5040-3577-CDBD-211D7E3846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82DDF5-5C21-1C62-4DE5-60218F5CE28E}"/>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Risk or Opportunity?</a:t>
            </a:r>
          </a:p>
        </p:txBody>
      </p:sp>
      <p:sp>
        <p:nvSpPr>
          <p:cNvPr id="4" name="TextBox 3">
            <a:extLst>
              <a:ext uri="{FF2B5EF4-FFF2-40B4-BE49-F238E27FC236}">
                <a16:creationId xmlns:a16="http://schemas.microsoft.com/office/drawing/2014/main" id="{490D7E9E-CE1D-42B7-3464-2A1183299EB1}"/>
              </a:ext>
            </a:extLst>
          </p:cNvPr>
          <p:cNvSpPr txBox="1"/>
          <p:nvPr/>
        </p:nvSpPr>
        <p:spPr>
          <a:xfrm>
            <a:off x="728870" y="2392471"/>
            <a:ext cx="11085647" cy="2462213"/>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Opportunities:</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rPr>
              <a:t>Shifting loads </a:t>
            </a:r>
            <a:r>
              <a:rPr lang="en-US" sz="2200">
                <a:solidFill>
                  <a:srgbClr val="2B2C30"/>
                </a:solidFill>
                <a:ea typeface="Public Sans"/>
                <a:cs typeface="Public Sans"/>
                <a:sym typeface="Wingdings" panose="05000000000000000000" pitchFamily="2" charset="2"/>
              </a:rPr>
              <a:t> lower average energy price</a:t>
            </a:r>
          </a:p>
          <a:p>
            <a:pPr marL="457200" indent="-457200" latinLnBrk="0">
              <a:buChar char="•"/>
            </a:pPr>
            <a:r>
              <a:rPr lang="en-US" sz="2200">
                <a:solidFill>
                  <a:srgbClr val="2B2C30"/>
                </a:solidFill>
                <a:ea typeface="Public Sans"/>
                <a:cs typeface="Public Sans"/>
                <a:sym typeface="Wingdings" panose="05000000000000000000" pitchFamily="2" charset="2"/>
              </a:rPr>
              <a:t>SMEs with large energy usage  Flexibility offerings</a:t>
            </a:r>
          </a:p>
          <a:p>
            <a:pPr marL="457200" indent="-457200" latinLnBrk="0">
              <a:buChar char="•"/>
            </a:pPr>
            <a:r>
              <a:rPr lang="en-US" sz="2200">
                <a:solidFill>
                  <a:srgbClr val="2B2C30"/>
                </a:solidFill>
                <a:ea typeface="Public Sans"/>
                <a:cs typeface="Public Sans"/>
                <a:sym typeface="Wingdings" panose="05000000000000000000" pitchFamily="2" charset="2"/>
              </a:rPr>
              <a:t>More efficient usage of the grid.</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spTree>
    <p:extLst>
      <p:ext uri="{BB962C8B-B14F-4D97-AF65-F5344CB8AC3E}">
        <p14:creationId xmlns:p14="http://schemas.microsoft.com/office/powerpoint/2010/main" val="231020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9E63D-21F4-EC11-7EDA-5779596448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832413-E888-C8A0-276F-57504FCD1A08}"/>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Risk or Opportunity?</a:t>
            </a:r>
          </a:p>
        </p:txBody>
      </p:sp>
      <p:sp>
        <p:nvSpPr>
          <p:cNvPr id="4" name="TextBox 3">
            <a:extLst>
              <a:ext uri="{FF2B5EF4-FFF2-40B4-BE49-F238E27FC236}">
                <a16:creationId xmlns:a16="http://schemas.microsoft.com/office/drawing/2014/main" id="{97D71B35-DEA3-D685-5300-D3DD92149500}"/>
              </a:ext>
            </a:extLst>
          </p:cNvPr>
          <p:cNvSpPr txBox="1"/>
          <p:nvPr/>
        </p:nvSpPr>
        <p:spPr>
          <a:xfrm>
            <a:off x="728870" y="2392471"/>
            <a:ext cx="11085647" cy="2800767"/>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Opportunities: Shifting loads </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rPr>
              <a:t>Shifting loads will allow for the reduction of the average energy price.</a:t>
            </a:r>
          </a:p>
          <a:p>
            <a:pPr marL="457200" indent="-457200" latinLnBrk="0">
              <a:buChar char="•"/>
            </a:pPr>
            <a:r>
              <a:rPr lang="en-US" sz="2200">
                <a:solidFill>
                  <a:srgbClr val="2B2C30"/>
                </a:solidFill>
                <a:ea typeface="Public Sans"/>
                <a:cs typeface="Public Sans"/>
                <a:sym typeface="Wingdings" panose="05000000000000000000" pitchFamily="2" charset="2"/>
              </a:rPr>
              <a:t>Shift from typical peaks (morning and evening) to off peak (noon)</a:t>
            </a:r>
          </a:p>
          <a:p>
            <a:pPr marL="457200" indent="-457200" latinLnBrk="0">
              <a:buChar char="•"/>
            </a:pPr>
            <a:r>
              <a:rPr lang="en-US" sz="2200">
                <a:solidFill>
                  <a:srgbClr val="2B2C30"/>
                </a:solidFill>
                <a:ea typeface="Public Sans"/>
                <a:cs typeface="Public Sans"/>
                <a:sym typeface="Wingdings" panose="05000000000000000000" pitchFamily="2" charset="2"/>
              </a:rPr>
              <a:t>Examples:</a:t>
            </a:r>
          </a:p>
          <a:p>
            <a:pPr marL="914400" lvl="1" indent="-457200" latinLnBrk="0">
              <a:buChar char="•"/>
            </a:pPr>
            <a:r>
              <a:rPr lang="en-US" sz="2200">
                <a:solidFill>
                  <a:srgbClr val="2B2C30"/>
                </a:solidFill>
                <a:ea typeface="Public Sans"/>
                <a:cs typeface="Public Sans"/>
                <a:sym typeface="Wingdings" panose="05000000000000000000" pitchFamily="2" charset="2"/>
              </a:rPr>
              <a:t>Employees with EVs, shift charging to middle of the day.</a:t>
            </a:r>
          </a:p>
          <a:p>
            <a:pPr marL="914400" lvl="1" indent="-457200" latinLnBrk="0">
              <a:buChar char="•"/>
            </a:pPr>
            <a:r>
              <a:rPr lang="en-US" sz="2200">
                <a:solidFill>
                  <a:srgbClr val="2B2C30"/>
                </a:solidFill>
                <a:ea typeface="Public Sans"/>
                <a:cs typeface="Public Sans"/>
                <a:sym typeface="Wingdings" panose="05000000000000000000" pitchFamily="2" charset="2"/>
              </a:rPr>
              <a:t>Non-continuous energy intensive production, shift production</a:t>
            </a: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pic>
        <p:nvPicPr>
          <p:cNvPr id="5" name="Picture 4" descr="A car charging at a charging station&#10;&#10;AI-generated content may be incorrect.">
            <a:extLst>
              <a:ext uri="{FF2B5EF4-FFF2-40B4-BE49-F238E27FC236}">
                <a16:creationId xmlns:a16="http://schemas.microsoft.com/office/drawing/2014/main" id="{11EB38F1-C74A-913A-6E15-1B8866E21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374" y="3165655"/>
            <a:ext cx="2497143" cy="1664762"/>
          </a:xfrm>
          <a:prstGeom prst="rect">
            <a:avLst/>
          </a:prstGeom>
        </p:spPr>
      </p:pic>
    </p:spTree>
    <p:extLst>
      <p:ext uri="{BB962C8B-B14F-4D97-AF65-F5344CB8AC3E}">
        <p14:creationId xmlns:p14="http://schemas.microsoft.com/office/powerpoint/2010/main" val="38357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9043-90AC-FC6B-84E5-40492E1875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945376-C9E8-9B39-5A4C-0B7E87FC6946}"/>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Risk or Opportunity?</a:t>
            </a:r>
          </a:p>
        </p:txBody>
      </p:sp>
      <p:sp>
        <p:nvSpPr>
          <p:cNvPr id="4" name="TextBox 3">
            <a:extLst>
              <a:ext uri="{FF2B5EF4-FFF2-40B4-BE49-F238E27FC236}">
                <a16:creationId xmlns:a16="http://schemas.microsoft.com/office/drawing/2014/main" id="{9B2B9225-91B7-8651-066E-9B671133372F}"/>
              </a:ext>
            </a:extLst>
          </p:cNvPr>
          <p:cNvSpPr txBox="1"/>
          <p:nvPr/>
        </p:nvSpPr>
        <p:spPr>
          <a:xfrm>
            <a:off x="728870" y="2392471"/>
            <a:ext cx="11085647" cy="2462213"/>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Opportunities: Flexibility Assets</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sym typeface="Wingdings" panose="05000000000000000000" pitchFamily="2" charset="2"/>
              </a:rPr>
              <a:t>SMEs with large energy usage that is to some degree steerable can also turn this into a flexibility asset. Where they get paid to stop using energy at certain moments to help balance the grid.</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spTree>
    <p:extLst>
      <p:ext uri="{BB962C8B-B14F-4D97-AF65-F5344CB8AC3E}">
        <p14:creationId xmlns:p14="http://schemas.microsoft.com/office/powerpoint/2010/main" val="3426903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838AF-415B-850F-2AF3-DCE8DC23DA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990983-CAA2-497E-1F60-B30E873C79DA}"/>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Risk or Opportunity?</a:t>
            </a:r>
          </a:p>
        </p:txBody>
      </p:sp>
      <p:sp>
        <p:nvSpPr>
          <p:cNvPr id="4" name="TextBox 3">
            <a:extLst>
              <a:ext uri="{FF2B5EF4-FFF2-40B4-BE49-F238E27FC236}">
                <a16:creationId xmlns:a16="http://schemas.microsoft.com/office/drawing/2014/main" id="{B16DDED4-5FFB-235A-FA8A-CB71AECA1E3D}"/>
              </a:ext>
            </a:extLst>
          </p:cNvPr>
          <p:cNvSpPr txBox="1"/>
          <p:nvPr/>
        </p:nvSpPr>
        <p:spPr>
          <a:xfrm>
            <a:off x="728870" y="2392471"/>
            <a:ext cx="11085647" cy="2800767"/>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Opportunities: A more Efficient Grid</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sym typeface="Wingdings" panose="05000000000000000000" pitchFamily="2" charset="2"/>
              </a:rPr>
              <a:t>Price signals to steer usage to off peak times</a:t>
            </a:r>
          </a:p>
          <a:p>
            <a:pPr marL="457200" indent="-457200" latinLnBrk="0">
              <a:buChar char="•"/>
            </a:pPr>
            <a:r>
              <a:rPr lang="en-US" sz="2200">
                <a:solidFill>
                  <a:srgbClr val="2B2C30"/>
                </a:solidFill>
                <a:ea typeface="Public Sans"/>
                <a:cs typeface="Public Sans"/>
                <a:sym typeface="Wingdings" panose="05000000000000000000" pitchFamily="2" charset="2"/>
              </a:rPr>
              <a:t>Flexibility markets to intervene during unexpected peaks</a:t>
            </a:r>
          </a:p>
          <a:p>
            <a:pPr marL="457200" indent="-457200" latinLnBrk="0">
              <a:buChar char="•"/>
            </a:pPr>
            <a:r>
              <a:rPr lang="en-US" sz="2200">
                <a:solidFill>
                  <a:srgbClr val="2B2C30"/>
                </a:solidFill>
                <a:ea typeface="Public Sans"/>
                <a:cs typeface="Public Sans"/>
                <a:sym typeface="Wingdings" panose="05000000000000000000" pitchFamily="2" charset="2"/>
              </a:rPr>
              <a:t> The same grid can handle more usage</a:t>
            </a:r>
          </a:p>
          <a:p>
            <a:pPr marL="457200" indent="-457200" latinLnBrk="0">
              <a:buChar char="•"/>
            </a:pPr>
            <a:r>
              <a:rPr lang="en-US" sz="2200">
                <a:solidFill>
                  <a:srgbClr val="2B2C30"/>
                </a:solidFill>
                <a:ea typeface="Public Sans"/>
                <a:cs typeface="Public Sans"/>
                <a:sym typeface="Wingdings" panose="05000000000000000000" pitchFamily="2" charset="2"/>
              </a:rPr>
              <a:t> Less congestion on the grid, reducing the likelihood a company can’t be connected to the grid.</a:t>
            </a: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pic>
        <p:nvPicPr>
          <p:cNvPr id="5" name="Picture 4" descr="A group of power lines&#10;&#10;AI-generated content may be incorrect.">
            <a:extLst>
              <a:ext uri="{FF2B5EF4-FFF2-40B4-BE49-F238E27FC236}">
                <a16:creationId xmlns:a16="http://schemas.microsoft.com/office/drawing/2014/main" id="{55F4EA35-FF47-1750-A582-7A2CE30B6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304" y="2138517"/>
            <a:ext cx="2880317" cy="1916647"/>
          </a:xfrm>
          <a:prstGeom prst="rect">
            <a:avLst/>
          </a:prstGeom>
        </p:spPr>
      </p:pic>
    </p:spTree>
    <p:extLst>
      <p:ext uri="{BB962C8B-B14F-4D97-AF65-F5344CB8AC3E}">
        <p14:creationId xmlns:p14="http://schemas.microsoft.com/office/powerpoint/2010/main" val="1373702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B4469-14DC-7E0B-3992-053387EAC54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8CF649-1B82-E931-B5F6-852FD4F17F90}"/>
              </a:ext>
            </a:extLst>
          </p:cNvPr>
          <p:cNvSpPr txBox="1"/>
          <p:nvPr/>
        </p:nvSpPr>
        <p:spPr>
          <a:xfrm>
            <a:off x="3512457" y="2555128"/>
            <a:ext cx="5088204" cy="646331"/>
          </a:xfrm>
          <a:prstGeom prst="rect">
            <a:avLst/>
          </a:prstGeom>
          <a:noFill/>
        </p:spPr>
        <p:txBody>
          <a:bodyPr wrap="square" rtlCol="0">
            <a:spAutoFit/>
          </a:bodyPr>
          <a:lstStyle/>
          <a:p>
            <a:pPr algn="ctr"/>
            <a:r>
              <a:rPr lang="en-GB" sz="3600" noProof="0">
                <a:solidFill>
                  <a:schemeClr val="bg1"/>
                </a:solidFill>
                <a:latin typeface="+mj-lt"/>
                <a:cs typeface="Arial" panose="020B0604020202020204" pitchFamily="34" charset="0"/>
              </a:rPr>
              <a:t>Impact on investments</a:t>
            </a:r>
          </a:p>
        </p:txBody>
      </p:sp>
    </p:spTree>
    <p:extLst>
      <p:ext uri="{BB962C8B-B14F-4D97-AF65-F5344CB8AC3E}">
        <p14:creationId xmlns:p14="http://schemas.microsoft.com/office/powerpoint/2010/main" val="788540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86D8-7F39-4272-00A8-86D4B37819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2E7DCF-AB50-4025-94DB-B75B6ED03AFB}"/>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Impact on investments</a:t>
            </a:r>
          </a:p>
        </p:txBody>
      </p:sp>
      <p:sp>
        <p:nvSpPr>
          <p:cNvPr id="4" name="TextBox 3">
            <a:extLst>
              <a:ext uri="{FF2B5EF4-FFF2-40B4-BE49-F238E27FC236}">
                <a16:creationId xmlns:a16="http://schemas.microsoft.com/office/drawing/2014/main" id="{55353A11-6839-0F13-EF87-ED166E2F4B3F}"/>
              </a:ext>
            </a:extLst>
          </p:cNvPr>
          <p:cNvSpPr txBox="1"/>
          <p:nvPr/>
        </p:nvSpPr>
        <p:spPr>
          <a:xfrm>
            <a:off x="728870" y="2392471"/>
            <a:ext cx="11085647" cy="3139321"/>
          </a:xfrm>
          <a:prstGeom prst="rect">
            <a:avLst/>
          </a:prstGeom>
          <a:noFill/>
        </p:spPr>
        <p:txBody>
          <a:bodyPr wrap="square" rtlCol="0">
            <a:spAutoFit/>
          </a:bodyPr>
          <a:lstStyle/>
          <a:p>
            <a:pPr marL="457200" indent="-457200" latinLnBrk="0">
              <a:buChar char="•"/>
            </a:pPr>
            <a:r>
              <a:rPr lang="en-US" sz="2200">
                <a:solidFill>
                  <a:srgbClr val="2B2C30"/>
                </a:solidFill>
                <a:ea typeface="Public Sans"/>
                <a:cs typeface="Public Sans"/>
              </a:rPr>
              <a:t>Loads:</a:t>
            </a:r>
          </a:p>
          <a:p>
            <a:pPr marL="914400" lvl="1" indent="-457200" latinLnBrk="0">
              <a:buChar char="•"/>
            </a:pPr>
            <a:r>
              <a:rPr lang="en-US" sz="2200">
                <a:solidFill>
                  <a:srgbClr val="2B2C30"/>
                </a:solidFill>
                <a:ea typeface="Public Sans"/>
                <a:cs typeface="Public Sans"/>
                <a:sym typeface="Wingdings" panose="05000000000000000000" pitchFamily="2" charset="2"/>
              </a:rPr>
              <a:t>During peak time</a:t>
            </a:r>
          </a:p>
          <a:p>
            <a:pPr marL="914400" lvl="1" indent="-457200" latinLnBrk="0">
              <a:buChar char="•"/>
            </a:pPr>
            <a:r>
              <a:rPr lang="en-US" sz="2200">
                <a:solidFill>
                  <a:srgbClr val="2B2C30"/>
                </a:solidFill>
                <a:ea typeface="Public Sans"/>
                <a:cs typeface="Public Sans"/>
                <a:sym typeface="Wingdings" panose="05000000000000000000" pitchFamily="2" charset="2"/>
              </a:rPr>
              <a:t>During off-peak</a:t>
            </a:r>
          </a:p>
          <a:p>
            <a:pPr marL="457200" indent="-457200" latinLnBrk="0">
              <a:buChar char="•"/>
            </a:pPr>
            <a:r>
              <a:rPr lang="en-US" sz="2200">
                <a:solidFill>
                  <a:srgbClr val="2B2C30"/>
                </a:solidFill>
                <a:ea typeface="Public Sans"/>
                <a:cs typeface="Public Sans"/>
                <a:sym typeface="Wingdings" panose="05000000000000000000" pitchFamily="2" charset="2"/>
              </a:rPr>
              <a:t>Generation:</a:t>
            </a:r>
          </a:p>
          <a:p>
            <a:pPr marL="914400" lvl="1" indent="-457200" latinLnBrk="0">
              <a:buChar char="•"/>
            </a:pPr>
            <a:r>
              <a:rPr lang="en-US" sz="2200">
                <a:solidFill>
                  <a:srgbClr val="2B2C30"/>
                </a:solidFill>
                <a:ea typeface="Public Sans"/>
                <a:cs typeface="Public Sans"/>
                <a:sym typeface="Wingdings" panose="05000000000000000000" pitchFamily="2" charset="2"/>
              </a:rPr>
              <a:t>During peak time</a:t>
            </a:r>
          </a:p>
          <a:p>
            <a:pPr marL="914400" lvl="1" indent="-457200" latinLnBrk="0">
              <a:buChar char="•"/>
            </a:pPr>
            <a:r>
              <a:rPr lang="en-US" sz="2200">
                <a:solidFill>
                  <a:srgbClr val="2B2C30"/>
                </a:solidFill>
                <a:ea typeface="Public Sans"/>
                <a:cs typeface="Public Sans"/>
                <a:sym typeface="Wingdings" panose="05000000000000000000" pitchFamily="2" charset="2"/>
              </a:rPr>
              <a:t>During off-peak</a:t>
            </a:r>
          </a:p>
          <a:p>
            <a:pPr marL="457200" indent="-457200" latinLnBrk="0">
              <a:buChar char="•"/>
            </a:pPr>
            <a:r>
              <a:rPr lang="en-US" sz="2200">
                <a:solidFill>
                  <a:srgbClr val="2B2C30"/>
                </a:solidFill>
                <a:ea typeface="Public Sans"/>
                <a:cs typeface="Public Sans"/>
                <a:sym typeface="Wingdings" panose="05000000000000000000" pitchFamily="2" charset="2"/>
              </a:rPr>
              <a:t>Batteries</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spTree>
    <p:extLst>
      <p:ext uri="{BB962C8B-B14F-4D97-AF65-F5344CB8AC3E}">
        <p14:creationId xmlns:p14="http://schemas.microsoft.com/office/powerpoint/2010/main" val="155590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C0604-D1B6-2C3B-B60A-2C060C7838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0BADEC-64B6-D02C-35F6-F64C8700C657}"/>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Impact on investments</a:t>
            </a:r>
          </a:p>
        </p:txBody>
      </p:sp>
      <p:sp>
        <p:nvSpPr>
          <p:cNvPr id="4" name="TextBox 3">
            <a:extLst>
              <a:ext uri="{FF2B5EF4-FFF2-40B4-BE49-F238E27FC236}">
                <a16:creationId xmlns:a16="http://schemas.microsoft.com/office/drawing/2014/main" id="{88473D86-E356-C9A9-1571-6DAB037E17A3}"/>
              </a:ext>
            </a:extLst>
          </p:cNvPr>
          <p:cNvSpPr txBox="1"/>
          <p:nvPr/>
        </p:nvSpPr>
        <p:spPr>
          <a:xfrm>
            <a:off x="728870" y="2392471"/>
            <a:ext cx="11085647" cy="3139321"/>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Loads: During Peak Time</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sym typeface="Wingdings" panose="05000000000000000000" pitchFamily="2" charset="2"/>
              </a:rPr>
              <a:t>Investing in more energy efficient loads that are typically used during peak times becomes more interesting. Because prices during these times will be higher, resulting in a quicker return on investment.</a:t>
            </a:r>
          </a:p>
          <a:p>
            <a:pPr marL="457200" indent="-457200" latinLnBrk="0">
              <a:buChar char="•"/>
            </a:pPr>
            <a:r>
              <a:rPr lang="en-US" sz="2200">
                <a:solidFill>
                  <a:srgbClr val="2B2C30"/>
                </a:solidFill>
                <a:ea typeface="Public Sans"/>
                <a:cs typeface="Public Sans"/>
                <a:sym typeface="Wingdings" panose="05000000000000000000" pitchFamily="2" charset="2"/>
              </a:rPr>
              <a:t>Examples:</a:t>
            </a:r>
          </a:p>
          <a:p>
            <a:pPr marL="914400" lvl="1" indent="-457200" latinLnBrk="0">
              <a:buChar char="•"/>
            </a:pPr>
            <a:r>
              <a:rPr lang="en-US" sz="2200">
                <a:solidFill>
                  <a:srgbClr val="2B2C30"/>
                </a:solidFill>
                <a:ea typeface="Public Sans"/>
                <a:cs typeface="Public Sans"/>
                <a:sym typeface="Wingdings" panose="05000000000000000000" pitchFamily="2" charset="2"/>
              </a:rPr>
              <a:t>Lighting</a:t>
            </a:r>
          </a:p>
          <a:p>
            <a:pPr marL="914400" lvl="1" indent="-457200" latinLnBrk="0">
              <a:buChar char="•"/>
            </a:pPr>
            <a:r>
              <a:rPr lang="en-US" sz="2200">
                <a:solidFill>
                  <a:srgbClr val="2B2C30"/>
                </a:solidFill>
                <a:ea typeface="Public Sans"/>
                <a:cs typeface="Public Sans"/>
                <a:sym typeface="Wingdings" panose="05000000000000000000" pitchFamily="2" charset="2"/>
              </a:rPr>
              <a:t>Heating</a:t>
            </a: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pic>
        <p:nvPicPr>
          <p:cNvPr id="5" name="Picture 4" descr="A light bulb on top of a bill&#10;&#10;AI-generated content may be incorrect.">
            <a:extLst>
              <a:ext uri="{FF2B5EF4-FFF2-40B4-BE49-F238E27FC236}">
                <a16:creationId xmlns:a16="http://schemas.microsoft.com/office/drawing/2014/main" id="{C02E3A3A-1B0E-9827-1293-F403003EF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822" y="3889512"/>
            <a:ext cx="1577221" cy="2213113"/>
          </a:xfrm>
          <a:prstGeom prst="rect">
            <a:avLst/>
          </a:prstGeom>
        </p:spPr>
      </p:pic>
    </p:spTree>
    <p:extLst>
      <p:ext uri="{BB962C8B-B14F-4D97-AF65-F5344CB8AC3E}">
        <p14:creationId xmlns:p14="http://schemas.microsoft.com/office/powerpoint/2010/main" val="2525370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3F49-FD4C-4760-920B-A53E1817EE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36CDD2-01A4-61D2-DA20-7E35257F028A}"/>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Impact on investments</a:t>
            </a:r>
          </a:p>
        </p:txBody>
      </p:sp>
      <p:sp>
        <p:nvSpPr>
          <p:cNvPr id="4" name="TextBox 3">
            <a:extLst>
              <a:ext uri="{FF2B5EF4-FFF2-40B4-BE49-F238E27FC236}">
                <a16:creationId xmlns:a16="http://schemas.microsoft.com/office/drawing/2014/main" id="{4650A94C-C9D0-D09F-3588-15C9DDE1F286}"/>
              </a:ext>
            </a:extLst>
          </p:cNvPr>
          <p:cNvSpPr txBox="1"/>
          <p:nvPr/>
        </p:nvSpPr>
        <p:spPr>
          <a:xfrm>
            <a:off x="728870" y="2392471"/>
            <a:ext cx="11085647" cy="3139321"/>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Loads: During Off-Peak Time</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sym typeface="Wingdings" panose="05000000000000000000" pitchFamily="2" charset="2"/>
              </a:rPr>
              <a:t>Investing in more energy efficient loads that are typically used during off-peak times becomes less interesting. Because prices during these times will be lower, resulting in a slower return on investment.</a:t>
            </a:r>
          </a:p>
          <a:p>
            <a:pPr marL="457200" indent="-457200" latinLnBrk="0">
              <a:buChar char="•"/>
            </a:pPr>
            <a:r>
              <a:rPr lang="en-US" sz="2200">
                <a:solidFill>
                  <a:srgbClr val="2B2C30"/>
                </a:solidFill>
                <a:ea typeface="Public Sans"/>
                <a:cs typeface="Public Sans"/>
                <a:sym typeface="Wingdings" panose="05000000000000000000" pitchFamily="2" charset="2"/>
              </a:rPr>
              <a:t>Examples:</a:t>
            </a:r>
          </a:p>
          <a:p>
            <a:pPr marL="914400" lvl="1" indent="-457200" latinLnBrk="0">
              <a:buChar char="•"/>
            </a:pPr>
            <a:r>
              <a:rPr lang="en-US" sz="2200">
                <a:solidFill>
                  <a:srgbClr val="2B2C30"/>
                </a:solidFill>
                <a:ea typeface="Public Sans"/>
                <a:cs typeface="Public Sans"/>
                <a:sym typeface="Wingdings" panose="05000000000000000000" pitchFamily="2" charset="2"/>
              </a:rPr>
              <a:t>Airconditioning</a:t>
            </a:r>
          </a:p>
          <a:p>
            <a:pPr marL="914400" lvl="1" indent="-457200" latinLnBrk="0">
              <a:buChar char="•"/>
            </a:pPr>
            <a:r>
              <a:rPr lang="en-US" sz="2200">
                <a:solidFill>
                  <a:srgbClr val="2B2C30"/>
                </a:solidFill>
                <a:ea typeface="Public Sans"/>
                <a:cs typeface="Public Sans"/>
                <a:sym typeface="Wingdings" panose="05000000000000000000" pitchFamily="2" charset="2"/>
              </a:rPr>
              <a:t>Machines only running during the daytime</a:t>
            </a: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spTree>
    <p:extLst>
      <p:ext uri="{BB962C8B-B14F-4D97-AF65-F5344CB8AC3E}">
        <p14:creationId xmlns:p14="http://schemas.microsoft.com/office/powerpoint/2010/main" val="2009173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C3732-D662-CBEC-5B22-7131F0198CB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0E3CDC-5D08-FB0C-4041-73F5CEDC3C6C}"/>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Impact on investments</a:t>
            </a:r>
          </a:p>
        </p:txBody>
      </p:sp>
      <p:sp>
        <p:nvSpPr>
          <p:cNvPr id="4" name="TextBox 3">
            <a:extLst>
              <a:ext uri="{FF2B5EF4-FFF2-40B4-BE49-F238E27FC236}">
                <a16:creationId xmlns:a16="http://schemas.microsoft.com/office/drawing/2014/main" id="{3E82EF1E-138E-8300-FA81-BBF5CAC7ADF7}"/>
              </a:ext>
            </a:extLst>
          </p:cNvPr>
          <p:cNvSpPr txBox="1"/>
          <p:nvPr/>
        </p:nvSpPr>
        <p:spPr>
          <a:xfrm>
            <a:off x="728870" y="2392471"/>
            <a:ext cx="11085647" cy="2123658"/>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Generation: During Peak Time</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sym typeface="Wingdings" panose="05000000000000000000" pitchFamily="2" charset="2"/>
              </a:rPr>
              <a:t>Investing in more energy generation that typically produces during peak hours will be more interesting. They will produce while prices are highest.</a:t>
            </a:r>
          </a:p>
          <a:p>
            <a:pPr marL="457200" indent="-457200" latinLnBrk="0">
              <a:buChar char="•"/>
            </a:pPr>
            <a:r>
              <a:rPr lang="en-US" sz="2200">
                <a:solidFill>
                  <a:srgbClr val="2B2C30"/>
                </a:solidFill>
                <a:ea typeface="Public Sans"/>
                <a:cs typeface="Public Sans"/>
                <a:sym typeface="Wingdings" panose="05000000000000000000" pitchFamily="2" charset="2"/>
              </a:rPr>
              <a:t>Example:</a:t>
            </a:r>
          </a:p>
          <a:p>
            <a:pPr marL="914400" lvl="1" indent="-457200" latinLnBrk="0">
              <a:buChar char="•"/>
            </a:pPr>
            <a:r>
              <a:rPr lang="en-US" sz="2200">
                <a:solidFill>
                  <a:srgbClr val="2B2C30"/>
                </a:solidFill>
                <a:ea typeface="Public Sans"/>
                <a:cs typeface="Public Sans"/>
                <a:sym typeface="Wingdings" panose="05000000000000000000" pitchFamily="2" charset="2"/>
              </a:rPr>
              <a:t>East-West orientated PV-panels</a:t>
            </a:r>
          </a:p>
        </p:txBody>
      </p:sp>
    </p:spTree>
    <p:extLst>
      <p:ext uri="{BB962C8B-B14F-4D97-AF65-F5344CB8AC3E}">
        <p14:creationId xmlns:p14="http://schemas.microsoft.com/office/powerpoint/2010/main" val="3493251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A33E-1E83-FBF9-3FE2-77AE0DE14B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47EE17-011F-0A3B-695E-ADA6380952FE}"/>
              </a:ext>
            </a:extLst>
          </p:cNvPr>
          <p:cNvSpPr txBox="1"/>
          <p:nvPr/>
        </p:nvSpPr>
        <p:spPr>
          <a:xfrm>
            <a:off x="377482" y="646590"/>
            <a:ext cx="11437035" cy="639534"/>
          </a:xfrm>
          <a:prstGeom prst="rect">
            <a:avLst/>
          </a:prstGeom>
          <a:noFill/>
        </p:spPr>
        <p:txBody>
          <a:bodyPr wrap="square" lIns="91440" tIns="45720" rIns="91440" bIns="45720" rtlCol="0" anchor="t">
            <a:spAutoFit/>
          </a:bodyPr>
          <a:lstStyle/>
          <a:p>
            <a:pPr>
              <a:lnSpc>
                <a:spcPct val="140010"/>
              </a:lnSpc>
            </a:pPr>
            <a:r>
              <a:rPr lang="en-GB" sz="2800" b="1">
                <a:solidFill>
                  <a:schemeClr val="bg1"/>
                </a:solidFill>
                <a:latin typeface="+mj-lt"/>
                <a:cs typeface="Public Sans"/>
                <a:sym typeface="Public Sans"/>
              </a:rPr>
              <a:t>How to use this slide deck</a:t>
            </a:r>
            <a:endParaRPr lang="en-US"/>
          </a:p>
        </p:txBody>
      </p:sp>
      <p:sp>
        <p:nvSpPr>
          <p:cNvPr id="4" name="TextBox 3">
            <a:extLst>
              <a:ext uri="{FF2B5EF4-FFF2-40B4-BE49-F238E27FC236}">
                <a16:creationId xmlns:a16="http://schemas.microsoft.com/office/drawing/2014/main" id="{D1DE0965-3BD3-6236-E113-544C82E9AC42}"/>
              </a:ext>
            </a:extLst>
          </p:cNvPr>
          <p:cNvSpPr txBox="1"/>
          <p:nvPr/>
        </p:nvSpPr>
        <p:spPr>
          <a:xfrm>
            <a:off x="549965" y="2392471"/>
            <a:ext cx="11264552" cy="2123658"/>
          </a:xfrm>
          <a:prstGeom prst="rect">
            <a:avLst/>
          </a:prstGeom>
          <a:noFill/>
        </p:spPr>
        <p:txBody>
          <a:bodyPr wrap="square" lIns="91440" tIns="45720" rIns="91440" bIns="45720" rtlCol="0" anchor="t">
            <a:spAutoFit/>
          </a:bodyPr>
          <a:lstStyle/>
          <a:p>
            <a:pPr marL="457200" indent="-457200" latinLnBrk="0">
              <a:buFont typeface="Arial"/>
              <a:buChar char="•"/>
            </a:pPr>
            <a:r>
              <a:rPr lang="en-US" sz="2200" dirty="0">
                <a:solidFill>
                  <a:srgbClr val="2B2C30"/>
                </a:solidFill>
                <a:cs typeface="Public Sans"/>
              </a:rPr>
              <a:t>This Slide deck is meant as a guide and easy starting point for a person that will explain the topic to an audience that isn't familiar with the topic yet.</a:t>
            </a:r>
            <a:endParaRPr lang="en-US" sz="2200" dirty="0">
              <a:solidFill>
                <a:srgbClr val="2B2C30"/>
              </a:solidFill>
              <a:ea typeface="Calibri"/>
              <a:cs typeface="Public Sans"/>
            </a:endParaRPr>
          </a:p>
          <a:p>
            <a:pPr marL="457200" indent="-457200">
              <a:buFont typeface="Arial"/>
              <a:buChar char="•"/>
            </a:pPr>
            <a:r>
              <a:rPr lang="en-US" sz="2200">
                <a:solidFill>
                  <a:srgbClr val="2B2C30"/>
                </a:solidFill>
                <a:ea typeface="Calibri"/>
                <a:cs typeface="Public Sans"/>
              </a:rPr>
              <a:t>Feel free to adapt and expand to your own need. </a:t>
            </a:r>
            <a:endParaRPr lang="en-US" sz="2200" dirty="0">
              <a:solidFill>
                <a:srgbClr val="2B2C30"/>
              </a:solidFill>
              <a:ea typeface="Calibri"/>
              <a:cs typeface="Public Sans"/>
            </a:endParaRPr>
          </a:p>
          <a:p>
            <a:pPr marL="914400" lvl="1" indent="-457200">
              <a:buFont typeface="Arial"/>
              <a:buChar char="•"/>
            </a:pPr>
            <a:r>
              <a:rPr lang="en-US" sz="2200" dirty="0">
                <a:solidFill>
                  <a:srgbClr val="2B2C30"/>
                </a:solidFill>
                <a:ea typeface="Calibri"/>
                <a:cs typeface="Public Sans"/>
              </a:rPr>
              <a:t>The material is </a:t>
            </a:r>
            <a:r>
              <a:rPr lang="en-US" sz="2200">
                <a:solidFill>
                  <a:srgbClr val="2B2C30"/>
                </a:solidFill>
                <a:ea typeface="Calibri"/>
                <a:cs typeface="Public Sans"/>
              </a:rPr>
              <a:t>licensed under CC4.0 SA BY</a:t>
            </a:r>
            <a:endParaRPr lang="en-US" sz="2200" dirty="0">
              <a:solidFill>
                <a:srgbClr val="2B2C30"/>
              </a:solidFill>
              <a:ea typeface="Calibri"/>
              <a:cs typeface="Public Sans"/>
            </a:endParaRPr>
          </a:p>
          <a:p>
            <a:pPr marL="457200" indent="-457200">
              <a:buFont typeface="Arial"/>
              <a:buChar char="•"/>
            </a:pPr>
            <a:r>
              <a:rPr lang="en-US" sz="2200" dirty="0">
                <a:solidFill>
                  <a:srgbClr val="2B2C30"/>
                </a:solidFill>
                <a:ea typeface="Calibri"/>
                <a:cs typeface="Public Sans"/>
              </a:rPr>
              <a:t>You can find guidance text in the notes of </a:t>
            </a:r>
            <a:r>
              <a:rPr lang="en-US" sz="2200">
                <a:solidFill>
                  <a:srgbClr val="2B2C30"/>
                </a:solidFill>
                <a:ea typeface="Calibri"/>
                <a:cs typeface="Public Sans"/>
              </a:rPr>
              <a:t>each slide</a:t>
            </a:r>
            <a:endParaRPr lang="en-US" sz="2200" dirty="0">
              <a:solidFill>
                <a:srgbClr val="2B2C30"/>
              </a:solidFill>
              <a:ea typeface="Calibri"/>
              <a:cs typeface="Public Sans"/>
            </a:endParaRPr>
          </a:p>
          <a:p>
            <a:pPr marL="457200" indent="-457200" latinLnBrk="0">
              <a:buChar char="•"/>
            </a:pPr>
            <a:endParaRPr lang="en-US" sz="2200">
              <a:solidFill>
                <a:srgbClr val="2B2C30"/>
              </a:solidFill>
              <a:ea typeface="Public Sans"/>
              <a:cs typeface="Public Sans"/>
            </a:endParaRPr>
          </a:p>
        </p:txBody>
      </p:sp>
    </p:spTree>
    <p:extLst>
      <p:ext uri="{BB962C8B-B14F-4D97-AF65-F5344CB8AC3E}">
        <p14:creationId xmlns:p14="http://schemas.microsoft.com/office/powerpoint/2010/main" val="89307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15B7-7D33-A5E1-4235-B785C973C5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07A40C-A0B2-9224-5C4D-14CEE7F0D8BE}"/>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Impact on investments</a:t>
            </a:r>
          </a:p>
        </p:txBody>
      </p:sp>
      <p:sp>
        <p:nvSpPr>
          <p:cNvPr id="4" name="TextBox 3">
            <a:extLst>
              <a:ext uri="{FF2B5EF4-FFF2-40B4-BE49-F238E27FC236}">
                <a16:creationId xmlns:a16="http://schemas.microsoft.com/office/drawing/2014/main" id="{B1C011EE-D847-F2CF-A087-8F77632E19EA}"/>
              </a:ext>
            </a:extLst>
          </p:cNvPr>
          <p:cNvSpPr txBox="1"/>
          <p:nvPr/>
        </p:nvSpPr>
        <p:spPr>
          <a:xfrm>
            <a:off x="728870" y="2392471"/>
            <a:ext cx="11085647" cy="2800767"/>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Generation: During Off-Peak Time</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sym typeface="Wingdings" panose="05000000000000000000" pitchFamily="2" charset="2"/>
              </a:rPr>
              <a:t>Investing in more energy generation that typically produces during off-peak hours will be less interesting. They will produce while prices are lowest.</a:t>
            </a:r>
          </a:p>
          <a:p>
            <a:pPr marL="457200" indent="-457200" latinLnBrk="0">
              <a:buChar char="•"/>
            </a:pPr>
            <a:r>
              <a:rPr lang="en-US" sz="2200">
                <a:solidFill>
                  <a:srgbClr val="2B2C30"/>
                </a:solidFill>
                <a:ea typeface="Public Sans"/>
                <a:cs typeface="Public Sans"/>
                <a:sym typeface="Wingdings" panose="05000000000000000000" pitchFamily="2" charset="2"/>
              </a:rPr>
              <a:t>Especially true when you are injecting most of the energy into the grid.</a:t>
            </a:r>
          </a:p>
          <a:p>
            <a:pPr marL="457200" indent="-457200" latinLnBrk="0">
              <a:buChar char="•"/>
            </a:pPr>
            <a:r>
              <a:rPr lang="en-US" sz="2200">
                <a:solidFill>
                  <a:srgbClr val="2B2C30"/>
                </a:solidFill>
                <a:ea typeface="Public Sans"/>
                <a:cs typeface="Public Sans"/>
                <a:sym typeface="Wingdings" panose="05000000000000000000" pitchFamily="2" charset="2"/>
              </a:rPr>
              <a:t>If high self-consumption this remains interesting.</a:t>
            </a:r>
          </a:p>
          <a:p>
            <a:pPr marL="457200" indent="-457200" latinLnBrk="0">
              <a:buChar char="•"/>
            </a:pPr>
            <a:r>
              <a:rPr lang="en-US" sz="2200">
                <a:solidFill>
                  <a:srgbClr val="2B2C30"/>
                </a:solidFill>
                <a:ea typeface="Public Sans"/>
                <a:cs typeface="Public Sans"/>
                <a:sym typeface="Wingdings" panose="05000000000000000000" pitchFamily="2" charset="2"/>
              </a:rPr>
              <a:t>Example:</a:t>
            </a:r>
          </a:p>
          <a:p>
            <a:pPr marL="914400" lvl="1" indent="-457200" latinLnBrk="0">
              <a:buChar char="•"/>
            </a:pPr>
            <a:r>
              <a:rPr lang="en-US" sz="2200">
                <a:solidFill>
                  <a:srgbClr val="2B2C30"/>
                </a:solidFill>
                <a:ea typeface="Public Sans"/>
                <a:cs typeface="Public Sans"/>
                <a:sym typeface="Wingdings" panose="05000000000000000000" pitchFamily="2" charset="2"/>
              </a:rPr>
              <a:t>South orientated PV-panels</a:t>
            </a:r>
          </a:p>
        </p:txBody>
      </p:sp>
    </p:spTree>
    <p:extLst>
      <p:ext uri="{BB962C8B-B14F-4D97-AF65-F5344CB8AC3E}">
        <p14:creationId xmlns:p14="http://schemas.microsoft.com/office/powerpoint/2010/main" val="3370265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71832-092A-44DB-8CE8-8807E66733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1F4A8B-3F3B-F43D-DD4E-91A254DC01B9}"/>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Impact on investments</a:t>
            </a:r>
          </a:p>
        </p:txBody>
      </p:sp>
      <p:sp>
        <p:nvSpPr>
          <p:cNvPr id="4" name="TextBox 3">
            <a:extLst>
              <a:ext uri="{FF2B5EF4-FFF2-40B4-BE49-F238E27FC236}">
                <a16:creationId xmlns:a16="http://schemas.microsoft.com/office/drawing/2014/main" id="{64824FF8-8708-35AD-0920-B798FAFCF42F}"/>
              </a:ext>
            </a:extLst>
          </p:cNvPr>
          <p:cNvSpPr txBox="1"/>
          <p:nvPr/>
        </p:nvSpPr>
        <p:spPr>
          <a:xfrm>
            <a:off x="728870" y="2392471"/>
            <a:ext cx="11085647" cy="2800767"/>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Batteries</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sym typeface="Wingdings" panose="05000000000000000000" pitchFamily="2" charset="2"/>
              </a:rPr>
              <a:t>PV-coupled batteries:</a:t>
            </a:r>
          </a:p>
          <a:p>
            <a:pPr marL="914400" lvl="1" indent="-457200" latinLnBrk="0">
              <a:buChar char="•"/>
            </a:pPr>
            <a:r>
              <a:rPr lang="en-US" sz="2200">
                <a:solidFill>
                  <a:srgbClr val="2B2C30"/>
                </a:solidFill>
                <a:ea typeface="Public Sans"/>
                <a:cs typeface="Public Sans"/>
                <a:sym typeface="Wingdings" panose="05000000000000000000" pitchFamily="2" charset="2"/>
              </a:rPr>
              <a:t>Become more interesting if prices are lower at times with most production</a:t>
            </a:r>
          </a:p>
          <a:p>
            <a:pPr marL="914400" lvl="1"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r>
              <a:rPr lang="en-US" sz="2200">
                <a:solidFill>
                  <a:srgbClr val="2B2C30"/>
                </a:solidFill>
                <a:ea typeface="Public Sans"/>
                <a:cs typeface="Public Sans"/>
                <a:sym typeface="Wingdings" panose="05000000000000000000" pitchFamily="2" charset="2"/>
              </a:rPr>
              <a:t>Back-up batteries:</a:t>
            </a:r>
          </a:p>
          <a:p>
            <a:pPr marL="914400" lvl="1" indent="-457200" latinLnBrk="0">
              <a:buChar char="•"/>
            </a:pPr>
            <a:r>
              <a:rPr lang="en-US" sz="2200">
                <a:solidFill>
                  <a:srgbClr val="2B2C30"/>
                </a:solidFill>
                <a:ea typeface="Public Sans"/>
                <a:cs typeface="Public Sans"/>
                <a:sym typeface="Wingdings" panose="05000000000000000000" pitchFamily="2" charset="2"/>
              </a:rPr>
              <a:t>Batteries aimed at keeping essential services running during power outages.</a:t>
            </a:r>
          </a:p>
          <a:p>
            <a:pPr marL="914400" lvl="1" indent="-457200" latinLnBrk="0">
              <a:buChar char="•"/>
            </a:pPr>
            <a:r>
              <a:rPr lang="en-US" sz="2200">
                <a:solidFill>
                  <a:srgbClr val="2B2C30"/>
                </a:solidFill>
                <a:ea typeface="Public Sans"/>
                <a:cs typeface="Public Sans"/>
                <a:sym typeface="Wingdings" panose="05000000000000000000" pitchFamily="2" charset="2"/>
              </a:rPr>
              <a:t>These can be offered as a flexibility asset to improve the business case</a:t>
            </a:r>
          </a:p>
        </p:txBody>
      </p:sp>
    </p:spTree>
    <p:extLst>
      <p:ext uri="{BB962C8B-B14F-4D97-AF65-F5344CB8AC3E}">
        <p14:creationId xmlns:p14="http://schemas.microsoft.com/office/powerpoint/2010/main" val="5717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2CD3F-9FB7-8EEB-4FDC-E196D4351A0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19CF570-FF97-B96F-2720-B5B56D2C0142}"/>
              </a:ext>
            </a:extLst>
          </p:cNvPr>
          <p:cNvSpPr txBox="1"/>
          <p:nvPr/>
        </p:nvSpPr>
        <p:spPr>
          <a:xfrm>
            <a:off x="3512457" y="2555128"/>
            <a:ext cx="5088204" cy="646331"/>
          </a:xfrm>
          <a:prstGeom prst="rect">
            <a:avLst/>
          </a:prstGeom>
          <a:noFill/>
        </p:spPr>
        <p:txBody>
          <a:bodyPr wrap="square" rtlCol="0">
            <a:spAutoFit/>
          </a:bodyPr>
          <a:lstStyle/>
          <a:p>
            <a:pPr algn="ctr"/>
            <a:r>
              <a:rPr lang="en-GB" sz="3600" noProof="0">
                <a:solidFill>
                  <a:schemeClr val="bg1"/>
                </a:solidFill>
                <a:latin typeface="+mj-lt"/>
                <a:cs typeface="Arial" panose="020B0604020202020204" pitchFamily="34" charset="0"/>
              </a:rPr>
              <a:t>Conclusion</a:t>
            </a:r>
          </a:p>
        </p:txBody>
      </p:sp>
    </p:spTree>
    <p:extLst>
      <p:ext uri="{BB962C8B-B14F-4D97-AF65-F5344CB8AC3E}">
        <p14:creationId xmlns:p14="http://schemas.microsoft.com/office/powerpoint/2010/main" val="395758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59A75-1D5B-CF2B-6E6B-809D0FDE98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E5A6F9-F4EA-5165-7E25-356416ECD9CB}"/>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err="1">
                <a:solidFill>
                  <a:schemeClr val="bg1"/>
                </a:solidFill>
                <a:latin typeface="+mj-lt"/>
                <a:ea typeface="Public Sans"/>
                <a:cs typeface="Public Sans"/>
                <a:sym typeface="Public Sans"/>
              </a:rPr>
              <a:t>Conlusion</a:t>
            </a:r>
            <a:endParaRPr lang="en-GB" sz="2800" b="1">
              <a:solidFill>
                <a:schemeClr val="bg1"/>
              </a:solidFill>
              <a:latin typeface="+mj-lt"/>
              <a:ea typeface="Public Sans"/>
              <a:cs typeface="Public Sans"/>
              <a:sym typeface="Public Sans"/>
            </a:endParaRPr>
          </a:p>
        </p:txBody>
      </p:sp>
      <p:sp>
        <p:nvSpPr>
          <p:cNvPr id="4" name="TextBox 3">
            <a:extLst>
              <a:ext uri="{FF2B5EF4-FFF2-40B4-BE49-F238E27FC236}">
                <a16:creationId xmlns:a16="http://schemas.microsoft.com/office/drawing/2014/main" id="{1A1E032F-8EA6-00E5-3C05-97FE6DBB3DB6}"/>
              </a:ext>
            </a:extLst>
          </p:cNvPr>
          <p:cNvSpPr txBox="1"/>
          <p:nvPr/>
        </p:nvSpPr>
        <p:spPr>
          <a:xfrm>
            <a:off x="728870" y="2392471"/>
            <a:ext cx="11085647" cy="3477875"/>
          </a:xfrm>
          <a:prstGeom prst="rect">
            <a:avLst/>
          </a:prstGeom>
          <a:noFill/>
        </p:spPr>
        <p:txBody>
          <a:bodyPr wrap="square" rtlCol="0">
            <a:spAutoFit/>
          </a:bodyPr>
          <a:lstStyle/>
          <a:p>
            <a:pPr marL="457200" indent="-457200" latinLnBrk="0">
              <a:buChar char="•"/>
            </a:pPr>
            <a:r>
              <a:rPr lang="en-US" sz="2200">
                <a:solidFill>
                  <a:srgbClr val="2B2C30"/>
                </a:solidFill>
                <a:ea typeface="Public Sans"/>
                <a:cs typeface="Public Sans"/>
              </a:rPr>
              <a:t>SMEs with a small energy usage:</a:t>
            </a:r>
          </a:p>
          <a:p>
            <a:pPr marL="914400" lvl="1" indent="-457200" latinLnBrk="0">
              <a:buChar char="•"/>
            </a:pPr>
            <a:r>
              <a:rPr lang="en-US" sz="2200">
                <a:solidFill>
                  <a:srgbClr val="2B2C30"/>
                </a:solidFill>
                <a:ea typeface="Public Sans"/>
                <a:cs typeface="Public Sans"/>
                <a:sym typeface="Wingdings" panose="05000000000000000000" pitchFamily="2" charset="2"/>
              </a:rPr>
              <a:t>New opportunities for cost reduction will arise.</a:t>
            </a:r>
          </a:p>
          <a:p>
            <a:pPr marL="457200" indent="-457200" latinLnBrk="0">
              <a:buChar char="•"/>
            </a:pPr>
            <a:r>
              <a:rPr lang="en-US" sz="2200">
                <a:solidFill>
                  <a:srgbClr val="2B2C30"/>
                </a:solidFill>
                <a:ea typeface="Public Sans"/>
                <a:cs typeface="Public Sans"/>
                <a:sym typeface="Wingdings" panose="05000000000000000000" pitchFamily="2" charset="2"/>
              </a:rPr>
              <a:t>SMEs with a large energy usage:</a:t>
            </a:r>
          </a:p>
          <a:p>
            <a:pPr marL="914400" lvl="1" indent="-457200" latinLnBrk="0">
              <a:buChar char="•"/>
            </a:pPr>
            <a:r>
              <a:rPr lang="en-US" sz="2200">
                <a:solidFill>
                  <a:srgbClr val="2B2C30"/>
                </a:solidFill>
                <a:ea typeface="Public Sans"/>
                <a:cs typeface="Public Sans"/>
                <a:sym typeface="Wingdings" panose="05000000000000000000" pitchFamily="2" charset="2"/>
              </a:rPr>
              <a:t>Start assuming a difference in prices depending on time of use when evaluating investments, replacement of machines or other decisions with impact on the energy usage. </a:t>
            </a:r>
          </a:p>
          <a:p>
            <a:pPr marL="1371600" lvl="2" indent="-457200" latinLnBrk="0">
              <a:buChar char="•"/>
            </a:pPr>
            <a:r>
              <a:rPr lang="en-US" sz="2200">
                <a:solidFill>
                  <a:srgbClr val="2B2C30"/>
                </a:solidFill>
                <a:ea typeface="Public Sans"/>
                <a:cs typeface="Public Sans"/>
                <a:sym typeface="Wingdings" panose="05000000000000000000" pitchFamily="2" charset="2"/>
              </a:rPr>
              <a:t>Check whether a device can be smartly steered in future.</a:t>
            </a:r>
          </a:p>
          <a:p>
            <a:pPr marL="914400" lvl="1" indent="-457200" latinLnBrk="0">
              <a:buChar char="•"/>
            </a:pPr>
            <a:r>
              <a:rPr lang="en-US" sz="2200">
                <a:solidFill>
                  <a:srgbClr val="2B2C30"/>
                </a:solidFill>
                <a:ea typeface="Public Sans"/>
                <a:cs typeface="Public Sans"/>
                <a:sym typeface="Wingdings" panose="05000000000000000000" pitchFamily="2" charset="2"/>
              </a:rPr>
              <a:t>Look into flexibility services you can offer (now/in future).</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spTree>
    <p:extLst>
      <p:ext uri="{BB962C8B-B14F-4D97-AF65-F5344CB8AC3E}">
        <p14:creationId xmlns:p14="http://schemas.microsoft.com/office/powerpoint/2010/main" val="1578534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7F470-6ED7-493F-BF8F-0E392AA962B1}"/>
              </a:ext>
            </a:extLst>
          </p:cNvPr>
          <p:cNvSpPr txBox="1"/>
          <p:nvPr/>
        </p:nvSpPr>
        <p:spPr>
          <a:xfrm>
            <a:off x="4005943" y="2592548"/>
            <a:ext cx="4180114" cy="1015663"/>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GB" sz="6000" b="0" noProof="0">
                <a:solidFill>
                  <a:schemeClr val="bg1"/>
                </a:solidFill>
              </a:rPr>
              <a:t>Thank you!</a:t>
            </a:r>
          </a:p>
        </p:txBody>
      </p:sp>
      <p:sp>
        <p:nvSpPr>
          <p:cNvPr id="7" name="TextBox 6">
            <a:extLst>
              <a:ext uri="{FF2B5EF4-FFF2-40B4-BE49-F238E27FC236}">
                <a16:creationId xmlns:a16="http://schemas.microsoft.com/office/drawing/2014/main" id="{0BE0FDC7-80E3-45B5-B33E-8CA5DEE99158}"/>
              </a:ext>
            </a:extLst>
          </p:cNvPr>
          <p:cNvSpPr txBox="1"/>
          <p:nvPr/>
        </p:nvSpPr>
        <p:spPr>
          <a:xfrm>
            <a:off x="4006624" y="3539621"/>
            <a:ext cx="4179538" cy="523220"/>
          </a:xfrm>
          <a:prstGeom prst="rect">
            <a:avLst/>
          </a:prstGeom>
          <a:noFill/>
        </p:spPr>
        <p:txBody>
          <a:bodyPr wrap="square" rtlCol="0">
            <a:spAutoFit/>
          </a:bodyPr>
          <a:lstStyle/>
          <a:p>
            <a:pPr algn="ctr"/>
            <a:r>
              <a:rPr lang="en-GB" sz="1400" noProof="0">
                <a:solidFill>
                  <a:schemeClr val="bg1"/>
                </a:solidFill>
              </a:rPr>
              <a:t>Lorem ipsum </a:t>
            </a:r>
            <a:r>
              <a:rPr lang="en-GB" sz="1400" noProof="0" err="1">
                <a:solidFill>
                  <a:schemeClr val="bg1"/>
                </a:solidFill>
              </a:rPr>
              <a:t>dolor</a:t>
            </a:r>
            <a:r>
              <a:rPr lang="en-GB" sz="1400" noProof="0">
                <a:solidFill>
                  <a:schemeClr val="bg1"/>
                </a:solidFill>
              </a:rPr>
              <a:t> sit </a:t>
            </a:r>
            <a:r>
              <a:rPr lang="en-GB" sz="1400" noProof="0" err="1">
                <a:solidFill>
                  <a:schemeClr val="bg1"/>
                </a:solidFill>
              </a:rPr>
              <a:t>amet</a:t>
            </a:r>
            <a:r>
              <a:rPr lang="en-GB" sz="1400" noProof="0">
                <a:solidFill>
                  <a:schemeClr val="bg1"/>
                </a:solidFill>
              </a:rPr>
              <a:t>, </a:t>
            </a:r>
            <a:r>
              <a:rPr lang="en-GB" sz="1400" noProof="0" err="1">
                <a:solidFill>
                  <a:schemeClr val="bg1"/>
                </a:solidFill>
              </a:rPr>
              <a:t>consectetur</a:t>
            </a:r>
            <a:r>
              <a:rPr lang="en-GB" sz="1400" noProof="0">
                <a:solidFill>
                  <a:schemeClr val="bg1"/>
                </a:solidFill>
              </a:rPr>
              <a:t> </a:t>
            </a:r>
            <a:r>
              <a:rPr lang="en-GB" sz="1400" noProof="0" err="1">
                <a:solidFill>
                  <a:schemeClr val="bg1"/>
                </a:solidFill>
              </a:rPr>
              <a:t>adipiscing</a:t>
            </a:r>
            <a:r>
              <a:rPr lang="en-GB" sz="1400" noProof="0">
                <a:solidFill>
                  <a:schemeClr val="bg1"/>
                </a:solidFill>
              </a:rPr>
              <a:t> </a:t>
            </a:r>
            <a:r>
              <a:rPr lang="en-GB" sz="1400" noProof="0" err="1">
                <a:solidFill>
                  <a:schemeClr val="bg1"/>
                </a:solidFill>
              </a:rPr>
              <a:t>elit</a:t>
            </a:r>
            <a:r>
              <a:rPr lang="en-GB" sz="1400" noProof="0">
                <a:solidFill>
                  <a:schemeClr val="bg1"/>
                </a:solidFill>
              </a:rPr>
              <a:t>. </a:t>
            </a:r>
            <a:r>
              <a:rPr lang="en-GB" sz="1400" noProof="0" err="1">
                <a:solidFill>
                  <a:schemeClr val="bg1"/>
                </a:solidFill>
              </a:rPr>
              <a:t>Etiam</a:t>
            </a:r>
            <a:r>
              <a:rPr lang="en-GB" sz="1400" noProof="0">
                <a:solidFill>
                  <a:schemeClr val="bg1"/>
                </a:solidFill>
              </a:rPr>
              <a:t> </a:t>
            </a:r>
            <a:r>
              <a:rPr lang="en-GB" sz="1400" noProof="0" err="1">
                <a:solidFill>
                  <a:schemeClr val="bg1"/>
                </a:solidFill>
              </a:rPr>
              <a:t>aliquet</a:t>
            </a:r>
            <a:r>
              <a:rPr lang="en-GB" sz="1400" noProof="0">
                <a:solidFill>
                  <a:schemeClr val="bg1"/>
                </a:solidFill>
              </a:rPr>
              <a:t> </a:t>
            </a:r>
            <a:r>
              <a:rPr lang="en-GB" sz="1400" noProof="0" err="1">
                <a:solidFill>
                  <a:schemeClr val="bg1"/>
                </a:solidFill>
              </a:rPr>
              <a:t>eu</a:t>
            </a:r>
            <a:r>
              <a:rPr lang="en-GB" sz="1400" noProof="0">
                <a:solidFill>
                  <a:schemeClr val="bg1"/>
                </a:solidFill>
              </a:rPr>
              <a:t> mi </a:t>
            </a:r>
            <a:r>
              <a:rPr lang="en-GB" sz="1400" noProof="0" err="1">
                <a:solidFill>
                  <a:schemeClr val="bg1"/>
                </a:solidFill>
              </a:rPr>
              <a:t>quis</a:t>
            </a:r>
            <a:r>
              <a:rPr lang="en-GB" sz="1400" noProof="0">
                <a:solidFill>
                  <a:schemeClr val="bg1"/>
                </a:solidFill>
              </a:rPr>
              <a:t> lacinia</a:t>
            </a:r>
          </a:p>
        </p:txBody>
      </p:sp>
    </p:spTree>
    <p:extLst>
      <p:ext uri="{BB962C8B-B14F-4D97-AF65-F5344CB8AC3E}">
        <p14:creationId xmlns:p14="http://schemas.microsoft.com/office/powerpoint/2010/main" val="1907620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77062C-E000-4E1D-A0FD-8703E8887314}"/>
              </a:ext>
            </a:extLst>
          </p:cNvPr>
          <p:cNvSpPr txBox="1"/>
          <p:nvPr/>
        </p:nvSpPr>
        <p:spPr>
          <a:xfrm>
            <a:off x="512795" y="884585"/>
            <a:ext cx="3030505" cy="523220"/>
          </a:xfrm>
          <a:prstGeom prst="rect">
            <a:avLst/>
          </a:prstGeom>
          <a:noFill/>
        </p:spPr>
        <p:txBody>
          <a:bodyPr wrap="square" rtlCol="0">
            <a:spAutoFit/>
          </a:bodyPr>
          <a:lstStyle/>
          <a:p>
            <a:r>
              <a:rPr lang="en-US" altLang="ko-KR" sz="2800">
                <a:solidFill>
                  <a:schemeClr val="bg1"/>
                </a:solidFill>
                <a:latin typeface="+mj-lt"/>
                <a:cs typeface="Arial" panose="020B0604020202020204" pitchFamily="34" charset="0"/>
              </a:rPr>
              <a:t>Acknowledgements</a:t>
            </a:r>
          </a:p>
        </p:txBody>
      </p:sp>
      <p:sp>
        <p:nvSpPr>
          <p:cNvPr id="4" name="TextBox 3">
            <a:extLst>
              <a:ext uri="{FF2B5EF4-FFF2-40B4-BE49-F238E27FC236}">
                <a16:creationId xmlns:a16="http://schemas.microsoft.com/office/drawing/2014/main" id="{B6E2F0C4-3708-062E-837B-49F21B8E51C4}"/>
              </a:ext>
            </a:extLst>
          </p:cNvPr>
          <p:cNvSpPr txBox="1"/>
          <p:nvPr/>
        </p:nvSpPr>
        <p:spPr>
          <a:xfrm>
            <a:off x="4258849" y="596486"/>
            <a:ext cx="7014576" cy="4739759"/>
          </a:xfrm>
          <a:prstGeom prst="rect">
            <a:avLst/>
          </a:prstGeom>
          <a:noFill/>
        </p:spPr>
        <p:txBody>
          <a:bodyPr wrap="square" lIns="91440" tIns="45720" rIns="91440" bIns="45720" rtlCol="0" anchor="t">
            <a:spAutoFit/>
          </a:bodyPr>
          <a:lstStyle/>
          <a:p>
            <a:pPr latinLnBrk="0"/>
            <a:r>
              <a:rPr lang="en-GB"/>
              <a:t>This slide deck </a:t>
            </a:r>
            <a:r>
              <a:rPr lang="en-GB" i="1"/>
              <a:t>Energy Digitalisation for SMEs </a:t>
            </a:r>
            <a:r>
              <a:rPr lang="en-GB"/>
              <a:t>was produced by the Every1 project and is licensed </a:t>
            </a:r>
            <a:r>
              <a:rPr lang="en-GB">
                <a:hlinkClick r:id="rId3"/>
              </a:rPr>
              <a:t>CC BY-SA 4.0</a:t>
            </a:r>
            <a:r>
              <a:rPr lang="en-GB"/>
              <a:t>, unless otherwise stated. </a:t>
            </a:r>
          </a:p>
          <a:p>
            <a:pPr latinLnBrk="0"/>
            <a:endParaRPr lang="en-GB"/>
          </a:p>
          <a:p>
            <a:pPr latinLnBrk="0"/>
            <a:r>
              <a:rPr lang="en-GB"/>
              <a:t>The images used in this presentation are as follows: </a:t>
            </a:r>
          </a:p>
          <a:p>
            <a:pPr latinLnBrk="0"/>
            <a:r>
              <a:rPr lang="en-US" sz="1800">
                <a:solidFill>
                  <a:schemeClr val="dk1"/>
                </a:solidFill>
                <a:ea typeface="Public Sans"/>
                <a:cs typeface="Public Sans"/>
                <a:sym typeface="Public Sans"/>
              </a:rPr>
              <a:t>Slide 5: </a:t>
            </a:r>
            <a:r>
              <a:rPr lang="en-US" sz="1800" err="1">
                <a:solidFill>
                  <a:schemeClr val="dk1"/>
                </a:solidFill>
                <a:ea typeface="Public Sans"/>
                <a:cs typeface="Public Sans"/>
                <a:sym typeface="Public Sans"/>
              </a:rPr>
              <a:t>Vorarlberger</a:t>
            </a:r>
            <a:r>
              <a:rPr lang="en-US" sz="1800">
                <a:solidFill>
                  <a:schemeClr val="dk1"/>
                </a:solidFill>
                <a:ea typeface="Public Sans"/>
                <a:cs typeface="Public Sans"/>
                <a:sym typeface="Public Sans"/>
              </a:rPr>
              <a:t> </a:t>
            </a:r>
            <a:r>
              <a:rPr lang="en-US" sz="1800" err="1">
                <a:solidFill>
                  <a:schemeClr val="dk1"/>
                </a:solidFill>
                <a:ea typeface="Public Sans"/>
                <a:cs typeface="Public Sans"/>
                <a:sym typeface="Public Sans"/>
              </a:rPr>
              <a:t>Kraftwerke</a:t>
            </a:r>
            <a:r>
              <a:rPr lang="en-US" sz="1800">
                <a:solidFill>
                  <a:schemeClr val="dk1"/>
                </a:solidFill>
                <a:ea typeface="Public Sans"/>
                <a:cs typeface="Public Sans"/>
                <a:sym typeface="Public Sans"/>
              </a:rPr>
              <a:t>-Energy meter (electro)-smart meter-02ASD by </a:t>
            </a:r>
            <a:r>
              <a:rPr lang="en-US" sz="1800" err="1">
                <a:solidFill>
                  <a:schemeClr val="dk1"/>
                </a:solidFill>
                <a:ea typeface="Public Sans"/>
                <a:cs typeface="Public Sans"/>
                <a:sym typeface="Public Sans"/>
              </a:rPr>
              <a:t>Asurnipal</a:t>
            </a:r>
            <a:endParaRPr lang="en-US" sz="1800">
              <a:solidFill>
                <a:schemeClr val="dk1"/>
              </a:solidFill>
              <a:ea typeface="Public Sans"/>
              <a:cs typeface="Public Sans"/>
              <a:sym typeface="Public Sans"/>
            </a:endParaRPr>
          </a:p>
          <a:p>
            <a:pPr latinLnBrk="0"/>
            <a:r>
              <a:rPr lang="en-US" sz="1800">
                <a:solidFill>
                  <a:schemeClr val="dk1"/>
                </a:solidFill>
                <a:ea typeface="Public Sans"/>
                <a:cs typeface="Public Sans"/>
                <a:sym typeface="Public Sans"/>
              </a:rPr>
              <a:t>Slide 7: Data-Analytics by </a:t>
            </a:r>
            <a:r>
              <a:rPr lang="en-US" sz="1800" err="1">
                <a:solidFill>
                  <a:schemeClr val="dk1"/>
                </a:solidFill>
                <a:ea typeface="Public Sans"/>
                <a:cs typeface="Public Sans"/>
                <a:sym typeface="Public Sans"/>
              </a:rPr>
              <a:t>Learntek</a:t>
            </a:r>
            <a:endParaRPr lang="en-US" sz="1800">
              <a:solidFill>
                <a:schemeClr val="dk1"/>
              </a:solidFill>
              <a:ea typeface="Public Sans"/>
              <a:cs typeface="Public Sans"/>
              <a:sym typeface="Public Sans"/>
            </a:endParaRPr>
          </a:p>
          <a:p>
            <a:pPr latinLnBrk="0"/>
            <a:r>
              <a:rPr lang="en-US" sz="1800">
                <a:solidFill>
                  <a:schemeClr val="dk1"/>
                </a:solidFill>
                <a:ea typeface="Public Sans"/>
                <a:cs typeface="Public Sans"/>
                <a:sym typeface="Public Sans"/>
              </a:rPr>
              <a:t>Slide 11: EON </a:t>
            </a:r>
            <a:r>
              <a:rPr lang="en-US" sz="1800" err="1">
                <a:solidFill>
                  <a:schemeClr val="dk1"/>
                </a:solidFill>
                <a:ea typeface="Public Sans"/>
                <a:cs typeface="Public Sans"/>
                <a:sym typeface="Public Sans"/>
              </a:rPr>
              <a:t>kober</a:t>
            </a:r>
            <a:r>
              <a:rPr lang="en-US" sz="1800">
                <a:solidFill>
                  <a:schemeClr val="dk1"/>
                </a:solidFill>
                <a:ea typeface="Public Sans"/>
                <a:cs typeface="Public Sans"/>
                <a:sym typeface="Public Sans"/>
              </a:rPr>
              <a:t> Better Place </a:t>
            </a:r>
            <a:r>
              <a:rPr lang="en-US" sz="1800" err="1">
                <a:solidFill>
                  <a:schemeClr val="dk1"/>
                </a:solidFill>
                <a:ea typeface="Public Sans"/>
                <a:cs typeface="Public Sans"/>
                <a:sym typeface="Public Sans"/>
              </a:rPr>
              <a:t>elbil</a:t>
            </a:r>
            <a:r>
              <a:rPr lang="en-US" sz="1800">
                <a:solidFill>
                  <a:schemeClr val="dk1"/>
                </a:solidFill>
                <a:ea typeface="Public Sans"/>
                <a:cs typeface="Public Sans"/>
                <a:sym typeface="Public Sans"/>
              </a:rPr>
              <a:t> </a:t>
            </a:r>
            <a:r>
              <a:rPr lang="en-US" sz="1800" err="1">
                <a:solidFill>
                  <a:schemeClr val="dk1"/>
                </a:solidFill>
                <a:ea typeface="Public Sans"/>
                <a:cs typeface="Public Sans"/>
                <a:sym typeface="Public Sans"/>
              </a:rPr>
              <a:t>ladestander</a:t>
            </a:r>
            <a:r>
              <a:rPr lang="en-US" sz="1800">
                <a:solidFill>
                  <a:schemeClr val="dk1"/>
                </a:solidFill>
                <a:ea typeface="Public Sans"/>
                <a:cs typeface="Public Sans"/>
                <a:sym typeface="Public Sans"/>
              </a:rPr>
              <a:t> 20130722_01 by News Oresund</a:t>
            </a:r>
          </a:p>
          <a:p>
            <a:pPr latinLnBrk="0"/>
            <a:r>
              <a:rPr lang="en-US" sz="1800">
                <a:solidFill>
                  <a:schemeClr val="dk1"/>
                </a:solidFill>
                <a:ea typeface="Public Sans"/>
                <a:cs typeface="Public Sans"/>
                <a:sym typeface="Public Sans"/>
              </a:rPr>
              <a:t>Slide 13: Line 'Em Up by Ian </a:t>
            </a:r>
            <a:r>
              <a:rPr lang="en-US" sz="1800" err="1">
                <a:solidFill>
                  <a:schemeClr val="dk1"/>
                </a:solidFill>
                <a:ea typeface="Public Sans"/>
                <a:cs typeface="Public Sans"/>
                <a:sym typeface="Public Sans"/>
              </a:rPr>
              <a:t>Muttoo</a:t>
            </a:r>
            <a:endParaRPr lang="en-US" sz="1800">
              <a:solidFill>
                <a:schemeClr val="dk1"/>
              </a:solidFill>
              <a:ea typeface="Public Sans"/>
              <a:cs typeface="Public Sans"/>
              <a:sym typeface="Public Sans"/>
            </a:endParaRPr>
          </a:p>
          <a:p>
            <a:pPr latinLnBrk="0"/>
            <a:r>
              <a:rPr lang="en-US" sz="1800">
                <a:solidFill>
                  <a:schemeClr val="dk1"/>
                </a:solidFill>
                <a:ea typeface="Public Sans"/>
                <a:cs typeface="Public Sans"/>
                <a:sym typeface="Public Sans"/>
              </a:rPr>
              <a:t>Slide 16: </a:t>
            </a:r>
            <a:r>
              <a:rPr lang="en-GB" sz="1800">
                <a:solidFill>
                  <a:schemeClr val="dk1"/>
                </a:solidFill>
                <a:ea typeface="Public Sans"/>
                <a:cs typeface="Public Sans"/>
                <a:sym typeface="Public Sans"/>
              </a:rPr>
              <a:t>Electricity bills with lightbulb and calculator by USwitch.com Images</a:t>
            </a:r>
          </a:p>
          <a:p>
            <a:pPr latinLnBrk="0"/>
            <a:endParaRPr lang="en-US" sz="180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80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3200">
              <a:solidFill>
                <a:schemeClr val="dk1"/>
              </a:solidFill>
              <a:ea typeface="Calibri"/>
              <a:cs typeface="Calibri"/>
              <a:sym typeface="Calibri"/>
            </a:endParaRPr>
          </a:p>
          <a:p>
            <a:pPr latinLnBrk="0"/>
            <a:endParaRPr lang="en-GB"/>
          </a:p>
        </p:txBody>
      </p:sp>
    </p:spTree>
    <p:extLst>
      <p:ext uri="{BB962C8B-B14F-4D97-AF65-F5344CB8AC3E}">
        <p14:creationId xmlns:p14="http://schemas.microsoft.com/office/powerpoint/2010/main" val="217767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46BA052-31AD-4125-B4C9-6CBFC2024FA3}"/>
              </a:ext>
            </a:extLst>
          </p:cNvPr>
          <p:cNvSpPr txBox="1"/>
          <p:nvPr/>
        </p:nvSpPr>
        <p:spPr>
          <a:xfrm>
            <a:off x="3052168" y="682293"/>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GB" b="0" noProof="0">
                <a:solidFill>
                  <a:schemeClr val="bg1"/>
                </a:solidFill>
                <a:latin typeface="+mj-lt"/>
              </a:rPr>
              <a:t>Topics</a:t>
            </a:r>
          </a:p>
        </p:txBody>
      </p:sp>
      <p:sp>
        <p:nvSpPr>
          <p:cNvPr id="17" name="직사각형 16">
            <a:extLst>
              <a:ext uri="{FF2B5EF4-FFF2-40B4-BE49-F238E27FC236}">
                <a16:creationId xmlns:a16="http://schemas.microsoft.com/office/drawing/2014/main" id="{F5F7C3E5-AA5F-4891-8C99-DB936C4B06C0}"/>
              </a:ext>
            </a:extLst>
          </p:cNvPr>
          <p:cNvSpPr/>
          <p:nvPr/>
        </p:nvSpPr>
        <p:spPr>
          <a:xfrm>
            <a:off x="1809145" y="2885238"/>
            <a:ext cx="1030658" cy="1030656"/>
          </a:xfrm>
          <a:prstGeom prst="rect">
            <a:avLst/>
          </a:prstGeom>
          <a:solidFill>
            <a:schemeClr val="accent1"/>
          </a:solidFill>
          <a:ln w="57150" cap="flat">
            <a:noFill/>
            <a:prstDash val="solid"/>
            <a:miter/>
          </a:ln>
        </p:spPr>
        <p:txBody>
          <a:bodyPr rtlCol="0" anchor="ctr"/>
          <a:lstStyle/>
          <a:p>
            <a:pPr algn="l"/>
            <a:endParaRPr lang="en-GB" noProof="0">
              <a:solidFill>
                <a:srgbClr val="4E55FE"/>
              </a:solidFill>
            </a:endParaRPr>
          </a:p>
        </p:txBody>
      </p:sp>
      <p:sp>
        <p:nvSpPr>
          <p:cNvPr id="18" name="직사각형 17">
            <a:extLst>
              <a:ext uri="{FF2B5EF4-FFF2-40B4-BE49-F238E27FC236}">
                <a16:creationId xmlns:a16="http://schemas.microsoft.com/office/drawing/2014/main" id="{7346419E-CA4F-4992-82C4-11294DEE1736}"/>
              </a:ext>
            </a:extLst>
          </p:cNvPr>
          <p:cNvSpPr/>
          <p:nvPr/>
        </p:nvSpPr>
        <p:spPr>
          <a:xfrm>
            <a:off x="6213352" y="2885238"/>
            <a:ext cx="1030658" cy="1030656"/>
          </a:xfrm>
          <a:prstGeom prst="rect">
            <a:avLst/>
          </a:prstGeom>
          <a:solidFill>
            <a:schemeClr val="accent1"/>
          </a:solidFill>
          <a:ln w="57150" cap="flat">
            <a:noFill/>
            <a:prstDash val="solid"/>
            <a:miter/>
          </a:ln>
        </p:spPr>
        <p:txBody>
          <a:bodyPr rtlCol="0" anchor="ctr"/>
          <a:lstStyle/>
          <a:p>
            <a:pPr algn="l"/>
            <a:endParaRPr lang="en-GB" noProof="0">
              <a:solidFill>
                <a:srgbClr val="4E55FE"/>
              </a:solidFill>
            </a:endParaRPr>
          </a:p>
        </p:txBody>
      </p:sp>
      <p:grpSp>
        <p:nvGrpSpPr>
          <p:cNvPr id="19" name="그룹 18">
            <a:extLst>
              <a:ext uri="{FF2B5EF4-FFF2-40B4-BE49-F238E27FC236}">
                <a16:creationId xmlns:a16="http://schemas.microsoft.com/office/drawing/2014/main" id="{A94BBE52-9DB5-42E2-8C0D-2787B138498F}"/>
              </a:ext>
            </a:extLst>
          </p:cNvPr>
          <p:cNvGrpSpPr/>
          <p:nvPr/>
        </p:nvGrpSpPr>
        <p:grpSpPr>
          <a:xfrm>
            <a:off x="2086428" y="3105150"/>
            <a:ext cx="543496" cy="542826"/>
            <a:chOff x="2090919" y="902017"/>
            <a:chExt cx="388715" cy="388239"/>
          </a:xfrm>
          <a:solidFill>
            <a:schemeClr val="tx2"/>
          </a:solidFill>
        </p:grpSpPr>
        <p:sp>
          <p:nvSpPr>
            <p:cNvPr id="20" name="자유형: 도형 19">
              <a:extLst>
                <a:ext uri="{FF2B5EF4-FFF2-40B4-BE49-F238E27FC236}">
                  <a16:creationId xmlns:a16="http://schemas.microsoft.com/office/drawing/2014/main" id="{BABAD205-3C4C-4D31-B2C9-E60BCFC53B0E}"/>
                </a:ext>
              </a:extLst>
            </p:cNvPr>
            <p:cNvSpPr/>
            <p:nvPr/>
          </p:nvSpPr>
          <p:spPr>
            <a:xfrm>
              <a:off x="2412959" y="991314"/>
              <a:ext cx="66675" cy="66675"/>
            </a:xfrm>
            <a:custGeom>
              <a:avLst/>
              <a:gdLst>
                <a:gd name="connsiteX0" fmla="*/ 62198 w 66675"/>
                <a:gd name="connsiteY0" fmla="*/ 26146 h 66675"/>
                <a:gd name="connsiteX1" fmla="*/ 46482 w 66675"/>
                <a:gd name="connsiteY1" fmla="*/ 10430 h 66675"/>
                <a:gd name="connsiteX2" fmla="*/ 30766 w 66675"/>
                <a:gd name="connsiteY2" fmla="*/ 10430 h 66675"/>
                <a:gd name="connsiteX3" fmla="*/ 7144 w 66675"/>
                <a:gd name="connsiteY3" fmla="*/ 34052 h 66675"/>
                <a:gd name="connsiteX4" fmla="*/ 38671 w 66675"/>
                <a:gd name="connsiteY4" fmla="*/ 65580 h 66675"/>
                <a:gd name="connsiteX5" fmla="*/ 62293 w 66675"/>
                <a:gd name="connsiteY5" fmla="*/ 41958 h 66675"/>
                <a:gd name="connsiteX6" fmla="*/ 62198 w 66675"/>
                <a:gd name="connsiteY6" fmla="*/ 26146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62198" y="26146"/>
                  </a:moveTo>
                  <a:lnTo>
                    <a:pt x="46482" y="10430"/>
                  </a:lnTo>
                  <a:cubicBezTo>
                    <a:pt x="42100" y="6048"/>
                    <a:pt x="35052" y="6048"/>
                    <a:pt x="30766" y="10430"/>
                  </a:cubicBezTo>
                  <a:lnTo>
                    <a:pt x="7144" y="34052"/>
                  </a:lnTo>
                  <a:lnTo>
                    <a:pt x="38671" y="65580"/>
                  </a:lnTo>
                  <a:lnTo>
                    <a:pt x="62293" y="41958"/>
                  </a:lnTo>
                  <a:cubicBezTo>
                    <a:pt x="66580" y="37481"/>
                    <a:pt x="66580" y="30432"/>
                    <a:pt x="62198" y="26146"/>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21" name="자유형: 도형 20">
              <a:extLst>
                <a:ext uri="{FF2B5EF4-FFF2-40B4-BE49-F238E27FC236}">
                  <a16:creationId xmlns:a16="http://schemas.microsoft.com/office/drawing/2014/main" id="{F73DABB8-6D8F-4C66-984C-A02C70159C67}"/>
                </a:ext>
              </a:extLst>
            </p:cNvPr>
            <p:cNvSpPr/>
            <p:nvPr/>
          </p:nvSpPr>
          <p:spPr>
            <a:xfrm>
              <a:off x="2331893" y="1034034"/>
              <a:ext cx="104775" cy="104775"/>
            </a:xfrm>
            <a:custGeom>
              <a:avLst/>
              <a:gdLst>
                <a:gd name="connsiteX0" fmla="*/ 19725 w 104775"/>
                <a:gd name="connsiteY0" fmla="*/ 59531 h 104775"/>
                <a:gd name="connsiteX1" fmla="*/ 7438 w 104775"/>
                <a:gd name="connsiteY1" fmla="*/ 96488 h 104775"/>
                <a:gd name="connsiteX2" fmla="*/ 8771 w 104775"/>
                <a:gd name="connsiteY2" fmla="*/ 102108 h 104775"/>
                <a:gd name="connsiteX3" fmla="*/ 14391 w 104775"/>
                <a:gd name="connsiteY3" fmla="*/ 103442 h 104775"/>
                <a:gd name="connsiteX4" fmla="*/ 51348 w 104775"/>
                <a:gd name="connsiteY4" fmla="*/ 91154 h 104775"/>
                <a:gd name="connsiteX5" fmla="*/ 104021 w 104775"/>
                <a:gd name="connsiteY5" fmla="*/ 38672 h 104775"/>
                <a:gd name="connsiteX6" fmla="*/ 72494 w 104775"/>
                <a:gd name="connsiteY6" fmla="*/ 7144 h 104775"/>
                <a:gd name="connsiteX7" fmla="*/ 19725 w 104775"/>
                <a:gd name="connsiteY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04775">
                  <a:moveTo>
                    <a:pt x="19725" y="59531"/>
                  </a:moveTo>
                  <a:lnTo>
                    <a:pt x="7438" y="96488"/>
                  </a:lnTo>
                  <a:cubicBezTo>
                    <a:pt x="6771" y="98488"/>
                    <a:pt x="7247" y="100584"/>
                    <a:pt x="8771" y="102108"/>
                  </a:cubicBezTo>
                  <a:cubicBezTo>
                    <a:pt x="10200" y="103537"/>
                    <a:pt x="12391" y="104108"/>
                    <a:pt x="14391" y="103442"/>
                  </a:cubicBezTo>
                  <a:lnTo>
                    <a:pt x="51348" y="91154"/>
                  </a:lnTo>
                  <a:lnTo>
                    <a:pt x="104021" y="38672"/>
                  </a:lnTo>
                  <a:lnTo>
                    <a:pt x="72494" y="7144"/>
                  </a:lnTo>
                  <a:lnTo>
                    <a:pt x="19725" y="59531"/>
                  </a:lnTo>
                  <a:close/>
                </a:path>
              </a:pathLst>
            </a:custGeom>
            <a:grpFill/>
            <a:ln w="9525" cap="flat">
              <a:noFill/>
              <a:prstDash val="solid"/>
              <a:miter/>
            </a:ln>
          </p:spPr>
          <p:txBody>
            <a:bodyPr rtlCol="0" anchor="ctr"/>
            <a:lstStyle/>
            <a:p>
              <a:endParaRPr lang="en-GB" noProof="0">
                <a:solidFill>
                  <a:srgbClr val="4E55FE"/>
                </a:solidFill>
              </a:endParaRPr>
            </a:p>
          </p:txBody>
        </p:sp>
        <p:sp>
          <p:nvSpPr>
            <p:cNvPr id="22" name="자유형: 도형 21">
              <a:extLst>
                <a:ext uri="{FF2B5EF4-FFF2-40B4-BE49-F238E27FC236}">
                  <a16:creationId xmlns:a16="http://schemas.microsoft.com/office/drawing/2014/main" id="{1A25F5E1-6F2F-448E-8918-1739C8D4EBFD}"/>
                </a:ext>
              </a:extLst>
            </p:cNvPr>
            <p:cNvSpPr/>
            <p:nvPr/>
          </p:nvSpPr>
          <p:spPr>
            <a:xfrm>
              <a:off x="2090919" y="947356"/>
              <a:ext cx="257175" cy="342900"/>
            </a:xfrm>
            <a:custGeom>
              <a:avLst/>
              <a:gdLst>
                <a:gd name="connsiteX0" fmla="*/ 29432 w 257175"/>
                <a:gd name="connsiteY0" fmla="*/ 308705 h 342900"/>
                <a:gd name="connsiteX1" fmla="*/ 29432 w 257175"/>
                <a:gd name="connsiteY1" fmla="*/ 7144 h 342900"/>
                <a:gd name="connsiteX2" fmla="*/ 18288 w 257175"/>
                <a:gd name="connsiteY2" fmla="*/ 7144 h 342900"/>
                <a:gd name="connsiteX3" fmla="*/ 7144 w 257175"/>
                <a:gd name="connsiteY3" fmla="*/ 18288 h 342900"/>
                <a:gd name="connsiteX4" fmla="*/ 7144 w 257175"/>
                <a:gd name="connsiteY4" fmla="*/ 331089 h 342900"/>
                <a:gd name="connsiteX5" fmla="*/ 18288 w 257175"/>
                <a:gd name="connsiteY5" fmla="*/ 342233 h 342900"/>
                <a:gd name="connsiteX6" fmla="*/ 241935 w 257175"/>
                <a:gd name="connsiteY6" fmla="*/ 342233 h 342900"/>
                <a:gd name="connsiteX7" fmla="*/ 253079 w 257175"/>
                <a:gd name="connsiteY7" fmla="*/ 331089 h 342900"/>
                <a:gd name="connsiteX8" fmla="*/ 253079 w 257175"/>
                <a:gd name="connsiteY8" fmla="*/ 319945 h 342900"/>
                <a:gd name="connsiteX9" fmla="*/ 40577 w 257175"/>
                <a:gd name="connsiteY9" fmla="*/ 319945 h 342900"/>
                <a:gd name="connsiteX10" fmla="*/ 29432 w 257175"/>
                <a:gd name="connsiteY10" fmla="*/ 30870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75" h="342900">
                  <a:moveTo>
                    <a:pt x="29432" y="308705"/>
                  </a:moveTo>
                  <a:lnTo>
                    <a:pt x="29432" y="7144"/>
                  </a:lnTo>
                  <a:lnTo>
                    <a:pt x="18288" y="7144"/>
                  </a:lnTo>
                  <a:cubicBezTo>
                    <a:pt x="12097" y="7144"/>
                    <a:pt x="7144" y="12097"/>
                    <a:pt x="7144" y="18288"/>
                  </a:cubicBezTo>
                  <a:lnTo>
                    <a:pt x="7144" y="331089"/>
                  </a:lnTo>
                  <a:cubicBezTo>
                    <a:pt x="7144" y="337280"/>
                    <a:pt x="12097" y="342233"/>
                    <a:pt x="18288" y="342233"/>
                  </a:cubicBezTo>
                  <a:lnTo>
                    <a:pt x="241935" y="342233"/>
                  </a:lnTo>
                  <a:cubicBezTo>
                    <a:pt x="248126" y="342233"/>
                    <a:pt x="253079" y="337280"/>
                    <a:pt x="253079" y="331089"/>
                  </a:cubicBezTo>
                  <a:lnTo>
                    <a:pt x="253079" y="319945"/>
                  </a:lnTo>
                  <a:lnTo>
                    <a:pt x="40577" y="319945"/>
                  </a:lnTo>
                  <a:cubicBezTo>
                    <a:pt x="34385" y="319850"/>
                    <a:pt x="29432" y="314897"/>
                    <a:pt x="29432" y="308705"/>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26" name="자유형: 도형 25">
              <a:extLst>
                <a:ext uri="{FF2B5EF4-FFF2-40B4-BE49-F238E27FC236}">
                  <a16:creationId xmlns:a16="http://schemas.microsoft.com/office/drawing/2014/main" id="{0F752E48-CFE5-470B-966B-88BA2073280A}"/>
                </a:ext>
              </a:extLst>
            </p:cNvPr>
            <p:cNvSpPr/>
            <p:nvPr/>
          </p:nvSpPr>
          <p:spPr>
            <a:xfrm>
              <a:off x="2225317" y="969645"/>
              <a:ext cx="28575" cy="28575"/>
            </a:xfrm>
            <a:custGeom>
              <a:avLst/>
              <a:gdLst>
                <a:gd name="connsiteX0" fmla="*/ 18288 w 28575"/>
                <a:gd name="connsiteY0" fmla="*/ 7144 h 28575"/>
                <a:gd name="connsiteX1" fmla="*/ 7144 w 28575"/>
                <a:gd name="connsiteY1" fmla="*/ 18288 h 28575"/>
                <a:gd name="connsiteX2" fmla="*/ 18288 w 28575"/>
                <a:gd name="connsiteY2" fmla="*/ 29432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097" y="7144"/>
                    <a:pt x="7144" y="12097"/>
                    <a:pt x="7144" y="18288"/>
                  </a:cubicBezTo>
                  <a:cubicBezTo>
                    <a:pt x="7144" y="24479"/>
                    <a:pt x="12097" y="29432"/>
                    <a:pt x="18288" y="29432"/>
                  </a:cubicBezTo>
                  <a:cubicBezTo>
                    <a:pt x="24479" y="29432"/>
                    <a:pt x="29432" y="24479"/>
                    <a:pt x="29432" y="18288"/>
                  </a:cubicBezTo>
                  <a:cubicBezTo>
                    <a:pt x="29432" y="12097"/>
                    <a:pt x="24479" y="7144"/>
                    <a:pt x="18288" y="7144"/>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27" name="자유형: 도형 26">
              <a:extLst>
                <a:ext uri="{FF2B5EF4-FFF2-40B4-BE49-F238E27FC236}">
                  <a16:creationId xmlns:a16="http://schemas.microsoft.com/office/drawing/2014/main" id="{BAEFC35E-9A47-43AA-BD83-132CD646020B}"/>
                </a:ext>
              </a:extLst>
            </p:cNvPr>
            <p:cNvSpPr/>
            <p:nvPr/>
          </p:nvSpPr>
          <p:spPr>
            <a:xfrm>
              <a:off x="2203028" y="1036510"/>
              <a:ext cx="76200" cy="57150"/>
            </a:xfrm>
            <a:custGeom>
              <a:avLst/>
              <a:gdLst>
                <a:gd name="connsiteX0" fmla="*/ 40576 w 76200"/>
                <a:gd name="connsiteY0" fmla="*/ 7144 h 57150"/>
                <a:gd name="connsiteX1" fmla="*/ 7144 w 76200"/>
                <a:gd name="connsiteY1" fmla="*/ 40577 h 57150"/>
                <a:gd name="connsiteX2" fmla="*/ 7144 w 76200"/>
                <a:gd name="connsiteY2" fmla="*/ 51721 h 57150"/>
                <a:gd name="connsiteX3" fmla="*/ 74009 w 76200"/>
                <a:gd name="connsiteY3" fmla="*/ 51721 h 57150"/>
                <a:gd name="connsiteX4" fmla="*/ 74009 w 76200"/>
                <a:gd name="connsiteY4" fmla="*/ 40577 h 57150"/>
                <a:gd name="connsiteX5" fmla="*/ 40576 w 76200"/>
                <a:gd name="connsiteY5"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57150">
                  <a:moveTo>
                    <a:pt x="40576" y="7144"/>
                  </a:moveTo>
                  <a:cubicBezTo>
                    <a:pt x="22098" y="7144"/>
                    <a:pt x="7144" y="22098"/>
                    <a:pt x="7144" y="40577"/>
                  </a:cubicBezTo>
                  <a:lnTo>
                    <a:pt x="7144" y="51721"/>
                  </a:lnTo>
                  <a:lnTo>
                    <a:pt x="74009" y="51721"/>
                  </a:lnTo>
                  <a:lnTo>
                    <a:pt x="74009" y="40577"/>
                  </a:lnTo>
                  <a:cubicBezTo>
                    <a:pt x="74009" y="22098"/>
                    <a:pt x="59055" y="7144"/>
                    <a:pt x="40576" y="7144"/>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28" name="자유형: 도형 27">
              <a:extLst>
                <a:ext uri="{FF2B5EF4-FFF2-40B4-BE49-F238E27FC236}">
                  <a16:creationId xmlns:a16="http://schemas.microsoft.com/office/drawing/2014/main" id="{1C598BDF-03DC-45BD-B8B1-035486DFD7BC}"/>
                </a:ext>
              </a:extLst>
            </p:cNvPr>
            <p:cNvSpPr/>
            <p:nvPr/>
          </p:nvSpPr>
          <p:spPr>
            <a:xfrm>
              <a:off x="2135496" y="902017"/>
              <a:ext cx="257175" cy="342900"/>
            </a:xfrm>
            <a:custGeom>
              <a:avLst/>
              <a:gdLst>
                <a:gd name="connsiteX0" fmla="*/ 189357 w 257175"/>
                <a:gd name="connsiteY0" fmla="*/ 249936 h 342900"/>
                <a:gd name="connsiteX1" fmla="*/ 182594 w 257175"/>
                <a:gd name="connsiteY1" fmla="*/ 221551 h 342900"/>
                <a:gd name="connsiteX2" fmla="*/ 196596 w 257175"/>
                <a:gd name="connsiteY2" fmla="*/ 179642 h 342900"/>
                <a:gd name="connsiteX3" fmla="*/ 252984 w 257175"/>
                <a:gd name="connsiteY3" fmla="*/ 123254 h 342900"/>
                <a:gd name="connsiteX4" fmla="*/ 252984 w 257175"/>
                <a:gd name="connsiteY4" fmla="*/ 97155 h 342900"/>
                <a:gd name="connsiteX5" fmla="*/ 174974 w 257175"/>
                <a:gd name="connsiteY5" fmla="*/ 97155 h 342900"/>
                <a:gd name="connsiteX6" fmla="*/ 163830 w 257175"/>
                <a:gd name="connsiteY6" fmla="*/ 86011 h 342900"/>
                <a:gd name="connsiteX7" fmla="*/ 163830 w 257175"/>
                <a:gd name="connsiteY7" fmla="*/ 7144 h 342900"/>
                <a:gd name="connsiteX8" fmla="*/ 18288 w 257175"/>
                <a:gd name="connsiteY8" fmla="*/ 7144 h 342900"/>
                <a:gd name="connsiteX9" fmla="*/ 7144 w 257175"/>
                <a:gd name="connsiteY9" fmla="*/ 18288 h 342900"/>
                <a:gd name="connsiteX10" fmla="*/ 7144 w 257175"/>
                <a:gd name="connsiteY10" fmla="*/ 331851 h 342900"/>
                <a:gd name="connsiteX11" fmla="*/ 18288 w 257175"/>
                <a:gd name="connsiteY11" fmla="*/ 342995 h 342900"/>
                <a:gd name="connsiteX12" fmla="*/ 241935 w 257175"/>
                <a:gd name="connsiteY12" fmla="*/ 342995 h 342900"/>
                <a:gd name="connsiteX13" fmla="*/ 253079 w 257175"/>
                <a:gd name="connsiteY13" fmla="*/ 331851 h 342900"/>
                <a:gd name="connsiteX14" fmla="*/ 253079 w 257175"/>
                <a:gd name="connsiteY14" fmla="*/ 244793 h 342900"/>
                <a:gd name="connsiteX15" fmla="*/ 214408 w 257175"/>
                <a:gd name="connsiteY15" fmla="*/ 257747 h 342900"/>
                <a:gd name="connsiteX16" fmla="*/ 189357 w 257175"/>
                <a:gd name="connsiteY16" fmla="*/ 249936 h 342900"/>
                <a:gd name="connsiteX17" fmla="*/ 152686 w 257175"/>
                <a:gd name="connsiteY17" fmla="*/ 297656 h 342900"/>
                <a:gd name="connsiteX18" fmla="*/ 63532 w 257175"/>
                <a:gd name="connsiteY18" fmla="*/ 297656 h 342900"/>
                <a:gd name="connsiteX19" fmla="*/ 52388 w 257175"/>
                <a:gd name="connsiteY19" fmla="*/ 286512 h 342900"/>
                <a:gd name="connsiteX20" fmla="*/ 63532 w 257175"/>
                <a:gd name="connsiteY20" fmla="*/ 275368 h 342900"/>
                <a:gd name="connsiteX21" fmla="*/ 152686 w 257175"/>
                <a:gd name="connsiteY21" fmla="*/ 275368 h 342900"/>
                <a:gd name="connsiteX22" fmla="*/ 163830 w 257175"/>
                <a:gd name="connsiteY22" fmla="*/ 286512 h 342900"/>
                <a:gd name="connsiteX23" fmla="*/ 152686 w 257175"/>
                <a:gd name="connsiteY23" fmla="*/ 297656 h 342900"/>
                <a:gd name="connsiteX24" fmla="*/ 152686 w 257175"/>
                <a:gd name="connsiteY24" fmla="*/ 253079 h 342900"/>
                <a:gd name="connsiteX25" fmla="*/ 63532 w 257175"/>
                <a:gd name="connsiteY25" fmla="*/ 253079 h 342900"/>
                <a:gd name="connsiteX26" fmla="*/ 52388 w 257175"/>
                <a:gd name="connsiteY26" fmla="*/ 241935 h 342900"/>
                <a:gd name="connsiteX27" fmla="*/ 63532 w 257175"/>
                <a:gd name="connsiteY27" fmla="*/ 230791 h 342900"/>
                <a:gd name="connsiteX28" fmla="*/ 152686 w 257175"/>
                <a:gd name="connsiteY28" fmla="*/ 230791 h 342900"/>
                <a:gd name="connsiteX29" fmla="*/ 163830 w 257175"/>
                <a:gd name="connsiteY29" fmla="*/ 241935 h 342900"/>
                <a:gd name="connsiteX30" fmla="*/ 152686 w 257175"/>
                <a:gd name="connsiteY30" fmla="*/ 253079 h 342900"/>
                <a:gd name="connsiteX31" fmla="*/ 163830 w 257175"/>
                <a:gd name="connsiteY31" fmla="*/ 197358 h 342900"/>
                <a:gd name="connsiteX32" fmla="*/ 152686 w 257175"/>
                <a:gd name="connsiteY32" fmla="*/ 208502 h 342900"/>
                <a:gd name="connsiteX33" fmla="*/ 63532 w 257175"/>
                <a:gd name="connsiteY33" fmla="*/ 208502 h 342900"/>
                <a:gd name="connsiteX34" fmla="*/ 52388 w 257175"/>
                <a:gd name="connsiteY34" fmla="*/ 197358 h 342900"/>
                <a:gd name="connsiteX35" fmla="*/ 52388 w 257175"/>
                <a:gd name="connsiteY35" fmla="*/ 175070 h 342900"/>
                <a:gd name="connsiteX36" fmla="*/ 108109 w 257175"/>
                <a:gd name="connsiteY36" fmla="*/ 119348 h 342900"/>
                <a:gd name="connsiteX37" fmla="*/ 74676 w 257175"/>
                <a:gd name="connsiteY37" fmla="*/ 85916 h 342900"/>
                <a:gd name="connsiteX38" fmla="*/ 108109 w 257175"/>
                <a:gd name="connsiteY38" fmla="*/ 52483 h 342900"/>
                <a:gd name="connsiteX39" fmla="*/ 141542 w 257175"/>
                <a:gd name="connsiteY39" fmla="*/ 85916 h 342900"/>
                <a:gd name="connsiteX40" fmla="*/ 108109 w 257175"/>
                <a:gd name="connsiteY40" fmla="*/ 119348 h 342900"/>
                <a:gd name="connsiteX41" fmla="*/ 163830 w 257175"/>
                <a:gd name="connsiteY41" fmla="*/ 175070 h 342900"/>
                <a:gd name="connsiteX42" fmla="*/ 163830 w 257175"/>
                <a:gd name="connsiteY42" fmla="*/ 19735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7175" h="342900">
                  <a:moveTo>
                    <a:pt x="189357" y="249936"/>
                  </a:moveTo>
                  <a:cubicBezTo>
                    <a:pt x="181832" y="242316"/>
                    <a:pt x="179260" y="231458"/>
                    <a:pt x="182594" y="221551"/>
                  </a:cubicBezTo>
                  <a:lnTo>
                    <a:pt x="196596" y="179642"/>
                  </a:lnTo>
                  <a:lnTo>
                    <a:pt x="252984" y="123254"/>
                  </a:lnTo>
                  <a:lnTo>
                    <a:pt x="252984" y="97155"/>
                  </a:lnTo>
                  <a:lnTo>
                    <a:pt x="174974" y="97155"/>
                  </a:lnTo>
                  <a:cubicBezTo>
                    <a:pt x="168783" y="97155"/>
                    <a:pt x="163830" y="92202"/>
                    <a:pt x="163830" y="86011"/>
                  </a:cubicBezTo>
                  <a:lnTo>
                    <a:pt x="163830" y="7144"/>
                  </a:lnTo>
                  <a:lnTo>
                    <a:pt x="18288" y="7144"/>
                  </a:lnTo>
                  <a:cubicBezTo>
                    <a:pt x="12097" y="7144"/>
                    <a:pt x="7144" y="12097"/>
                    <a:pt x="7144" y="18288"/>
                  </a:cubicBezTo>
                  <a:lnTo>
                    <a:pt x="7144" y="331851"/>
                  </a:lnTo>
                  <a:cubicBezTo>
                    <a:pt x="7144" y="338042"/>
                    <a:pt x="12097" y="342995"/>
                    <a:pt x="18288" y="342995"/>
                  </a:cubicBezTo>
                  <a:lnTo>
                    <a:pt x="241935" y="342995"/>
                  </a:lnTo>
                  <a:cubicBezTo>
                    <a:pt x="248126" y="342995"/>
                    <a:pt x="253079" y="338042"/>
                    <a:pt x="253079" y="331851"/>
                  </a:cubicBezTo>
                  <a:lnTo>
                    <a:pt x="253079" y="244793"/>
                  </a:lnTo>
                  <a:lnTo>
                    <a:pt x="214408" y="257747"/>
                  </a:lnTo>
                  <a:cubicBezTo>
                    <a:pt x="204597" y="258223"/>
                    <a:pt x="197263" y="257651"/>
                    <a:pt x="189357" y="249936"/>
                  </a:cubicBezTo>
                  <a:close/>
                  <a:moveTo>
                    <a:pt x="152686" y="297656"/>
                  </a:moveTo>
                  <a:lnTo>
                    <a:pt x="63532" y="297656"/>
                  </a:lnTo>
                  <a:cubicBezTo>
                    <a:pt x="57341" y="297656"/>
                    <a:pt x="52388" y="292703"/>
                    <a:pt x="52388" y="286512"/>
                  </a:cubicBezTo>
                  <a:cubicBezTo>
                    <a:pt x="52388" y="280321"/>
                    <a:pt x="57341" y="275368"/>
                    <a:pt x="63532" y="275368"/>
                  </a:cubicBezTo>
                  <a:lnTo>
                    <a:pt x="152686" y="275368"/>
                  </a:lnTo>
                  <a:cubicBezTo>
                    <a:pt x="158877" y="275368"/>
                    <a:pt x="163830" y="280321"/>
                    <a:pt x="163830" y="286512"/>
                  </a:cubicBezTo>
                  <a:cubicBezTo>
                    <a:pt x="163830" y="292608"/>
                    <a:pt x="158877" y="297656"/>
                    <a:pt x="152686" y="297656"/>
                  </a:cubicBezTo>
                  <a:close/>
                  <a:moveTo>
                    <a:pt x="152686" y="253079"/>
                  </a:moveTo>
                  <a:lnTo>
                    <a:pt x="63532" y="253079"/>
                  </a:lnTo>
                  <a:cubicBezTo>
                    <a:pt x="57341" y="253079"/>
                    <a:pt x="52388" y="248126"/>
                    <a:pt x="52388" y="241935"/>
                  </a:cubicBezTo>
                  <a:cubicBezTo>
                    <a:pt x="52388" y="235744"/>
                    <a:pt x="57341" y="230791"/>
                    <a:pt x="63532" y="230791"/>
                  </a:cubicBezTo>
                  <a:lnTo>
                    <a:pt x="152686" y="230791"/>
                  </a:lnTo>
                  <a:cubicBezTo>
                    <a:pt x="158877" y="230791"/>
                    <a:pt x="163830" y="235744"/>
                    <a:pt x="163830" y="241935"/>
                  </a:cubicBezTo>
                  <a:cubicBezTo>
                    <a:pt x="163830" y="248126"/>
                    <a:pt x="158877" y="253079"/>
                    <a:pt x="152686" y="253079"/>
                  </a:cubicBezTo>
                  <a:close/>
                  <a:moveTo>
                    <a:pt x="163830" y="197358"/>
                  </a:moveTo>
                  <a:cubicBezTo>
                    <a:pt x="163830" y="203549"/>
                    <a:pt x="158877" y="208502"/>
                    <a:pt x="152686" y="208502"/>
                  </a:cubicBezTo>
                  <a:lnTo>
                    <a:pt x="63532" y="208502"/>
                  </a:lnTo>
                  <a:cubicBezTo>
                    <a:pt x="57341" y="208502"/>
                    <a:pt x="52388" y="203549"/>
                    <a:pt x="52388" y="197358"/>
                  </a:cubicBezTo>
                  <a:lnTo>
                    <a:pt x="52388" y="175070"/>
                  </a:lnTo>
                  <a:cubicBezTo>
                    <a:pt x="52388" y="144304"/>
                    <a:pt x="77343" y="119348"/>
                    <a:pt x="108109" y="119348"/>
                  </a:cubicBezTo>
                  <a:cubicBezTo>
                    <a:pt x="89630" y="119348"/>
                    <a:pt x="74676" y="104394"/>
                    <a:pt x="74676" y="85916"/>
                  </a:cubicBezTo>
                  <a:cubicBezTo>
                    <a:pt x="74676" y="67437"/>
                    <a:pt x="89630" y="52483"/>
                    <a:pt x="108109" y="52483"/>
                  </a:cubicBezTo>
                  <a:cubicBezTo>
                    <a:pt x="126587" y="52483"/>
                    <a:pt x="141542" y="67437"/>
                    <a:pt x="141542" y="85916"/>
                  </a:cubicBezTo>
                  <a:cubicBezTo>
                    <a:pt x="141542" y="104394"/>
                    <a:pt x="126587" y="119348"/>
                    <a:pt x="108109" y="119348"/>
                  </a:cubicBezTo>
                  <a:cubicBezTo>
                    <a:pt x="138875" y="119348"/>
                    <a:pt x="163830" y="144304"/>
                    <a:pt x="163830" y="175070"/>
                  </a:cubicBezTo>
                  <a:lnTo>
                    <a:pt x="163830" y="197358"/>
                  </a:lnTo>
                  <a:close/>
                </a:path>
              </a:pathLst>
            </a:custGeom>
            <a:grpFill/>
            <a:ln w="9525" cap="flat">
              <a:noFill/>
              <a:prstDash val="solid"/>
              <a:miter/>
            </a:ln>
          </p:spPr>
          <p:txBody>
            <a:bodyPr rtlCol="0" anchor="ctr"/>
            <a:lstStyle/>
            <a:p>
              <a:endParaRPr lang="en-GB" noProof="0">
                <a:solidFill>
                  <a:srgbClr val="4E55FE"/>
                </a:solidFill>
              </a:endParaRPr>
            </a:p>
          </p:txBody>
        </p:sp>
        <p:sp>
          <p:nvSpPr>
            <p:cNvPr id="30" name="자유형: 도형 29">
              <a:extLst>
                <a:ext uri="{FF2B5EF4-FFF2-40B4-BE49-F238E27FC236}">
                  <a16:creationId xmlns:a16="http://schemas.microsoft.com/office/drawing/2014/main" id="{7EB94873-73C7-4063-BCDD-E8C9ADB9932E}"/>
                </a:ext>
              </a:extLst>
            </p:cNvPr>
            <p:cNvSpPr/>
            <p:nvPr/>
          </p:nvSpPr>
          <p:spPr>
            <a:xfrm>
              <a:off x="2314471" y="902017"/>
              <a:ext cx="76200" cy="76200"/>
            </a:xfrm>
            <a:custGeom>
              <a:avLst/>
              <a:gdLst>
                <a:gd name="connsiteX0" fmla="*/ 7144 w 76200"/>
                <a:gd name="connsiteY0" fmla="*/ 7144 h 76200"/>
                <a:gd name="connsiteX1" fmla="*/ 7144 w 76200"/>
                <a:gd name="connsiteY1" fmla="*/ 74771 h 76200"/>
                <a:gd name="connsiteX2" fmla="*/ 74009 w 76200"/>
                <a:gd name="connsiteY2" fmla="*/ 74771 h 76200"/>
              </a:gdLst>
              <a:ahLst/>
              <a:cxnLst>
                <a:cxn ang="0">
                  <a:pos x="connsiteX0" y="connsiteY0"/>
                </a:cxn>
                <a:cxn ang="0">
                  <a:pos x="connsiteX1" y="connsiteY1"/>
                </a:cxn>
                <a:cxn ang="0">
                  <a:pos x="connsiteX2" y="connsiteY2"/>
                </a:cxn>
              </a:cxnLst>
              <a:rect l="l" t="t" r="r" b="b"/>
              <a:pathLst>
                <a:path w="76200" h="76200">
                  <a:moveTo>
                    <a:pt x="7144" y="7144"/>
                  </a:moveTo>
                  <a:lnTo>
                    <a:pt x="7144" y="74771"/>
                  </a:lnTo>
                  <a:lnTo>
                    <a:pt x="74009" y="74771"/>
                  </a:lnTo>
                  <a:close/>
                </a:path>
              </a:pathLst>
            </a:custGeom>
            <a:grpFill/>
            <a:ln w="9525" cap="flat">
              <a:noFill/>
              <a:prstDash val="solid"/>
              <a:miter/>
            </a:ln>
          </p:spPr>
          <p:txBody>
            <a:bodyPr rtlCol="0" anchor="ctr"/>
            <a:lstStyle/>
            <a:p>
              <a:endParaRPr lang="en-GB" noProof="0">
                <a:solidFill>
                  <a:srgbClr val="4E55FE"/>
                </a:solidFill>
              </a:endParaRPr>
            </a:p>
          </p:txBody>
        </p:sp>
      </p:grpSp>
      <p:sp>
        <p:nvSpPr>
          <p:cNvPr id="32" name="직사각형 31">
            <a:extLst>
              <a:ext uri="{FF2B5EF4-FFF2-40B4-BE49-F238E27FC236}">
                <a16:creationId xmlns:a16="http://schemas.microsoft.com/office/drawing/2014/main" id="{D652A2CE-9DA5-4233-A677-C40F4AAFAB67}"/>
              </a:ext>
            </a:extLst>
          </p:cNvPr>
          <p:cNvSpPr/>
          <p:nvPr/>
        </p:nvSpPr>
        <p:spPr>
          <a:xfrm>
            <a:off x="2924404" y="2873165"/>
            <a:ext cx="3028094" cy="707886"/>
          </a:xfrm>
          <a:prstGeom prst="rect">
            <a:avLst/>
          </a:prstGeom>
        </p:spPr>
        <p:txBody>
          <a:bodyPr wrap="square">
            <a:spAutoFit/>
          </a:bodyPr>
          <a:lstStyle/>
          <a:p>
            <a:r>
              <a:rPr lang="en-GB" sz="2000" noProof="0"/>
              <a:t>What is the digitalisation of energy?</a:t>
            </a:r>
          </a:p>
        </p:txBody>
      </p:sp>
      <p:sp>
        <p:nvSpPr>
          <p:cNvPr id="42" name="직사각형 41">
            <a:extLst>
              <a:ext uri="{FF2B5EF4-FFF2-40B4-BE49-F238E27FC236}">
                <a16:creationId xmlns:a16="http://schemas.microsoft.com/office/drawing/2014/main" id="{CE825410-2A2C-4241-B5A1-8669C4124772}"/>
              </a:ext>
            </a:extLst>
          </p:cNvPr>
          <p:cNvSpPr/>
          <p:nvPr/>
        </p:nvSpPr>
        <p:spPr>
          <a:xfrm>
            <a:off x="7354760" y="2856654"/>
            <a:ext cx="3028094" cy="400110"/>
          </a:xfrm>
          <a:prstGeom prst="rect">
            <a:avLst/>
          </a:prstGeom>
        </p:spPr>
        <p:txBody>
          <a:bodyPr wrap="square">
            <a:spAutoFit/>
          </a:bodyPr>
          <a:lstStyle/>
          <a:p>
            <a:r>
              <a:rPr lang="en-GB" sz="2000" noProof="0"/>
              <a:t>Risk or Opportunity?</a:t>
            </a:r>
          </a:p>
        </p:txBody>
      </p:sp>
      <p:grpSp>
        <p:nvGrpSpPr>
          <p:cNvPr id="43" name="그룹 42">
            <a:extLst>
              <a:ext uri="{FF2B5EF4-FFF2-40B4-BE49-F238E27FC236}">
                <a16:creationId xmlns:a16="http://schemas.microsoft.com/office/drawing/2014/main" id="{B31A37ED-C8F3-4B86-8725-DC7A39D8B57D}"/>
              </a:ext>
            </a:extLst>
          </p:cNvPr>
          <p:cNvGrpSpPr/>
          <p:nvPr/>
        </p:nvGrpSpPr>
        <p:grpSpPr>
          <a:xfrm>
            <a:off x="6455666" y="3082674"/>
            <a:ext cx="546026" cy="546024"/>
            <a:chOff x="752656" y="1562597"/>
            <a:chExt cx="390525" cy="390525"/>
          </a:xfrm>
          <a:solidFill>
            <a:schemeClr val="tx2"/>
          </a:solidFill>
        </p:grpSpPr>
        <p:sp>
          <p:nvSpPr>
            <p:cNvPr id="46" name="자유형: 도형 45">
              <a:extLst>
                <a:ext uri="{FF2B5EF4-FFF2-40B4-BE49-F238E27FC236}">
                  <a16:creationId xmlns:a16="http://schemas.microsoft.com/office/drawing/2014/main" id="{DCB71AEF-2CC8-4E03-8431-DBB3C8328C78}"/>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47" name="자유형: 도형 46">
              <a:extLst>
                <a:ext uri="{FF2B5EF4-FFF2-40B4-BE49-F238E27FC236}">
                  <a16:creationId xmlns:a16="http://schemas.microsoft.com/office/drawing/2014/main" id="{5C54AAF9-7567-481D-9ACB-493D337B2CA7}"/>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48" name="자유형: 도형 47">
              <a:extLst>
                <a:ext uri="{FF2B5EF4-FFF2-40B4-BE49-F238E27FC236}">
                  <a16:creationId xmlns:a16="http://schemas.microsoft.com/office/drawing/2014/main" id="{CF1A99FD-EE65-44D3-9BC0-13992BAC5FF4}"/>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49" name="자유형: 도형 48">
              <a:extLst>
                <a:ext uri="{FF2B5EF4-FFF2-40B4-BE49-F238E27FC236}">
                  <a16:creationId xmlns:a16="http://schemas.microsoft.com/office/drawing/2014/main" id="{26BD52C0-971D-4313-AE5F-A377B428262A}"/>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en-GB" noProof="0">
                <a:solidFill>
                  <a:srgbClr val="4E55FE"/>
                </a:solidFill>
              </a:endParaRPr>
            </a:p>
          </p:txBody>
        </p:sp>
        <p:sp>
          <p:nvSpPr>
            <p:cNvPr id="50" name="자유형: 도형 49">
              <a:extLst>
                <a:ext uri="{FF2B5EF4-FFF2-40B4-BE49-F238E27FC236}">
                  <a16:creationId xmlns:a16="http://schemas.microsoft.com/office/drawing/2014/main" id="{040CA663-E7F3-4C36-872E-6F338603CD70}"/>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en-GB" noProof="0">
                <a:solidFill>
                  <a:srgbClr val="4E55FE"/>
                </a:solidFill>
              </a:endParaRPr>
            </a:p>
          </p:txBody>
        </p:sp>
      </p:grpSp>
      <p:sp>
        <p:nvSpPr>
          <p:cNvPr id="51" name="직사각형 50">
            <a:extLst>
              <a:ext uri="{FF2B5EF4-FFF2-40B4-BE49-F238E27FC236}">
                <a16:creationId xmlns:a16="http://schemas.microsoft.com/office/drawing/2014/main" id="{1A1FB396-88B8-4C7E-8D85-BA0F0238FD41}"/>
              </a:ext>
            </a:extLst>
          </p:cNvPr>
          <p:cNvSpPr/>
          <p:nvPr/>
        </p:nvSpPr>
        <p:spPr>
          <a:xfrm>
            <a:off x="1809145" y="4331022"/>
            <a:ext cx="1030658" cy="1030656"/>
          </a:xfrm>
          <a:prstGeom prst="rect">
            <a:avLst/>
          </a:prstGeom>
          <a:solidFill>
            <a:schemeClr val="accent1"/>
          </a:solidFill>
          <a:ln w="57150" cap="flat">
            <a:noFill/>
            <a:prstDash val="solid"/>
            <a:miter/>
          </a:ln>
        </p:spPr>
        <p:txBody>
          <a:bodyPr rtlCol="0" anchor="ctr"/>
          <a:lstStyle/>
          <a:p>
            <a:pPr algn="l"/>
            <a:endParaRPr lang="en-GB" noProof="0">
              <a:solidFill>
                <a:srgbClr val="4E55FE"/>
              </a:solidFill>
            </a:endParaRPr>
          </a:p>
        </p:txBody>
      </p:sp>
      <p:sp>
        <p:nvSpPr>
          <p:cNvPr id="52" name="직사각형 51">
            <a:extLst>
              <a:ext uri="{FF2B5EF4-FFF2-40B4-BE49-F238E27FC236}">
                <a16:creationId xmlns:a16="http://schemas.microsoft.com/office/drawing/2014/main" id="{EF6A2F97-CAD0-4B39-BBB3-65EDCC84C8BB}"/>
              </a:ext>
            </a:extLst>
          </p:cNvPr>
          <p:cNvSpPr/>
          <p:nvPr/>
        </p:nvSpPr>
        <p:spPr>
          <a:xfrm>
            <a:off x="6213352" y="4331022"/>
            <a:ext cx="1030658" cy="1030656"/>
          </a:xfrm>
          <a:prstGeom prst="rect">
            <a:avLst/>
          </a:prstGeom>
          <a:solidFill>
            <a:schemeClr val="accent1"/>
          </a:solidFill>
          <a:ln w="57150" cap="flat">
            <a:noFill/>
            <a:prstDash val="solid"/>
            <a:miter/>
          </a:ln>
        </p:spPr>
        <p:txBody>
          <a:bodyPr rtlCol="0" anchor="ctr"/>
          <a:lstStyle/>
          <a:p>
            <a:pPr algn="l"/>
            <a:endParaRPr lang="en-GB" noProof="0">
              <a:solidFill>
                <a:srgbClr val="4E55FE"/>
              </a:solidFill>
            </a:endParaRPr>
          </a:p>
        </p:txBody>
      </p:sp>
      <p:sp>
        <p:nvSpPr>
          <p:cNvPr id="53" name="자유형: 도형 52">
            <a:extLst>
              <a:ext uri="{FF2B5EF4-FFF2-40B4-BE49-F238E27FC236}">
                <a16:creationId xmlns:a16="http://schemas.microsoft.com/office/drawing/2014/main" id="{DA5B3B0E-8DC8-4B23-8030-E46341FCB04D}"/>
              </a:ext>
            </a:extLst>
          </p:cNvPr>
          <p:cNvSpPr/>
          <p:nvPr/>
        </p:nvSpPr>
        <p:spPr>
          <a:xfrm>
            <a:off x="6488961" y="4606488"/>
            <a:ext cx="479438" cy="546022"/>
          </a:xfrm>
          <a:custGeom>
            <a:avLst/>
            <a:gdLst>
              <a:gd name="connsiteX0" fmla="*/ 336869 w 342900"/>
              <a:gd name="connsiteY0" fmla="*/ 48482 h 390525"/>
              <a:gd name="connsiteX1" fmla="*/ 286006 w 342900"/>
              <a:gd name="connsiteY1" fmla="*/ 7144 h 390525"/>
              <a:gd name="connsiteX2" fmla="*/ 286006 w 342900"/>
              <a:gd name="connsiteY2" fmla="*/ 7144 h 390525"/>
              <a:gd name="connsiteX3" fmla="*/ 255716 w 342900"/>
              <a:gd name="connsiteY3" fmla="*/ 7144 h 390525"/>
              <a:gd name="connsiteX4" fmla="*/ 90172 w 342900"/>
              <a:gd name="connsiteY4" fmla="*/ 7144 h 390525"/>
              <a:gd name="connsiteX5" fmla="*/ 59882 w 342900"/>
              <a:gd name="connsiteY5" fmla="*/ 7144 h 390525"/>
              <a:gd name="connsiteX6" fmla="*/ 59882 w 342900"/>
              <a:gd name="connsiteY6" fmla="*/ 7144 h 390525"/>
              <a:gd name="connsiteX7" fmla="*/ 9019 w 342900"/>
              <a:gd name="connsiteY7" fmla="*/ 48482 h 390525"/>
              <a:gd name="connsiteX8" fmla="*/ 19592 w 342900"/>
              <a:gd name="connsiteY8" fmla="*/ 103727 h 390525"/>
              <a:gd name="connsiteX9" fmla="*/ 73217 w 342900"/>
              <a:gd name="connsiteY9" fmla="*/ 152305 h 390525"/>
              <a:gd name="connsiteX10" fmla="*/ 155704 w 342900"/>
              <a:gd name="connsiteY10" fmla="*/ 244126 h 390525"/>
              <a:gd name="connsiteX11" fmla="*/ 155704 w 342900"/>
              <a:gd name="connsiteY11" fmla="*/ 282035 h 390525"/>
              <a:gd name="connsiteX12" fmla="*/ 102459 w 342900"/>
              <a:gd name="connsiteY12" fmla="*/ 282035 h 390525"/>
              <a:gd name="connsiteX13" fmla="*/ 85124 w 342900"/>
              <a:gd name="connsiteY13" fmla="*/ 299371 h 390525"/>
              <a:gd name="connsiteX14" fmla="*/ 85124 w 342900"/>
              <a:gd name="connsiteY14" fmla="*/ 370332 h 390525"/>
              <a:gd name="connsiteX15" fmla="*/ 102459 w 342900"/>
              <a:gd name="connsiteY15" fmla="*/ 387667 h 390525"/>
              <a:gd name="connsiteX16" fmla="*/ 244001 w 342900"/>
              <a:gd name="connsiteY16" fmla="*/ 387667 h 390525"/>
              <a:gd name="connsiteX17" fmla="*/ 261336 w 342900"/>
              <a:gd name="connsiteY17" fmla="*/ 370332 h 390525"/>
              <a:gd name="connsiteX18" fmla="*/ 261336 w 342900"/>
              <a:gd name="connsiteY18" fmla="*/ 299371 h 390525"/>
              <a:gd name="connsiteX19" fmla="*/ 244001 w 342900"/>
              <a:gd name="connsiteY19" fmla="*/ 282035 h 390525"/>
              <a:gd name="connsiteX20" fmla="*/ 190756 w 342900"/>
              <a:gd name="connsiteY20" fmla="*/ 282035 h 390525"/>
              <a:gd name="connsiteX21" fmla="*/ 190756 w 342900"/>
              <a:gd name="connsiteY21" fmla="*/ 244221 h 390525"/>
              <a:gd name="connsiteX22" fmla="*/ 272862 w 342900"/>
              <a:gd name="connsiteY22" fmla="*/ 152305 h 390525"/>
              <a:gd name="connsiteX23" fmla="*/ 326297 w 342900"/>
              <a:gd name="connsiteY23" fmla="*/ 103822 h 390525"/>
              <a:gd name="connsiteX24" fmla="*/ 336869 w 342900"/>
              <a:gd name="connsiteY24" fmla="*/ 48482 h 390525"/>
              <a:gd name="connsiteX25" fmla="*/ 42833 w 342900"/>
              <a:gd name="connsiteY25" fmla="*/ 57340 h 390525"/>
              <a:gd name="connsiteX26" fmla="*/ 60168 w 342900"/>
              <a:gd name="connsiteY26" fmla="*/ 42005 h 390525"/>
              <a:gd name="connsiteX27" fmla="*/ 60168 w 342900"/>
              <a:gd name="connsiteY27" fmla="*/ 42005 h 390525"/>
              <a:gd name="connsiteX28" fmla="*/ 73217 w 342900"/>
              <a:gd name="connsiteY28" fmla="*/ 42005 h 390525"/>
              <a:gd name="connsiteX29" fmla="*/ 73313 w 342900"/>
              <a:gd name="connsiteY29" fmla="*/ 110871 h 390525"/>
              <a:gd name="connsiteX30" fmla="*/ 42833 w 342900"/>
              <a:gd name="connsiteY30" fmla="*/ 57340 h 390525"/>
              <a:gd name="connsiteX31" fmla="*/ 273052 w 342900"/>
              <a:gd name="connsiteY31" fmla="*/ 110776 h 390525"/>
              <a:gd name="connsiteX32" fmla="*/ 273052 w 342900"/>
              <a:gd name="connsiteY32" fmla="*/ 42005 h 390525"/>
              <a:gd name="connsiteX33" fmla="*/ 286101 w 342900"/>
              <a:gd name="connsiteY33" fmla="*/ 42005 h 390525"/>
              <a:gd name="connsiteX34" fmla="*/ 286101 w 342900"/>
              <a:gd name="connsiteY34" fmla="*/ 42005 h 390525"/>
              <a:gd name="connsiteX35" fmla="*/ 303436 w 342900"/>
              <a:gd name="connsiteY35" fmla="*/ 57340 h 390525"/>
              <a:gd name="connsiteX36" fmla="*/ 273052 w 342900"/>
              <a:gd name="connsiteY36" fmla="*/ 11077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2900" h="390525">
                <a:moveTo>
                  <a:pt x="336869" y="48482"/>
                </a:moveTo>
                <a:cubicBezTo>
                  <a:pt x="330678" y="24098"/>
                  <a:pt x="309723" y="7144"/>
                  <a:pt x="286006" y="7144"/>
                </a:cubicBezTo>
                <a:cubicBezTo>
                  <a:pt x="286006" y="7144"/>
                  <a:pt x="286006" y="7144"/>
                  <a:pt x="286006" y="7144"/>
                </a:cubicBezTo>
                <a:lnTo>
                  <a:pt x="255716" y="7144"/>
                </a:lnTo>
                <a:lnTo>
                  <a:pt x="90172" y="7144"/>
                </a:lnTo>
                <a:lnTo>
                  <a:pt x="59882" y="7144"/>
                </a:lnTo>
                <a:cubicBezTo>
                  <a:pt x="59882" y="7144"/>
                  <a:pt x="59882" y="7144"/>
                  <a:pt x="59882" y="7144"/>
                </a:cubicBezTo>
                <a:cubicBezTo>
                  <a:pt x="36165" y="7144"/>
                  <a:pt x="15305" y="24194"/>
                  <a:pt x="9019" y="48482"/>
                </a:cubicBezTo>
                <a:cubicBezTo>
                  <a:pt x="5876" y="60865"/>
                  <a:pt x="5113" y="80581"/>
                  <a:pt x="19592" y="103727"/>
                </a:cubicBezTo>
                <a:cubicBezTo>
                  <a:pt x="30640" y="121444"/>
                  <a:pt x="48738" y="137731"/>
                  <a:pt x="73217" y="152305"/>
                </a:cubicBezTo>
                <a:cubicBezTo>
                  <a:pt x="76265" y="198501"/>
                  <a:pt x="110841" y="236220"/>
                  <a:pt x="155704" y="244126"/>
                </a:cubicBezTo>
                <a:lnTo>
                  <a:pt x="155704" y="282035"/>
                </a:lnTo>
                <a:lnTo>
                  <a:pt x="102459" y="282035"/>
                </a:lnTo>
                <a:cubicBezTo>
                  <a:pt x="92934" y="282035"/>
                  <a:pt x="85124" y="289751"/>
                  <a:pt x="85124" y="299371"/>
                </a:cubicBezTo>
                <a:lnTo>
                  <a:pt x="85124" y="370332"/>
                </a:lnTo>
                <a:cubicBezTo>
                  <a:pt x="85124" y="379857"/>
                  <a:pt x="92839" y="387667"/>
                  <a:pt x="102459" y="387667"/>
                </a:cubicBezTo>
                <a:lnTo>
                  <a:pt x="244001" y="387667"/>
                </a:lnTo>
                <a:cubicBezTo>
                  <a:pt x="253526" y="387667"/>
                  <a:pt x="261336" y="379952"/>
                  <a:pt x="261336" y="370332"/>
                </a:cubicBezTo>
                <a:lnTo>
                  <a:pt x="261336" y="299371"/>
                </a:lnTo>
                <a:cubicBezTo>
                  <a:pt x="261336" y="289846"/>
                  <a:pt x="253621" y="282035"/>
                  <a:pt x="244001" y="282035"/>
                </a:cubicBezTo>
                <a:lnTo>
                  <a:pt x="190756" y="282035"/>
                </a:lnTo>
                <a:lnTo>
                  <a:pt x="190756" y="244221"/>
                </a:lnTo>
                <a:cubicBezTo>
                  <a:pt x="235238" y="236410"/>
                  <a:pt x="269908" y="198596"/>
                  <a:pt x="272862" y="152305"/>
                </a:cubicBezTo>
                <a:cubicBezTo>
                  <a:pt x="297246" y="137731"/>
                  <a:pt x="315247" y="121444"/>
                  <a:pt x="326297" y="103822"/>
                </a:cubicBezTo>
                <a:cubicBezTo>
                  <a:pt x="340774" y="80581"/>
                  <a:pt x="340013" y="60865"/>
                  <a:pt x="336869" y="48482"/>
                </a:cubicBezTo>
                <a:close/>
                <a:moveTo>
                  <a:pt x="42833" y="57340"/>
                </a:moveTo>
                <a:cubicBezTo>
                  <a:pt x="45405" y="47244"/>
                  <a:pt x="53501" y="42005"/>
                  <a:pt x="60168" y="42005"/>
                </a:cubicBezTo>
                <a:lnTo>
                  <a:pt x="60168" y="42005"/>
                </a:lnTo>
                <a:lnTo>
                  <a:pt x="73217" y="42005"/>
                </a:lnTo>
                <a:lnTo>
                  <a:pt x="73313" y="110871"/>
                </a:lnTo>
                <a:cubicBezTo>
                  <a:pt x="46643" y="90297"/>
                  <a:pt x="39499" y="70580"/>
                  <a:pt x="42833" y="57340"/>
                </a:cubicBezTo>
                <a:close/>
                <a:moveTo>
                  <a:pt x="273052" y="110776"/>
                </a:moveTo>
                <a:lnTo>
                  <a:pt x="273052" y="42005"/>
                </a:lnTo>
                <a:lnTo>
                  <a:pt x="286101" y="42005"/>
                </a:lnTo>
                <a:lnTo>
                  <a:pt x="286101" y="42005"/>
                </a:lnTo>
                <a:cubicBezTo>
                  <a:pt x="292769" y="42005"/>
                  <a:pt x="300865" y="47244"/>
                  <a:pt x="303436" y="57340"/>
                </a:cubicBezTo>
                <a:cubicBezTo>
                  <a:pt x="306865" y="70580"/>
                  <a:pt x="299722" y="90202"/>
                  <a:pt x="273052" y="110776"/>
                </a:cubicBezTo>
                <a:close/>
              </a:path>
            </a:pathLst>
          </a:custGeom>
          <a:solidFill>
            <a:schemeClr val="tx2"/>
          </a:solidFill>
          <a:ln w="9525" cap="flat">
            <a:noFill/>
            <a:prstDash val="solid"/>
            <a:miter/>
          </a:ln>
        </p:spPr>
        <p:txBody>
          <a:bodyPr rtlCol="0" anchor="ctr"/>
          <a:lstStyle/>
          <a:p>
            <a:endParaRPr lang="en-GB" noProof="0">
              <a:solidFill>
                <a:srgbClr val="4E55FE"/>
              </a:solidFill>
            </a:endParaRPr>
          </a:p>
        </p:txBody>
      </p:sp>
      <p:grpSp>
        <p:nvGrpSpPr>
          <p:cNvPr id="54" name="그룹 53">
            <a:extLst>
              <a:ext uri="{FF2B5EF4-FFF2-40B4-BE49-F238E27FC236}">
                <a16:creationId xmlns:a16="http://schemas.microsoft.com/office/drawing/2014/main" id="{59DF9CD3-7A08-45AE-8D52-C5815CECB172}"/>
              </a:ext>
            </a:extLst>
          </p:cNvPr>
          <p:cNvGrpSpPr/>
          <p:nvPr/>
        </p:nvGrpSpPr>
        <p:grpSpPr>
          <a:xfrm>
            <a:off x="2070073" y="4584858"/>
            <a:ext cx="545628" cy="522984"/>
            <a:chOff x="6793030" y="2235612"/>
            <a:chExt cx="390240" cy="374047"/>
          </a:xfrm>
          <a:solidFill>
            <a:schemeClr val="tx2"/>
          </a:solidFill>
        </p:grpSpPr>
        <p:sp>
          <p:nvSpPr>
            <p:cNvPr id="55" name="자유형: 도형 54">
              <a:extLst>
                <a:ext uri="{FF2B5EF4-FFF2-40B4-BE49-F238E27FC236}">
                  <a16:creationId xmlns:a16="http://schemas.microsoft.com/office/drawing/2014/main" id="{FCF66813-43FD-420A-8385-824B13BE7C77}"/>
                </a:ext>
              </a:extLst>
            </p:cNvPr>
            <p:cNvSpPr/>
            <p:nvPr/>
          </p:nvSpPr>
          <p:spPr>
            <a:xfrm>
              <a:off x="6897520" y="2314384"/>
              <a:ext cx="285750" cy="295275"/>
            </a:xfrm>
            <a:custGeom>
              <a:avLst/>
              <a:gdLst>
                <a:gd name="connsiteX0" fmla="*/ 266033 w 285750"/>
                <a:gd name="connsiteY0" fmla="*/ 7144 h 295275"/>
                <a:gd name="connsiteX1" fmla="*/ 215455 w 285750"/>
                <a:gd name="connsiteY1" fmla="*/ 7144 h 295275"/>
                <a:gd name="connsiteX2" fmla="*/ 215455 w 285750"/>
                <a:gd name="connsiteY2" fmla="*/ 24194 h 295275"/>
                <a:gd name="connsiteX3" fmla="*/ 215455 w 285750"/>
                <a:gd name="connsiteY3" fmla="*/ 40958 h 295275"/>
                <a:gd name="connsiteX4" fmla="*/ 215455 w 285750"/>
                <a:gd name="connsiteY4" fmla="*/ 142589 h 295275"/>
                <a:gd name="connsiteX5" fmla="*/ 165068 w 285750"/>
                <a:gd name="connsiteY5" fmla="*/ 192977 h 295275"/>
                <a:gd name="connsiteX6" fmla="*/ 61436 w 285750"/>
                <a:gd name="connsiteY6" fmla="*/ 192977 h 295275"/>
                <a:gd name="connsiteX7" fmla="*/ 45529 w 285750"/>
                <a:gd name="connsiteY7" fmla="*/ 204121 h 295275"/>
                <a:gd name="connsiteX8" fmla="*/ 21621 w 285750"/>
                <a:gd name="connsiteY8" fmla="*/ 220885 h 295275"/>
                <a:gd name="connsiteX9" fmla="*/ 7144 w 285750"/>
                <a:gd name="connsiteY9" fmla="*/ 231077 h 295275"/>
                <a:gd name="connsiteX10" fmla="*/ 20383 w 285750"/>
                <a:gd name="connsiteY10" fmla="*/ 237649 h 295275"/>
                <a:gd name="connsiteX11" fmla="*/ 134683 w 285750"/>
                <a:gd name="connsiteY11" fmla="*/ 237649 h 295275"/>
                <a:gd name="connsiteX12" fmla="*/ 215836 w 285750"/>
                <a:gd name="connsiteY12" fmla="*/ 294418 h 295275"/>
                <a:gd name="connsiteX13" fmla="*/ 225457 w 285750"/>
                <a:gd name="connsiteY13" fmla="*/ 297466 h 295275"/>
                <a:gd name="connsiteX14" fmla="*/ 236696 w 285750"/>
                <a:gd name="connsiteY14" fmla="*/ 293084 h 295275"/>
                <a:gd name="connsiteX15" fmla="*/ 242125 w 285750"/>
                <a:gd name="connsiteY15" fmla="*/ 280416 h 295275"/>
                <a:gd name="connsiteX16" fmla="*/ 242125 w 285750"/>
                <a:gd name="connsiteY16" fmla="*/ 238411 h 295275"/>
                <a:gd name="connsiteX17" fmla="*/ 266223 w 285750"/>
                <a:gd name="connsiteY17" fmla="*/ 238411 h 295275"/>
                <a:gd name="connsiteX18" fmla="*/ 282987 w 285750"/>
                <a:gd name="connsiteY18" fmla="*/ 221647 h 295275"/>
                <a:gd name="connsiteX19" fmla="*/ 282987 w 285750"/>
                <a:gd name="connsiteY19" fmla="*/ 24003 h 295275"/>
                <a:gd name="connsiteX20" fmla="*/ 266033 w 285750"/>
                <a:gd name="connsiteY20"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0" h="295275">
                  <a:moveTo>
                    <a:pt x="266033" y="7144"/>
                  </a:moveTo>
                  <a:lnTo>
                    <a:pt x="215455" y="7144"/>
                  </a:lnTo>
                  <a:lnTo>
                    <a:pt x="215455" y="24194"/>
                  </a:lnTo>
                  <a:lnTo>
                    <a:pt x="215455" y="40958"/>
                  </a:lnTo>
                  <a:lnTo>
                    <a:pt x="215455" y="142589"/>
                  </a:lnTo>
                  <a:cubicBezTo>
                    <a:pt x="215455" y="170402"/>
                    <a:pt x="192881" y="192977"/>
                    <a:pt x="165068" y="192977"/>
                  </a:cubicBezTo>
                  <a:lnTo>
                    <a:pt x="61436" y="192977"/>
                  </a:lnTo>
                  <a:lnTo>
                    <a:pt x="45529" y="204121"/>
                  </a:lnTo>
                  <a:lnTo>
                    <a:pt x="21621" y="220885"/>
                  </a:lnTo>
                  <a:lnTo>
                    <a:pt x="7144" y="231077"/>
                  </a:lnTo>
                  <a:cubicBezTo>
                    <a:pt x="10191" y="235077"/>
                    <a:pt x="14954" y="237649"/>
                    <a:pt x="20383" y="237649"/>
                  </a:cubicBezTo>
                  <a:lnTo>
                    <a:pt x="134683" y="237649"/>
                  </a:lnTo>
                  <a:lnTo>
                    <a:pt x="215836" y="294418"/>
                  </a:lnTo>
                  <a:cubicBezTo>
                    <a:pt x="218694" y="296418"/>
                    <a:pt x="222028" y="297466"/>
                    <a:pt x="225457" y="297466"/>
                  </a:cubicBezTo>
                  <a:cubicBezTo>
                    <a:pt x="229457" y="297466"/>
                    <a:pt x="233457" y="296037"/>
                    <a:pt x="236696" y="293084"/>
                  </a:cubicBezTo>
                  <a:cubicBezTo>
                    <a:pt x="240220" y="289846"/>
                    <a:pt x="242125" y="285179"/>
                    <a:pt x="242125" y="280416"/>
                  </a:cubicBezTo>
                  <a:lnTo>
                    <a:pt x="242125" y="238411"/>
                  </a:lnTo>
                  <a:lnTo>
                    <a:pt x="266223" y="238411"/>
                  </a:lnTo>
                  <a:cubicBezTo>
                    <a:pt x="275463" y="238411"/>
                    <a:pt x="282987" y="230886"/>
                    <a:pt x="282987" y="221647"/>
                  </a:cubicBezTo>
                  <a:lnTo>
                    <a:pt x="282987" y="24003"/>
                  </a:lnTo>
                  <a:cubicBezTo>
                    <a:pt x="283083" y="14669"/>
                    <a:pt x="275463" y="7144"/>
                    <a:pt x="266033" y="7144"/>
                  </a:cubicBezTo>
                  <a:close/>
                </a:path>
              </a:pathLst>
            </a:custGeom>
            <a:grpFill/>
            <a:ln w="9525" cap="flat">
              <a:noFill/>
              <a:prstDash val="solid"/>
              <a:miter/>
            </a:ln>
          </p:spPr>
          <p:txBody>
            <a:bodyPr rtlCol="0" anchor="ctr"/>
            <a:lstStyle/>
            <a:p>
              <a:endParaRPr lang="en-GB" noProof="0">
                <a:solidFill>
                  <a:schemeClr val="tx2"/>
                </a:solidFill>
              </a:endParaRPr>
            </a:p>
          </p:txBody>
        </p:sp>
        <p:sp>
          <p:nvSpPr>
            <p:cNvPr id="56" name="자유형: 도형 55">
              <a:extLst>
                <a:ext uri="{FF2B5EF4-FFF2-40B4-BE49-F238E27FC236}">
                  <a16:creationId xmlns:a16="http://schemas.microsoft.com/office/drawing/2014/main" id="{F2598C8A-511A-4661-A427-71F47151070C}"/>
                </a:ext>
              </a:extLst>
            </p:cNvPr>
            <p:cNvSpPr/>
            <p:nvPr/>
          </p:nvSpPr>
          <p:spPr>
            <a:xfrm>
              <a:off x="6793030" y="2235612"/>
              <a:ext cx="285750" cy="304800"/>
            </a:xfrm>
            <a:custGeom>
              <a:avLst/>
              <a:gdLst>
                <a:gd name="connsiteX0" fmla="*/ 269748 w 285750"/>
                <a:gd name="connsiteY0" fmla="*/ 7144 h 304800"/>
                <a:gd name="connsiteX1" fmla="*/ 23908 w 285750"/>
                <a:gd name="connsiteY1" fmla="*/ 7144 h 304800"/>
                <a:gd name="connsiteX2" fmla="*/ 7144 w 285750"/>
                <a:gd name="connsiteY2" fmla="*/ 23908 h 304800"/>
                <a:gd name="connsiteX3" fmla="*/ 7144 w 285750"/>
                <a:gd name="connsiteY3" fmla="*/ 221361 h 304800"/>
                <a:gd name="connsiteX4" fmla="*/ 23908 w 285750"/>
                <a:gd name="connsiteY4" fmla="*/ 238125 h 304800"/>
                <a:gd name="connsiteX5" fmla="*/ 47244 w 285750"/>
                <a:gd name="connsiteY5" fmla="*/ 238125 h 304800"/>
                <a:gd name="connsiteX6" fmla="*/ 47244 w 285750"/>
                <a:gd name="connsiteY6" fmla="*/ 281178 h 304800"/>
                <a:gd name="connsiteX7" fmla="*/ 52007 w 285750"/>
                <a:gd name="connsiteY7" fmla="*/ 293180 h 304800"/>
                <a:gd name="connsiteX8" fmla="*/ 64008 w 285750"/>
                <a:gd name="connsiteY8" fmla="*/ 298228 h 304800"/>
                <a:gd name="connsiteX9" fmla="*/ 73628 w 285750"/>
                <a:gd name="connsiteY9" fmla="*/ 295180 h 304800"/>
                <a:gd name="connsiteX10" fmla="*/ 107632 w 285750"/>
                <a:gd name="connsiteY10" fmla="*/ 271367 h 304800"/>
                <a:gd name="connsiteX11" fmla="*/ 124396 w 285750"/>
                <a:gd name="connsiteY11" fmla="*/ 259651 h 304800"/>
                <a:gd name="connsiteX12" fmla="*/ 141161 w 285750"/>
                <a:gd name="connsiteY12" fmla="*/ 247936 h 304800"/>
                <a:gd name="connsiteX13" fmla="*/ 154972 w 285750"/>
                <a:gd name="connsiteY13" fmla="*/ 238220 h 304800"/>
                <a:gd name="connsiteX14" fmla="*/ 269653 w 285750"/>
                <a:gd name="connsiteY14" fmla="*/ 238220 h 304800"/>
                <a:gd name="connsiteX15" fmla="*/ 286417 w 285750"/>
                <a:gd name="connsiteY15" fmla="*/ 221456 h 304800"/>
                <a:gd name="connsiteX16" fmla="*/ 286417 w 285750"/>
                <a:gd name="connsiteY16" fmla="*/ 119158 h 304800"/>
                <a:gd name="connsiteX17" fmla="*/ 286417 w 285750"/>
                <a:gd name="connsiteY17" fmla="*/ 102394 h 304800"/>
                <a:gd name="connsiteX18" fmla="*/ 286417 w 285750"/>
                <a:gd name="connsiteY18" fmla="*/ 85630 h 304800"/>
                <a:gd name="connsiteX19" fmla="*/ 286417 w 285750"/>
                <a:gd name="connsiteY19" fmla="*/ 24003 h 304800"/>
                <a:gd name="connsiteX20" fmla="*/ 269748 w 285750"/>
                <a:gd name="connsiteY20" fmla="*/ 7144 h 304800"/>
                <a:gd name="connsiteX21" fmla="*/ 219170 w 285750"/>
                <a:gd name="connsiteY21" fmla="*/ 160877 h 304800"/>
                <a:gd name="connsiteX22" fmla="*/ 202216 w 285750"/>
                <a:gd name="connsiteY22" fmla="*/ 175165 h 304800"/>
                <a:gd name="connsiteX23" fmla="*/ 192405 w 285750"/>
                <a:gd name="connsiteY23" fmla="*/ 175165 h 304800"/>
                <a:gd name="connsiteX24" fmla="*/ 91630 w 285750"/>
                <a:gd name="connsiteY24" fmla="*/ 175165 h 304800"/>
                <a:gd name="connsiteX25" fmla="*/ 74486 w 285750"/>
                <a:gd name="connsiteY25" fmla="*/ 158972 h 304800"/>
                <a:gd name="connsiteX26" fmla="*/ 91154 w 285750"/>
                <a:gd name="connsiteY26" fmla="*/ 141732 h 304800"/>
                <a:gd name="connsiteX27" fmla="*/ 202597 w 285750"/>
                <a:gd name="connsiteY27" fmla="*/ 141732 h 304800"/>
                <a:gd name="connsiteX28" fmla="*/ 217741 w 285750"/>
                <a:gd name="connsiteY28" fmla="*/ 151352 h 304800"/>
                <a:gd name="connsiteX29" fmla="*/ 219170 w 285750"/>
                <a:gd name="connsiteY29" fmla="*/ 160877 h 304800"/>
                <a:gd name="connsiteX30" fmla="*/ 202597 w 285750"/>
                <a:gd name="connsiteY30" fmla="*/ 108204 h 304800"/>
                <a:gd name="connsiteX31" fmla="*/ 91630 w 285750"/>
                <a:gd name="connsiteY31" fmla="*/ 108204 h 304800"/>
                <a:gd name="connsiteX32" fmla="*/ 74486 w 285750"/>
                <a:gd name="connsiteY32" fmla="*/ 92107 h 304800"/>
                <a:gd name="connsiteX33" fmla="*/ 91154 w 285750"/>
                <a:gd name="connsiteY33" fmla="*/ 74771 h 304800"/>
                <a:gd name="connsiteX34" fmla="*/ 202597 w 285750"/>
                <a:gd name="connsiteY34" fmla="*/ 74771 h 304800"/>
                <a:gd name="connsiteX35" fmla="*/ 219361 w 285750"/>
                <a:gd name="connsiteY35" fmla="*/ 91535 h 304800"/>
                <a:gd name="connsiteX36" fmla="*/ 202597 w 285750"/>
                <a:gd name="connsiteY36" fmla="*/ 10820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5750" h="304800">
                  <a:moveTo>
                    <a:pt x="269748" y="7144"/>
                  </a:moveTo>
                  <a:lnTo>
                    <a:pt x="23908" y="7144"/>
                  </a:lnTo>
                  <a:cubicBezTo>
                    <a:pt x="14668" y="7144"/>
                    <a:pt x="7144" y="14668"/>
                    <a:pt x="7144" y="23908"/>
                  </a:cubicBezTo>
                  <a:lnTo>
                    <a:pt x="7144" y="221361"/>
                  </a:lnTo>
                  <a:cubicBezTo>
                    <a:pt x="7144" y="230600"/>
                    <a:pt x="14668" y="238125"/>
                    <a:pt x="23908" y="238125"/>
                  </a:cubicBezTo>
                  <a:lnTo>
                    <a:pt x="47244" y="238125"/>
                  </a:lnTo>
                  <a:lnTo>
                    <a:pt x="47244" y="281178"/>
                  </a:lnTo>
                  <a:cubicBezTo>
                    <a:pt x="47244" y="285655"/>
                    <a:pt x="48863" y="290036"/>
                    <a:pt x="52007" y="293180"/>
                  </a:cubicBezTo>
                  <a:cubicBezTo>
                    <a:pt x="55340" y="296609"/>
                    <a:pt x="59722" y="298228"/>
                    <a:pt x="64008" y="298228"/>
                  </a:cubicBezTo>
                  <a:cubicBezTo>
                    <a:pt x="67342" y="298228"/>
                    <a:pt x="70771" y="297180"/>
                    <a:pt x="73628" y="295180"/>
                  </a:cubicBezTo>
                  <a:lnTo>
                    <a:pt x="107632" y="271367"/>
                  </a:lnTo>
                  <a:lnTo>
                    <a:pt x="124396" y="259651"/>
                  </a:lnTo>
                  <a:lnTo>
                    <a:pt x="141161" y="247936"/>
                  </a:lnTo>
                  <a:lnTo>
                    <a:pt x="154972" y="238220"/>
                  </a:lnTo>
                  <a:lnTo>
                    <a:pt x="269653" y="238220"/>
                  </a:lnTo>
                  <a:cubicBezTo>
                    <a:pt x="278892" y="238220"/>
                    <a:pt x="286417" y="230695"/>
                    <a:pt x="286417" y="221456"/>
                  </a:cubicBezTo>
                  <a:lnTo>
                    <a:pt x="286417" y="119158"/>
                  </a:lnTo>
                  <a:lnTo>
                    <a:pt x="286417" y="102394"/>
                  </a:lnTo>
                  <a:lnTo>
                    <a:pt x="286417" y="85630"/>
                  </a:lnTo>
                  <a:lnTo>
                    <a:pt x="286417" y="24003"/>
                  </a:lnTo>
                  <a:cubicBezTo>
                    <a:pt x="286512" y="14668"/>
                    <a:pt x="279082" y="7144"/>
                    <a:pt x="269748" y="7144"/>
                  </a:cubicBezTo>
                  <a:close/>
                  <a:moveTo>
                    <a:pt x="219170" y="160877"/>
                  </a:moveTo>
                  <a:cubicBezTo>
                    <a:pt x="217932" y="169164"/>
                    <a:pt x="210598" y="175165"/>
                    <a:pt x="202216" y="175165"/>
                  </a:cubicBezTo>
                  <a:lnTo>
                    <a:pt x="192405" y="175165"/>
                  </a:lnTo>
                  <a:lnTo>
                    <a:pt x="91630" y="175165"/>
                  </a:lnTo>
                  <a:cubicBezTo>
                    <a:pt x="82582" y="175165"/>
                    <a:pt x="74771" y="168116"/>
                    <a:pt x="74486" y="158972"/>
                  </a:cubicBezTo>
                  <a:cubicBezTo>
                    <a:pt x="74200" y="149447"/>
                    <a:pt x="81725" y="141732"/>
                    <a:pt x="91154" y="141732"/>
                  </a:cubicBezTo>
                  <a:lnTo>
                    <a:pt x="202597" y="141732"/>
                  </a:lnTo>
                  <a:cubicBezTo>
                    <a:pt x="209265" y="141732"/>
                    <a:pt x="215075" y="145637"/>
                    <a:pt x="217741" y="151352"/>
                  </a:cubicBezTo>
                  <a:cubicBezTo>
                    <a:pt x="219075" y="154114"/>
                    <a:pt x="219646" y="157353"/>
                    <a:pt x="219170" y="160877"/>
                  </a:cubicBezTo>
                  <a:close/>
                  <a:moveTo>
                    <a:pt x="202597" y="108204"/>
                  </a:moveTo>
                  <a:lnTo>
                    <a:pt x="91630" y="108204"/>
                  </a:lnTo>
                  <a:cubicBezTo>
                    <a:pt x="82582" y="108204"/>
                    <a:pt x="74771" y="101155"/>
                    <a:pt x="74486" y="92107"/>
                  </a:cubicBezTo>
                  <a:cubicBezTo>
                    <a:pt x="74200" y="82582"/>
                    <a:pt x="81725" y="74771"/>
                    <a:pt x="91154" y="74771"/>
                  </a:cubicBezTo>
                  <a:lnTo>
                    <a:pt x="202597" y="74771"/>
                  </a:lnTo>
                  <a:cubicBezTo>
                    <a:pt x="211836" y="74771"/>
                    <a:pt x="219361" y="82296"/>
                    <a:pt x="219361" y="91535"/>
                  </a:cubicBezTo>
                  <a:cubicBezTo>
                    <a:pt x="219266" y="100774"/>
                    <a:pt x="211836" y="108204"/>
                    <a:pt x="202597" y="108204"/>
                  </a:cubicBezTo>
                  <a:close/>
                </a:path>
              </a:pathLst>
            </a:custGeom>
            <a:grpFill/>
            <a:ln w="9525" cap="flat">
              <a:noFill/>
              <a:prstDash val="solid"/>
              <a:miter/>
            </a:ln>
          </p:spPr>
          <p:txBody>
            <a:bodyPr rtlCol="0" anchor="ctr"/>
            <a:lstStyle/>
            <a:p>
              <a:endParaRPr lang="en-GB" noProof="0">
                <a:solidFill>
                  <a:schemeClr val="tx2"/>
                </a:solidFill>
              </a:endParaRPr>
            </a:p>
          </p:txBody>
        </p:sp>
      </p:grpSp>
      <p:sp>
        <p:nvSpPr>
          <p:cNvPr id="58" name="직사각형 57">
            <a:extLst>
              <a:ext uri="{FF2B5EF4-FFF2-40B4-BE49-F238E27FC236}">
                <a16:creationId xmlns:a16="http://schemas.microsoft.com/office/drawing/2014/main" id="{7316BF0A-C85D-4724-B8D2-D0DD10A81CCA}"/>
              </a:ext>
            </a:extLst>
          </p:cNvPr>
          <p:cNvSpPr/>
          <p:nvPr/>
        </p:nvSpPr>
        <p:spPr>
          <a:xfrm>
            <a:off x="2924404" y="4307036"/>
            <a:ext cx="3028094" cy="400110"/>
          </a:xfrm>
          <a:prstGeom prst="rect">
            <a:avLst/>
          </a:prstGeom>
        </p:spPr>
        <p:txBody>
          <a:bodyPr wrap="square">
            <a:spAutoFit/>
          </a:bodyPr>
          <a:lstStyle/>
          <a:p>
            <a:r>
              <a:rPr lang="en-GB" sz="2000" noProof="0"/>
              <a:t>Impact on investments</a:t>
            </a:r>
          </a:p>
        </p:txBody>
      </p:sp>
      <p:sp>
        <p:nvSpPr>
          <p:cNvPr id="60" name="직사각형 59">
            <a:extLst>
              <a:ext uri="{FF2B5EF4-FFF2-40B4-BE49-F238E27FC236}">
                <a16:creationId xmlns:a16="http://schemas.microsoft.com/office/drawing/2014/main" id="{F87838F2-9D1E-4567-815A-B53E1C89BA5E}"/>
              </a:ext>
            </a:extLst>
          </p:cNvPr>
          <p:cNvSpPr/>
          <p:nvPr/>
        </p:nvSpPr>
        <p:spPr>
          <a:xfrm>
            <a:off x="7354760" y="4290525"/>
            <a:ext cx="3028094" cy="400110"/>
          </a:xfrm>
          <a:prstGeom prst="rect">
            <a:avLst/>
          </a:prstGeom>
        </p:spPr>
        <p:txBody>
          <a:bodyPr wrap="square">
            <a:spAutoFit/>
          </a:bodyPr>
          <a:lstStyle/>
          <a:p>
            <a:r>
              <a:rPr lang="en-GB" sz="2000" noProof="0"/>
              <a:t>Conclusion</a:t>
            </a:r>
          </a:p>
        </p:txBody>
      </p:sp>
    </p:spTree>
    <p:extLst>
      <p:ext uri="{BB962C8B-B14F-4D97-AF65-F5344CB8AC3E}">
        <p14:creationId xmlns:p14="http://schemas.microsoft.com/office/powerpoint/2010/main" val="28152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3D63D1-0A13-4302-AB40-4C234CC76105}"/>
              </a:ext>
            </a:extLst>
          </p:cNvPr>
          <p:cNvSpPr txBox="1"/>
          <p:nvPr/>
        </p:nvSpPr>
        <p:spPr>
          <a:xfrm>
            <a:off x="3512457" y="2555128"/>
            <a:ext cx="5088204" cy="1200329"/>
          </a:xfrm>
          <a:prstGeom prst="rect">
            <a:avLst/>
          </a:prstGeom>
          <a:noFill/>
        </p:spPr>
        <p:txBody>
          <a:bodyPr wrap="square" rtlCol="0">
            <a:spAutoFit/>
          </a:bodyPr>
          <a:lstStyle/>
          <a:p>
            <a:pPr algn="ctr"/>
            <a:r>
              <a:rPr lang="en-GB" sz="3600" noProof="0">
                <a:solidFill>
                  <a:schemeClr val="bg1"/>
                </a:solidFill>
                <a:latin typeface="+mj-lt"/>
                <a:cs typeface="Arial" panose="020B0604020202020204" pitchFamily="34" charset="0"/>
              </a:rPr>
              <a:t>What is the digitalisation of energy?</a:t>
            </a:r>
          </a:p>
        </p:txBody>
      </p:sp>
    </p:spTree>
    <p:extLst>
      <p:ext uri="{BB962C8B-B14F-4D97-AF65-F5344CB8AC3E}">
        <p14:creationId xmlns:p14="http://schemas.microsoft.com/office/powerpoint/2010/main" val="153084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0B172D-E0EB-B6D3-E4F4-ED6A3AAC1903}"/>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What is the digitalisation of energy?</a:t>
            </a:r>
          </a:p>
        </p:txBody>
      </p:sp>
      <p:sp>
        <p:nvSpPr>
          <p:cNvPr id="4" name="TextBox 3">
            <a:extLst>
              <a:ext uri="{FF2B5EF4-FFF2-40B4-BE49-F238E27FC236}">
                <a16:creationId xmlns:a16="http://schemas.microsoft.com/office/drawing/2014/main" id="{CB33C395-3CC3-4B54-6421-D833B99114A3}"/>
              </a:ext>
            </a:extLst>
          </p:cNvPr>
          <p:cNvSpPr txBox="1"/>
          <p:nvPr/>
        </p:nvSpPr>
        <p:spPr>
          <a:xfrm>
            <a:off x="549965" y="2392471"/>
            <a:ext cx="11264552" cy="2123658"/>
          </a:xfrm>
          <a:prstGeom prst="rect">
            <a:avLst/>
          </a:prstGeom>
          <a:noFill/>
        </p:spPr>
        <p:txBody>
          <a:bodyPr wrap="square" rtlCol="0">
            <a:spAutoFit/>
          </a:bodyPr>
          <a:lstStyle/>
          <a:p>
            <a:pPr marL="457200" indent="-457200" latinLnBrk="0">
              <a:buChar char="•"/>
            </a:pPr>
            <a:r>
              <a:rPr lang="en-US" sz="2200">
                <a:solidFill>
                  <a:srgbClr val="2B2C30"/>
                </a:solidFill>
                <a:ea typeface="Public Sans"/>
                <a:cs typeface="Public Sans"/>
              </a:rPr>
              <a:t>Use of distributed measurements</a:t>
            </a:r>
          </a:p>
          <a:p>
            <a:pPr marL="457200" indent="-457200" latinLnBrk="0">
              <a:buChar char="•"/>
            </a:pPr>
            <a:endParaRPr lang="en-US" sz="2200">
              <a:solidFill>
                <a:srgbClr val="2B2C30"/>
              </a:solidFill>
              <a:ea typeface="Public Sans"/>
              <a:cs typeface="Public Sans"/>
            </a:endParaRPr>
          </a:p>
          <a:p>
            <a:pPr marL="457200" indent="-457200" latinLnBrk="0">
              <a:buChar char="•"/>
            </a:pPr>
            <a:r>
              <a:rPr lang="en-US" sz="2200">
                <a:solidFill>
                  <a:srgbClr val="2B2C30"/>
                </a:solidFill>
                <a:ea typeface="Public Sans"/>
                <a:cs typeface="Public Sans"/>
              </a:rPr>
              <a:t>Integration of more devices in different services</a:t>
            </a:r>
          </a:p>
          <a:p>
            <a:pPr marL="914400" lvl="1" indent="-457200" latinLnBrk="0">
              <a:buChar char="•"/>
            </a:pPr>
            <a:endParaRPr lang="en-US" sz="2200">
              <a:solidFill>
                <a:srgbClr val="2B2C30"/>
              </a:solidFill>
              <a:ea typeface="Public Sans"/>
              <a:cs typeface="Public Sans"/>
            </a:endParaRPr>
          </a:p>
          <a:p>
            <a:pPr marL="457200" indent="-457200" latinLnBrk="0">
              <a:buChar char="•"/>
            </a:pPr>
            <a:r>
              <a:rPr lang="en-US" sz="2200">
                <a:solidFill>
                  <a:srgbClr val="2B2C30"/>
                </a:solidFill>
                <a:ea typeface="Public Sans"/>
                <a:cs typeface="Public Sans"/>
              </a:rPr>
              <a:t>Real-time tracking</a:t>
            </a:r>
          </a:p>
          <a:p>
            <a:pPr marL="457200" indent="-457200" latinLnBrk="0">
              <a:buChar char="•"/>
            </a:pPr>
            <a:endParaRPr lang="en-US" sz="2200">
              <a:solidFill>
                <a:srgbClr val="2B2C30"/>
              </a:solidFill>
              <a:ea typeface="Public Sans"/>
              <a:cs typeface="Public Sans"/>
            </a:endParaRPr>
          </a:p>
        </p:txBody>
      </p:sp>
    </p:spTree>
    <p:extLst>
      <p:ext uri="{BB962C8B-B14F-4D97-AF65-F5344CB8AC3E}">
        <p14:creationId xmlns:p14="http://schemas.microsoft.com/office/powerpoint/2010/main" val="321022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0B172D-E0EB-B6D3-E4F4-ED6A3AAC1903}"/>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What is the digitalisation of energy?</a:t>
            </a:r>
          </a:p>
        </p:txBody>
      </p:sp>
      <p:sp>
        <p:nvSpPr>
          <p:cNvPr id="4" name="TextBox 3">
            <a:extLst>
              <a:ext uri="{FF2B5EF4-FFF2-40B4-BE49-F238E27FC236}">
                <a16:creationId xmlns:a16="http://schemas.microsoft.com/office/drawing/2014/main" id="{CB33C395-3CC3-4B54-6421-D833B99114A3}"/>
              </a:ext>
            </a:extLst>
          </p:cNvPr>
          <p:cNvSpPr txBox="1"/>
          <p:nvPr/>
        </p:nvSpPr>
        <p:spPr>
          <a:xfrm>
            <a:off x="728870" y="2392471"/>
            <a:ext cx="11085647" cy="3139321"/>
          </a:xfrm>
          <a:prstGeom prst="rect">
            <a:avLst/>
          </a:prstGeom>
          <a:noFill/>
        </p:spPr>
        <p:txBody>
          <a:bodyPr wrap="square" rtlCol="0">
            <a:spAutoFit/>
          </a:bodyPr>
          <a:lstStyle/>
          <a:p>
            <a:pPr latinLnBrk="0"/>
            <a:r>
              <a:rPr lang="en-US" sz="2200" b="1">
                <a:solidFill>
                  <a:schemeClr val="accent5"/>
                </a:solidFill>
                <a:ea typeface="Public Sans"/>
                <a:cs typeface="Public Sans"/>
                <a:sym typeface="Public Sans"/>
              </a:rPr>
              <a:t>Distributed measurements</a:t>
            </a:r>
            <a:endParaRPr lang="en-US" sz="2200">
              <a:solidFill>
                <a:schemeClr val="accent5"/>
              </a:solidFill>
              <a:ea typeface="Public Sans"/>
              <a:cs typeface="Public Sans"/>
              <a:sym typeface="Public Sans"/>
            </a:endParaRP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rPr>
              <a:t>Most noticeable part of digitalization of energy </a:t>
            </a:r>
            <a:r>
              <a:rPr lang="en-US" sz="2200">
                <a:solidFill>
                  <a:srgbClr val="2B2C30"/>
                </a:solidFill>
                <a:ea typeface="Public Sans"/>
                <a:cs typeface="Public Sans"/>
                <a:sym typeface="Wingdings" panose="05000000000000000000" pitchFamily="2" charset="2"/>
              </a:rPr>
              <a:t> Digital Meter</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r>
              <a:rPr lang="en-US" sz="2200">
                <a:solidFill>
                  <a:srgbClr val="2B2C30"/>
                </a:solidFill>
                <a:ea typeface="Public Sans"/>
                <a:cs typeface="Public Sans"/>
                <a:sym typeface="Wingdings" panose="05000000000000000000" pitchFamily="2" charset="2"/>
              </a:rPr>
              <a:t>Allows for new ways of invoicing energy usage</a:t>
            </a:r>
          </a:p>
          <a:p>
            <a:pPr marL="914400" lvl="1" indent="-457200" latinLnBrk="0">
              <a:buChar char="•"/>
            </a:pPr>
            <a:r>
              <a:rPr lang="en-US" sz="2200">
                <a:solidFill>
                  <a:srgbClr val="2B2C30"/>
                </a:solidFill>
                <a:ea typeface="Public Sans"/>
                <a:cs typeface="Public Sans"/>
                <a:sym typeface="Wingdings" panose="05000000000000000000" pitchFamily="2" charset="2"/>
              </a:rPr>
              <a:t>Time of use</a:t>
            </a:r>
          </a:p>
          <a:p>
            <a:pPr marL="914400" lvl="1" indent="-457200" latinLnBrk="0">
              <a:buChar char="•"/>
            </a:pPr>
            <a:r>
              <a:rPr lang="en-US" sz="2200">
                <a:solidFill>
                  <a:srgbClr val="2B2C30"/>
                </a:solidFill>
                <a:ea typeface="Public Sans"/>
                <a:cs typeface="Public Sans"/>
                <a:sym typeface="Wingdings" panose="05000000000000000000" pitchFamily="2" charset="2"/>
              </a:rPr>
              <a:t>Peak usage</a:t>
            </a:r>
          </a:p>
          <a:p>
            <a:pPr marL="914400" lvl="1"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r>
              <a:rPr lang="en-US" sz="2200">
                <a:solidFill>
                  <a:srgbClr val="2B2C30"/>
                </a:solidFill>
                <a:ea typeface="Public Sans"/>
                <a:cs typeface="Public Sans"/>
                <a:sym typeface="Wingdings" panose="05000000000000000000" pitchFamily="2" charset="2"/>
              </a:rPr>
              <a:t>Allows for more direct insight by the consumer</a:t>
            </a:r>
          </a:p>
        </p:txBody>
      </p:sp>
      <p:pic>
        <p:nvPicPr>
          <p:cNvPr id="6" name="Picture 5" descr="A white electronic device with a display&#10;&#10;AI-generated content may be incorrect.">
            <a:extLst>
              <a:ext uri="{FF2B5EF4-FFF2-40B4-BE49-F238E27FC236}">
                <a16:creationId xmlns:a16="http://schemas.microsoft.com/office/drawing/2014/main" id="{36C14FC3-7062-713D-3F95-78417AD9D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842" y="3081131"/>
            <a:ext cx="1598825" cy="2597426"/>
          </a:xfrm>
          <a:prstGeom prst="rect">
            <a:avLst/>
          </a:prstGeom>
        </p:spPr>
      </p:pic>
    </p:spTree>
    <p:extLst>
      <p:ext uri="{BB962C8B-B14F-4D97-AF65-F5344CB8AC3E}">
        <p14:creationId xmlns:p14="http://schemas.microsoft.com/office/powerpoint/2010/main" val="1577383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572E3-C168-460F-2533-6DA9106B81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5203A6D-7104-210E-2395-97D2A2E022D7}"/>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What is the digitalisation of energy?</a:t>
            </a:r>
          </a:p>
        </p:txBody>
      </p:sp>
      <p:sp>
        <p:nvSpPr>
          <p:cNvPr id="4" name="TextBox 3">
            <a:extLst>
              <a:ext uri="{FF2B5EF4-FFF2-40B4-BE49-F238E27FC236}">
                <a16:creationId xmlns:a16="http://schemas.microsoft.com/office/drawing/2014/main" id="{1507A9BA-4FD0-9FB6-B059-16D206350C3D}"/>
              </a:ext>
            </a:extLst>
          </p:cNvPr>
          <p:cNvSpPr txBox="1"/>
          <p:nvPr/>
        </p:nvSpPr>
        <p:spPr>
          <a:xfrm>
            <a:off x="728870" y="2392471"/>
            <a:ext cx="11085647" cy="2462213"/>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Integration of more devices in different services</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rPr>
              <a:t>Home batteries can be used (trough an aggregator) in grid services</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r>
              <a:rPr lang="en-US" sz="2200">
                <a:solidFill>
                  <a:srgbClr val="2B2C30"/>
                </a:solidFill>
                <a:ea typeface="Public Sans"/>
                <a:cs typeface="Public Sans"/>
                <a:sym typeface="Wingdings" panose="05000000000000000000" pitchFamily="2" charset="2"/>
              </a:rPr>
              <a:t>EV chargers can be used in flexibility offerings</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spTree>
    <p:extLst>
      <p:ext uri="{BB962C8B-B14F-4D97-AF65-F5344CB8AC3E}">
        <p14:creationId xmlns:p14="http://schemas.microsoft.com/office/powerpoint/2010/main" val="2068227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EE06-0BF6-0493-AD2F-5294C18685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CF184E-C45D-7E34-28ED-26BB8D38BD72}"/>
              </a:ext>
            </a:extLst>
          </p:cNvPr>
          <p:cNvSpPr txBox="1"/>
          <p:nvPr/>
        </p:nvSpPr>
        <p:spPr>
          <a:xfrm>
            <a:off x="377482" y="646590"/>
            <a:ext cx="11437035" cy="639534"/>
          </a:xfrm>
          <a:prstGeom prst="rect">
            <a:avLst/>
          </a:prstGeom>
          <a:noFill/>
        </p:spPr>
        <p:txBody>
          <a:bodyPr wrap="square" rtlCol="0">
            <a:spAutoFit/>
          </a:bodyPr>
          <a:lstStyle/>
          <a:p>
            <a:pPr marL="0" marR="0" lvl="0" indent="0" algn="l" rtl="0">
              <a:lnSpc>
                <a:spcPct val="140010"/>
              </a:lnSpc>
              <a:spcBef>
                <a:spcPts val="0"/>
              </a:spcBef>
              <a:spcAft>
                <a:spcPts val="0"/>
              </a:spcAft>
              <a:buNone/>
            </a:pPr>
            <a:r>
              <a:rPr lang="en-GB" sz="2800" b="1">
                <a:solidFill>
                  <a:schemeClr val="bg1"/>
                </a:solidFill>
                <a:latin typeface="+mj-lt"/>
                <a:ea typeface="Public Sans"/>
                <a:cs typeface="Public Sans"/>
                <a:sym typeface="Public Sans"/>
              </a:rPr>
              <a:t>What is the digitalisation of energy?</a:t>
            </a:r>
          </a:p>
        </p:txBody>
      </p:sp>
      <p:sp>
        <p:nvSpPr>
          <p:cNvPr id="4" name="TextBox 3">
            <a:extLst>
              <a:ext uri="{FF2B5EF4-FFF2-40B4-BE49-F238E27FC236}">
                <a16:creationId xmlns:a16="http://schemas.microsoft.com/office/drawing/2014/main" id="{8F3AB6EB-11E5-C238-623C-95711E121322}"/>
              </a:ext>
            </a:extLst>
          </p:cNvPr>
          <p:cNvSpPr txBox="1"/>
          <p:nvPr/>
        </p:nvSpPr>
        <p:spPr>
          <a:xfrm>
            <a:off x="728870" y="2392471"/>
            <a:ext cx="11085647" cy="2462213"/>
          </a:xfrm>
          <a:prstGeom prst="rect">
            <a:avLst/>
          </a:prstGeom>
          <a:noFill/>
        </p:spPr>
        <p:txBody>
          <a:bodyPr wrap="square" rtlCol="0">
            <a:spAutoFit/>
          </a:bodyPr>
          <a:lstStyle/>
          <a:p>
            <a:pPr latinLnBrk="0"/>
            <a:r>
              <a:rPr lang="en-GB" sz="2200" b="1">
                <a:solidFill>
                  <a:schemeClr val="accent5"/>
                </a:solidFill>
                <a:ea typeface="Public Sans"/>
                <a:cs typeface="Public Sans"/>
                <a:sym typeface="Public Sans"/>
              </a:rPr>
              <a:t>Allows for more direct insight by the consumer</a:t>
            </a:r>
          </a:p>
          <a:p>
            <a:pPr latinLnBrk="0"/>
            <a:endParaRPr lang="en-US" sz="2200">
              <a:solidFill>
                <a:schemeClr val="accent5"/>
              </a:solidFill>
              <a:ea typeface="Public Sans"/>
              <a:cs typeface="Public Sans"/>
              <a:sym typeface="Public Sans"/>
            </a:endParaRPr>
          </a:p>
          <a:p>
            <a:pPr marL="457200" indent="-457200" latinLnBrk="0">
              <a:buChar char="•"/>
            </a:pPr>
            <a:r>
              <a:rPr lang="en-US" sz="2200">
                <a:solidFill>
                  <a:srgbClr val="2B2C30"/>
                </a:solidFill>
                <a:ea typeface="Public Sans"/>
                <a:cs typeface="Public Sans"/>
              </a:rPr>
              <a:t>Users can directly access their current usage</a:t>
            </a:r>
          </a:p>
          <a:p>
            <a:pPr marL="914400" lvl="1" indent="-457200" latinLnBrk="0">
              <a:buChar char="•"/>
            </a:pPr>
            <a:r>
              <a:rPr lang="en-US" sz="2200">
                <a:solidFill>
                  <a:srgbClr val="2B2C30"/>
                </a:solidFill>
                <a:ea typeface="Public Sans"/>
                <a:cs typeface="Public Sans"/>
                <a:sym typeface="Wingdings" panose="05000000000000000000" pitchFamily="2" charset="2"/>
              </a:rPr>
              <a:t>Monitoring and insight gaining</a:t>
            </a:r>
          </a:p>
          <a:p>
            <a:pPr marL="914400" lvl="1" indent="-457200" latinLnBrk="0">
              <a:buChar char="•"/>
            </a:pPr>
            <a:r>
              <a:rPr lang="en-US" sz="2200">
                <a:solidFill>
                  <a:srgbClr val="2B2C30"/>
                </a:solidFill>
                <a:ea typeface="Public Sans"/>
                <a:cs typeface="Public Sans"/>
                <a:sym typeface="Wingdings" panose="05000000000000000000" pitchFamily="2" charset="2"/>
              </a:rPr>
              <a:t>Automation</a:t>
            </a:r>
          </a:p>
          <a:p>
            <a:pPr marL="457200" indent="-457200" latinLnBrk="0">
              <a:buChar char="•"/>
            </a:pPr>
            <a:endParaRPr lang="en-US" sz="2200">
              <a:solidFill>
                <a:srgbClr val="2B2C30"/>
              </a:solidFill>
              <a:ea typeface="Public Sans"/>
              <a:cs typeface="Public Sans"/>
              <a:sym typeface="Wingdings" panose="05000000000000000000" pitchFamily="2" charset="2"/>
            </a:endParaRPr>
          </a:p>
          <a:p>
            <a:pPr marL="457200" indent="-457200" latinLnBrk="0">
              <a:buChar char="•"/>
            </a:pPr>
            <a:endParaRPr lang="en-US" sz="2200">
              <a:solidFill>
                <a:srgbClr val="2B2C30"/>
              </a:solidFill>
              <a:ea typeface="Public Sans"/>
              <a:cs typeface="Public Sans"/>
              <a:sym typeface="Wingdings" panose="05000000000000000000" pitchFamily="2" charset="2"/>
            </a:endParaRPr>
          </a:p>
        </p:txBody>
      </p:sp>
      <p:pic>
        <p:nvPicPr>
          <p:cNvPr id="5" name="Picture 4" descr="A magnifying glass over a graph&#10;&#10;AI-generated content may be incorrect.">
            <a:extLst>
              <a:ext uri="{FF2B5EF4-FFF2-40B4-BE49-F238E27FC236}">
                <a16:creationId xmlns:a16="http://schemas.microsoft.com/office/drawing/2014/main" id="{84D76BA4-B9DE-6532-2F8B-A313BBE4E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482" y="3140764"/>
            <a:ext cx="4139648" cy="2365513"/>
          </a:xfrm>
          <a:prstGeom prst="rect">
            <a:avLst/>
          </a:prstGeom>
        </p:spPr>
      </p:pic>
    </p:spTree>
    <p:extLst>
      <p:ext uri="{BB962C8B-B14F-4D97-AF65-F5344CB8AC3E}">
        <p14:creationId xmlns:p14="http://schemas.microsoft.com/office/powerpoint/2010/main" val="3717623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488C8-BC60-53CD-DE0A-3CF0CD9AAFF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51266F-FB47-1FE7-EED6-AD43F9E3219E}"/>
              </a:ext>
            </a:extLst>
          </p:cNvPr>
          <p:cNvSpPr txBox="1"/>
          <p:nvPr/>
        </p:nvSpPr>
        <p:spPr>
          <a:xfrm>
            <a:off x="3512457" y="2555128"/>
            <a:ext cx="5088204" cy="646331"/>
          </a:xfrm>
          <a:prstGeom prst="rect">
            <a:avLst/>
          </a:prstGeom>
          <a:noFill/>
        </p:spPr>
        <p:txBody>
          <a:bodyPr wrap="square" rtlCol="0">
            <a:spAutoFit/>
          </a:bodyPr>
          <a:lstStyle/>
          <a:p>
            <a:pPr algn="ctr"/>
            <a:r>
              <a:rPr lang="en-GB" sz="3600" noProof="0">
                <a:solidFill>
                  <a:schemeClr val="bg1"/>
                </a:solidFill>
                <a:latin typeface="+mj-lt"/>
                <a:cs typeface="Arial" panose="020B0604020202020204" pitchFamily="34" charset="0"/>
              </a:rPr>
              <a:t>Risk or Opportunity?</a:t>
            </a:r>
          </a:p>
        </p:txBody>
      </p:sp>
    </p:spTree>
    <p:extLst>
      <p:ext uri="{BB962C8B-B14F-4D97-AF65-F5344CB8AC3E}">
        <p14:creationId xmlns:p14="http://schemas.microsoft.com/office/powerpoint/2010/main" val="3399724750"/>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23E7A93-C9DE-46B5-A651-5DE303D0DB22}"/>
</file>

<file path=customXml/itemProps2.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3.xml><?xml version="1.0" encoding="utf-8"?>
<ds:datastoreItem xmlns:ds="http://schemas.openxmlformats.org/officeDocument/2006/customXml" ds:itemID="{93CA0DD0-504F-4EB9-B60E-59D0E157F7B9}">
  <ds:schemaRefs>
    <ds:schemaRef ds:uri="577805d4-8e47-4788-b8ec-5b1290b6ebfb"/>
    <ds:schemaRef ds:uri="75a85b04-3e87-4e6d-8e61-343b369987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Every1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revision>20</cp:revision>
  <cp:lastPrinted>2025-04-30T13:39:41Z</cp:lastPrinted>
  <dcterms:created xsi:type="dcterms:W3CDTF">2019-04-06T05:20:47Z</dcterms:created>
  <dcterms:modified xsi:type="dcterms:W3CDTF">2026-05-20T06:16:04Z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