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419" r:id="rId5"/>
    <p:sldId id="486" r:id="rId6"/>
    <p:sldId id="445" r:id="rId7"/>
    <p:sldId id="395" r:id="rId8"/>
    <p:sldId id="446" r:id="rId9"/>
    <p:sldId id="462" r:id="rId10"/>
    <p:sldId id="463" r:id="rId11"/>
    <p:sldId id="494" r:id="rId12"/>
    <p:sldId id="495" r:id="rId13"/>
    <p:sldId id="464" r:id="rId14"/>
    <p:sldId id="467" r:id="rId15"/>
    <p:sldId id="468" r:id="rId16"/>
    <p:sldId id="471" r:id="rId17"/>
    <p:sldId id="469" r:id="rId18"/>
    <p:sldId id="470" r:id="rId19"/>
    <p:sldId id="472" r:id="rId20"/>
    <p:sldId id="473" r:id="rId21"/>
    <p:sldId id="483" r:id="rId22"/>
    <p:sldId id="482" r:id="rId23"/>
    <p:sldId id="478" r:id="rId24"/>
    <p:sldId id="480" r:id="rId25"/>
    <p:sldId id="481" r:id="rId26"/>
    <p:sldId id="474" r:id="rId27"/>
    <p:sldId id="479" r:id="rId28"/>
    <p:sldId id="484" r:id="rId29"/>
    <p:sldId id="485" r:id="rId30"/>
    <p:sldId id="487" r:id="rId31"/>
    <p:sldId id="475" r:id="rId32"/>
    <p:sldId id="476" r:id="rId33"/>
    <p:sldId id="488" r:id="rId34"/>
    <p:sldId id="492" r:id="rId35"/>
    <p:sldId id="489" r:id="rId36"/>
  </p:sldIdLst>
  <p:sldSz cx="12192000" cy="6858000"/>
  <p:notesSz cx="6858000" cy="9144000"/>
  <p:embeddedFontLst>
    <p:embeddedFont>
      <p:font typeface="맑은 고딕" panose="020B0503020000020004" pitchFamily="34" charset="-127"/>
      <p:regular r:id="rId39"/>
      <p:bold r:id="rId40"/>
    </p:embeddedFont>
    <p:embeddedFont>
      <p:font typeface="Public Sans" panose="020B0604020202020204" pitchFamily="34" charset="0"/>
      <p:regular r:id="rId41"/>
      <p:bold r:id="rId42"/>
      <p:italic r:id="rId43"/>
      <p:boldItalic r:id="rId4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58D5"/>
    <a:srgbClr val="373737"/>
    <a:srgbClr val="F4C04F"/>
    <a:srgbClr val="EDEDED"/>
    <a:srgbClr val="D8B05A"/>
    <a:srgbClr val="F8F8F8"/>
    <a:srgbClr val="59BDAA"/>
    <a:srgbClr val="FEE880"/>
    <a:srgbClr val="FCE501"/>
    <a:srgbClr val="F1E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6" autoAdjust="0"/>
    <p:restoredTop sz="80685" autoAdjust="0"/>
  </p:normalViewPr>
  <p:slideViewPr>
    <p:cSldViewPr snapToGrid="0">
      <p:cViewPr varScale="1">
        <p:scale>
          <a:sx n="101" d="100"/>
          <a:sy n="101" d="100"/>
        </p:scale>
        <p:origin x="1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849286417322834E-2"/>
          <c:y val="0.17695071500057116"/>
          <c:w val="0.91740071358267716"/>
          <c:h val="0.659674048986586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Installation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Normal charging station</c:v>
                </c:pt>
                <c:pt idx="1">
                  <c:v>V2G charging station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500</c:v>
                </c:pt>
                <c:pt idx="1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FE-4051-B823-AB871F2E4A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Hardware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Normal charging station</c:v>
                </c:pt>
                <c:pt idx="1">
                  <c:v>V2G charging station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1000</c:v>
                </c:pt>
                <c:pt idx="1">
                  <c:v>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FE-4051-B823-AB871F2E4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90617727"/>
        <c:axId val="1690614847"/>
      </c:barChart>
      <c:catAx>
        <c:axId val="169061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0614847"/>
        <c:crosses val="autoZero"/>
        <c:auto val="1"/>
        <c:lblAlgn val="ctr"/>
        <c:lblOffset val="100"/>
        <c:noMultiLvlLbl val="0"/>
      </c:catAx>
      <c:valAx>
        <c:axId val="169061484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90617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2026. 5. 20.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024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14806-4726-646C-81E7-40C982C25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4135CD-6025-1130-23C9-89F35E1AF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B6AC3-2ED5-C16D-C434-786B4D10C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Grid operators are the actors who have a need.</a:t>
            </a:r>
          </a:p>
          <a:p>
            <a:endParaRPr lang="en-GB" b="1" dirty="0"/>
          </a:p>
          <a:p>
            <a:r>
              <a:rPr lang="en-GB" b="1" dirty="0"/>
              <a:t>The TSO (Transmission System Operator)</a:t>
            </a:r>
            <a:r>
              <a:rPr lang="en-GB" dirty="0"/>
              <a:t>: High level → needs support to </a:t>
            </a:r>
          </a:p>
          <a:p>
            <a:r>
              <a:rPr lang="en-GB" dirty="0"/>
              <a:t>ensure grid stability and communicates these needs along with the </a:t>
            </a:r>
          </a:p>
          <a:p>
            <a:r>
              <a:rPr lang="en-GB" dirty="0"/>
              <a:t>associated remuneration.</a:t>
            </a:r>
          </a:p>
          <a:p>
            <a:endParaRPr lang="en-GB" dirty="0"/>
          </a:p>
          <a:p>
            <a:r>
              <a:rPr lang="en-GB" b="1" dirty="0"/>
              <a:t>The DSO (Distribution System Operator)</a:t>
            </a:r>
            <a:r>
              <a:rPr lang="en-GB" dirty="0"/>
              <a:t>: Lower level → aims to avoid demand peaks and communicates the constraints of the electrical grid.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01B8F-3FDA-FCBF-9EF8-D26CC85EE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0915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3B1AF-4727-DE6E-7670-3DB0FD4AB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CB184-1355-0930-8454-D86D50AA7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14D75-523B-A7B5-2E45-C8612170D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aggregator plays a central role. It </a:t>
            </a:r>
            <a:r>
              <a:rPr lang="en-GB" b="1" dirty="0"/>
              <a:t>manages a portfolio of vehicles</a:t>
            </a:r>
            <a:r>
              <a:rPr lang="en-GB" dirty="0"/>
              <a:t>, </a:t>
            </a:r>
          </a:p>
          <a:p>
            <a:r>
              <a:rPr lang="en-GB" dirty="0"/>
              <a:t>which gives it access to a large flexibility capacity that can be made available to meet the needs of the electrical grid.</a:t>
            </a:r>
          </a:p>
          <a:p>
            <a:endParaRPr lang="en-GB" dirty="0"/>
          </a:p>
          <a:p>
            <a:r>
              <a:rPr lang="en-GB" dirty="0"/>
              <a:t>It </a:t>
            </a:r>
            <a:r>
              <a:rPr lang="en-GB" b="1" dirty="0"/>
              <a:t>receives requests from grid operators </a:t>
            </a:r>
            <a:r>
              <a:rPr lang="en-GB" dirty="0"/>
              <a:t>and offers its services in return for remuneration.</a:t>
            </a:r>
          </a:p>
          <a:p>
            <a:br>
              <a:rPr lang="en-GB" dirty="0"/>
            </a:br>
            <a:r>
              <a:rPr lang="en-GB" dirty="0"/>
              <a:t>It sends signals to charging points, which then adjust their power levels </a:t>
            </a:r>
          </a:p>
          <a:p>
            <a:r>
              <a:rPr lang="en-GB" dirty="0"/>
              <a:t>accordingly.</a:t>
            </a:r>
          </a:p>
          <a:p>
            <a:endParaRPr lang="en-GB" dirty="0"/>
          </a:p>
          <a:p>
            <a:r>
              <a:rPr lang="en-GB" dirty="0"/>
              <a:t>It is also in contact with electric vehicle owners, providing them with a </a:t>
            </a:r>
          </a:p>
          <a:p>
            <a:r>
              <a:rPr lang="en-GB" b="1" dirty="0"/>
              <a:t>flexibility contract and sharing the revenues associated with the services delivered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E3C45-936F-D304-EA8C-2839C5E74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7723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B8D32-C549-AF16-34D5-B24AD71A7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EB896C-3AEE-9CED-5C29-EA1A07223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1FFA7-3392-D88F-CC35-32F05DFCF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electric vehicle owner is the actor that owns the resource.</a:t>
            </a:r>
          </a:p>
          <a:p>
            <a:endParaRPr lang="en-GB" dirty="0"/>
          </a:p>
          <a:p>
            <a:r>
              <a:rPr lang="en-GB" dirty="0"/>
              <a:t>He </a:t>
            </a:r>
            <a:r>
              <a:rPr lang="en-GB" b="1" dirty="0"/>
              <a:t>purchased a vehicle with bidirectional charging capability from a manufacturer </a:t>
            </a:r>
            <a:r>
              <a:rPr lang="en-GB" dirty="0"/>
              <a:t>and makes the vehicle </a:t>
            </a:r>
            <a:r>
              <a:rPr lang="en-GB" b="1" dirty="0"/>
              <a:t>available to an </a:t>
            </a:r>
          </a:p>
          <a:p>
            <a:r>
              <a:rPr lang="en-GB" b="1" dirty="0"/>
              <a:t>aggregator </a:t>
            </a:r>
            <a:r>
              <a:rPr lang="en-GB" dirty="0"/>
              <a:t>in exchange for remuneration.</a:t>
            </a:r>
          </a:p>
          <a:p>
            <a:endParaRPr lang="en-GB" dirty="0"/>
          </a:p>
          <a:p>
            <a:r>
              <a:rPr lang="en-GB" dirty="0"/>
              <a:t>To do so, they </a:t>
            </a:r>
            <a:r>
              <a:rPr lang="en-GB" b="1" dirty="0"/>
              <a:t>use charging points that support bidirectional charging</a:t>
            </a:r>
            <a:r>
              <a:rPr lang="en-GB" dirty="0"/>
              <a:t>, </a:t>
            </a:r>
          </a:p>
          <a:p>
            <a:r>
              <a:rPr lang="en-GB" dirty="0"/>
              <a:t>either public charging points or a unit installed at home.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54B6F-2D05-E400-8276-3E86942B4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4497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EEECB-8FB4-DCE4-5CBF-08F185666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1F6D8-1944-0EEE-F7EF-A71B42372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8C048E-8AC0-7075-D1BC-35BE4C8E7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car manufacturer is the actor that </a:t>
            </a:r>
            <a:r>
              <a:rPr lang="en-GB" b="1" dirty="0"/>
              <a:t>produces vehicles supporting </a:t>
            </a:r>
          </a:p>
          <a:p>
            <a:r>
              <a:rPr lang="en-GB" b="1" dirty="0"/>
              <a:t>bidirectional charging</a:t>
            </a:r>
            <a:r>
              <a:rPr lang="en-GB" dirty="0"/>
              <a:t>, thanks to the hardware and software integrated into the car.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0F84B-CF09-4F64-B562-3E0012970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8453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0FFE1-0270-C4C7-98E3-536973878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6DCF6B-BCA4-C358-C4E5-4DDDC5B5F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B749A1-169A-0981-6294-0475FF6E9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charging point operator or manufacturer is the actor that </a:t>
            </a:r>
            <a:r>
              <a:rPr lang="en-GB" b="1" dirty="0"/>
              <a:t>connects </a:t>
            </a:r>
          </a:p>
          <a:p>
            <a:r>
              <a:rPr lang="en-GB" b="1" dirty="0"/>
              <a:t>vehicles to the grid through charging points that support bidirectional </a:t>
            </a:r>
          </a:p>
          <a:p>
            <a:r>
              <a:rPr lang="en-GB" b="1" dirty="0"/>
              <a:t>charging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They provide the aggregator with access to </a:t>
            </a:r>
            <a:r>
              <a:rPr lang="en-GB" b="1" dirty="0"/>
              <a:t>adjust charging parameters </a:t>
            </a:r>
            <a:r>
              <a:rPr lang="en-GB" dirty="0"/>
              <a:t>and they </a:t>
            </a:r>
            <a:r>
              <a:rPr lang="en-GB" b="1" dirty="0"/>
              <a:t>provide the charging-related data</a:t>
            </a:r>
            <a:r>
              <a:rPr lang="en-GB" dirty="0"/>
              <a:t>, which is then used to determine </a:t>
            </a:r>
          </a:p>
          <a:p>
            <a:r>
              <a:rPr lang="en-GB" dirty="0"/>
              <a:t>the remuneration of each party (the aggregator, the charging point operator, and the vehicle owner).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52A4B-584D-0F94-B756-57486DF90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3263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Let’s now discuss the opportunities and benefits linked to bidirectional charging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593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 important benefit is helping to </a:t>
            </a:r>
            <a:r>
              <a:rPr lang="en-GB" b="1" dirty="0"/>
              <a:t>stabilize the grid </a:t>
            </a:r>
            <a:r>
              <a:rPr lang="en-GB" dirty="0"/>
              <a:t>when needed.</a:t>
            </a:r>
          </a:p>
          <a:p>
            <a:r>
              <a:rPr lang="en-GB" dirty="0"/>
              <a:t>Essentially, it is about balancing supply and demand: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It helps </a:t>
            </a:r>
            <a:r>
              <a:rPr lang="en-GB" b="1" dirty="0"/>
              <a:t>absorb surplus energy </a:t>
            </a:r>
            <a:r>
              <a:rPr lang="en-GB" dirty="0"/>
              <a:t>by charging vehicles.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It </a:t>
            </a:r>
            <a:r>
              <a:rPr lang="en-GB" b="1" dirty="0"/>
              <a:t>injects energy back into the grid </a:t>
            </a:r>
            <a:r>
              <a:rPr lang="en-GB" dirty="0"/>
              <a:t>by discharging vehicles when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4365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Another important benefit is optimizing renewable energy and the use of the grid.</a:t>
            </a:r>
          </a:p>
          <a:p>
            <a:endParaRPr lang="en-GB" dirty="0"/>
          </a:p>
          <a:p>
            <a:r>
              <a:rPr lang="en-GB" dirty="0"/>
              <a:t>Optimizing renewable energy means there will be </a:t>
            </a:r>
            <a:r>
              <a:rPr lang="en-GB" b="1" dirty="0"/>
              <a:t>less need to curtail </a:t>
            </a:r>
          </a:p>
          <a:p>
            <a:r>
              <a:rPr lang="en-GB" dirty="0"/>
              <a:t>renewables during the day, </a:t>
            </a:r>
            <a:r>
              <a:rPr lang="en-GB" b="1" dirty="0"/>
              <a:t>leading to greater penetration </a:t>
            </a:r>
            <a:r>
              <a:rPr lang="en-GB" dirty="0"/>
              <a:t>of renewable </a:t>
            </a:r>
          </a:p>
          <a:p>
            <a:r>
              <a:rPr lang="en-GB" dirty="0"/>
              <a:t>energy in the energy mix.</a:t>
            </a:r>
          </a:p>
          <a:p>
            <a:endParaRPr lang="en-GB" dirty="0"/>
          </a:p>
          <a:p>
            <a:r>
              <a:rPr lang="en-GB" b="1" dirty="0"/>
              <a:t>Steering the discharging of the batteries </a:t>
            </a:r>
            <a:r>
              <a:rPr lang="en-GB" dirty="0"/>
              <a:t>also allows renewable energy to </a:t>
            </a:r>
          </a:p>
          <a:p>
            <a:r>
              <a:rPr lang="en-GB" dirty="0"/>
              <a:t>be made available </a:t>
            </a:r>
            <a:r>
              <a:rPr lang="en-GB" b="1" dirty="0"/>
              <a:t>during periods when renewables are not naturally </a:t>
            </a:r>
          </a:p>
          <a:p>
            <a:r>
              <a:rPr lang="en-GB" b="1" dirty="0"/>
              <a:t>available</a:t>
            </a:r>
            <a:r>
              <a:rPr lang="en-GB" dirty="0"/>
              <a:t>, thereby reducing the use of thermal energy generation.</a:t>
            </a:r>
          </a:p>
          <a:p>
            <a:endParaRPr lang="en-GB" dirty="0"/>
          </a:p>
          <a:p>
            <a:r>
              <a:rPr lang="en-GB" dirty="0"/>
              <a:t>It also </a:t>
            </a:r>
            <a:r>
              <a:rPr lang="en-GB" b="1" dirty="0"/>
              <a:t>supports the grid by helping to absorb demand peaks</a:t>
            </a:r>
            <a:r>
              <a:rPr lang="en-GB" dirty="0"/>
              <a:t>, which </a:t>
            </a:r>
          </a:p>
          <a:p>
            <a:r>
              <a:rPr lang="en-GB" b="1" dirty="0"/>
              <a:t>reduces the need for investment</a:t>
            </a:r>
            <a:r>
              <a:rPr lang="en-GB" dirty="0"/>
              <a:t> in strengthening the electrical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5078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mentioned previously, it is also an opportunity for electric vehicle owners </a:t>
            </a:r>
          </a:p>
          <a:p>
            <a:r>
              <a:rPr lang="en-GB" dirty="0"/>
              <a:t>to </a:t>
            </a:r>
            <a:r>
              <a:rPr lang="en-GB" b="1" dirty="0"/>
              <a:t>reduce their charging costs.</a:t>
            </a:r>
          </a:p>
          <a:p>
            <a:endParaRPr lang="en-GB" dirty="0"/>
          </a:p>
          <a:p>
            <a:r>
              <a:rPr lang="en-GB" dirty="0"/>
              <a:t>95% of the time, vehicles are parked and immobile. </a:t>
            </a:r>
            <a:r>
              <a:rPr lang="en-GB" b="1" dirty="0"/>
              <a:t>The vehicles can </a:t>
            </a:r>
          </a:p>
          <a:p>
            <a:r>
              <a:rPr lang="en-GB" b="1" dirty="0"/>
              <a:t>therefore be seen as an asset that generates revenue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This is an important benefit for the vehicle owner — </a:t>
            </a:r>
            <a:r>
              <a:rPr lang="en-GB" b="1" dirty="0"/>
              <a:t>without revenues, it </a:t>
            </a:r>
          </a:p>
          <a:p>
            <a:r>
              <a:rPr lang="en-GB" b="1" dirty="0"/>
              <a:t>would not be possible to convince people to participate in bidirectional charging to support the electrical grid.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8649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Another benefits for the owner include, for example, the </a:t>
            </a:r>
            <a:r>
              <a:rPr lang="en-GB" b="1" dirty="0"/>
              <a:t>ability to use the </a:t>
            </a:r>
          </a:p>
          <a:p>
            <a:r>
              <a:rPr lang="en-GB" b="1" dirty="0"/>
              <a:t>vehicle as a backup power source in the event of a power outage </a:t>
            </a:r>
          </a:p>
          <a:p>
            <a:r>
              <a:rPr lang="en-GB" dirty="0"/>
              <a:t>through vehicle-to-home (V2H).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3705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10E8C-BBC7-46D4-E5C6-3B20FCA29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3F0433-0BD0-F6E3-AD0D-9EEBC53753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1012E-A7E5-7D9E-8155-83DB64B2D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맑은 고딕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43404-F95B-7154-A484-D4F1D3FA7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1031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also benefits for other stakeholders, such as professional fleets.</a:t>
            </a:r>
          </a:p>
          <a:p>
            <a:endParaRPr lang="en-GB" dirty="0"/>
          </a:p>
          <a:p>
            <a:r>
              <a:rPr lang="en-GB" dirty="0"/>
              <a:t>It can </a:t>
            </a:r>
            <a:r>
              <a:rPr lang="en-GB" b="1" dirty="0"/>
              <a:t>improve their business case </a:t>
            </a:r>
            <a:r>
              <a:rPr lang="en-GB" dirty="0"/>
              <a:t>since these fleets are predictable with sometimes fixed routes or downtime for example. </a:t>
            </a:r>
          </a:p>
          <a:p>
            <a:r>
              <a:rPr lang="en-GB" dirty="0"/>
              <a:t>V2G can therefore be used in a fleet to </a:t>
            </a:r>
            <a:r>
              <a:rPr lang="en-GB" b="1" dirty="0"/>
              <a:t>optimise and reduce the Total Cost of Ownership of the fleet’s vehicles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2562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Since access to the batteries of privately owned vehicles is important, it </a:t>
            </a:r>
          </a:p>
          <a:p>
            <a:r>
              <a:rPr lang="en-GB" b="1" dirty="0"/>
              <a:t>is also crucial to overcome the barriers to adoption.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6785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 important barrier is uncertainty and </a:t>
            </a:r>
            <a:r>
              <a:rPr lang="en-GB" b="1" dirty="0"/>
              <a:t>anxiety related to third-party use </a:t>
            </a:r>
          </a:p>
          <a:p>
            <a:r>
              <a:rPr lang="en-GB" dirty="0"/>
              <a:t>of the battery. </a:t>
            </a:r>
          </a:p>
          <a:p>
            <a:endParaRPr lang="en-GB" dirty="0"/>
          </a:p>
          <a:p>
            <a:r>
              <a:rPr lang="en-GB" dirty="0"/>
              <a:t>What </a:t>
            </a:r>
            <a:r>
              <a:rPr lang="en-GB" b="1" dirty="0"/>
              <a:t>impact does this usage have on the battery</a:t>
            </a:r>
            <a:r>
              <a:rPr lang="en-GB" dirty="0"/>
              <a:t>? </a:t>
            </a:r>
          </a:p>
          <a:p>
            <a:r>
              <a:rPr lang="en-GB" dirty="0"/>
              <a:t>Will there be enough </a:t>
            </a:r>
            <a:r>
              <a:rPr lang="en-GB" b="1" dirty="0"/>
              <a:t>range</a:t>
            </a:r>
            <a:r>
              <a:rPr lang="en-GB" dirty="0"/>
              <a:t> if the vehicle is needed immediately?</a:t>
            </a:r>
          </a:p>
          <a:p>
            <a:r>
              <a:rPr lang="en-GB" b="1" dirty="0"/>
              <a:t>Privacy concerns </a:t>
            </a:r>
            <a:r>
              <a:rPr lang="en-GB" dirty="0"/>
              <a:t>regarding what information can the aggregator see about the vehicle usage? </a:t>
            </a:r>
          </a:p>
          <a:p>
            <a:r>
              <a:rPr lang="en-GB" b="1" dirty="0"/>
              <a:t>Does this charging and discharging affect the lifespan of the battery and the vehicle</a:t>
            </a:r>
            <a:r>
              <a:rPr lang="en-GB" dirty="0"/>
              <a:t>? </a:t>
            </a:r>
          </a:p>
          <a:p>
            <a:r>
              <a:rPr lang="en-GB" dirty="0"/>
              <a:t>And if so, </a:t>
            </a:r>
            <a:r>
              <a:rPr lang="en-GB" b="1" dirty="0"/>
              <a:t>does the warranty cover this impact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en-GB" dirty="0"/>
              <a:t>All of these questions contribute to the concerns and anxiety that owners </a:t>
            </a:r>
          </a:p>
          <a:p>
            <a:r>
              <a:rPr lang="en-GB" dirty="0"/>
              <a:t>have about this issue.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2979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also an additional cost for the infrastructure, which can be </a:t>
            </a:r>
            <a:r>
              <a:rPr lang="en-GB" b="1" dirty="0"/>
              <a:t>up to 5 to 10 times the cost </a:t>
            </a:r>
            <a:r>
              <a:rPr lang="en-GB" dirty="0"/>
              <a:t>of a standard charging station. </a:t>
            </a:r>
          </a:p>
          <a:p>
            <a:endParaRPr lang="en-GB" dirty="0"/>
          </a:p>
          <a:p>
            <a:r>
              <a:rPr lang="en-GB" dirty="0"/>
              <a:t>The equipment is more expensive because it </a:t>
            </a:r>
            <a:r>
              <a:rPr lang="en-GB" b="1" dirty="0"/>
              <a:t>requires specific components</a:t>
            </a:r>
            <a:r>
              <a:rPr lang="en-GB" dirty="0"/>
              <a:t>, such as an inverter that converts alternating current (AC) into direct current</a:t>
            </a:r>
          </a:p>
          <a:p>
            <a:r>
              <a:rPr lang="en-GB" dirty="0"/>
              <a:t> (DC), etc. </a:t>
            </a:r>
          </a:p>
          <a:p>
            <a:endParaRPr lang="en-GB" dirty="0"/>
          </a:p>
          <a:p>
            <a:r>
              <a:rPr lang="en-GB" dirty="0"/>
              <a:t>All this </a:t>
            </a:r>
            <a:r>
              <a:rPr lang="en-GB" b="1" dirty="0"/>
              <a:t>additional electrical equipment also increases installation costs</a:t>
            </a:r>
            <a:r>
              <a:rPr lang="en-GB" dirty="0"/>
              <a:t>, as the system becomes more complex.</a:t>
            </a:r>
          </a:p>
          <a:p>
            <a:endParaRPr lang="en-GB" dirty="0"/>
          </a:p>
          <a:p>
            <a:r>
              <a:rPr lang="en-GB" dirty="0"/>
              <a:t>It is therefore important to reduce these installation costs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4394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Another barrier is the lack of standardization in software communication. </a:t>
            </a:r>
          </a:p>
          <a:p>
            <a:endParaRPr lang="en-GB" dirty="0"/>
          </a:p>
          <a:p>
            <a:r>
              <a:rPr lang="en-GB" dirty="0"/>
              <a:t>There are </a:t>
            </a:r>
            <a:r>
              <a:rPr lang="en-GB" b="1" dirty="0"/>
              <a:t>different standards for communication between charging </a:t>
            </a:r>
          </a:p>
          <a:p>
            <a:r>
              <a:rPr lang="en-GB" b="1" dirty="0"/>
              <a:t>points and vehicles</a:t>
            </a:r>
            <a:r>
              <a:rPr lang="en-GB" dirty="0"/>
              <a:t>, as well as for controlling the charging station itself. </a:t>
            </a:r>
          </a:p>
          <a:p>
            <a:r>
              <a:rPr lang="en-GB" dirty="0"/>
              <a:t>Ideally, a single standard should be adopted to make the technology easier </a:t>
            </a:r>
          </a:p>
          <a:p>
            <a:r>
              <a:rPr lang="en-GB" dirty="0"/>
              <a:t>to implement and to avoid incompatibilities.</a:t>
            </a:r>
          </a:p>
          <a:p>
            <a:endParaRPr lang="en-GB" dirty="0"/>
          </a:p>
          <a:p>
            <a:r>
              <a:rPr lang="en-GB" dirty="0"/>
              <a:t>It is also necessary to </a:t>
            </a:r>
            <a:r>
              <a:rPr lang="en-GB" b="1" dirty="0"/>
              <a:t>simplify communication and coordination between stakeholders.</a:t>
            </a:r>
            <a:r>
              <a:rPr lang="en-GB" dirty="0"/>
              <a:t> This can be technological in nature, such as harmonizing </a:t>
            </a:r>
          </a:p>
          <a:p>
            <a:r>
              <a:rPr lang="en-GB" dirty="0"/>
              <a:t>standards, but also administrative, ensuring that processes are not </a:t>
            </a:r>
          </a:p>
          <a:p>
            <a:r>
              <a:rPr lang="en-GB" dirty="0"/>
              <a:t>fragmented.</a:t>
            </a:r>
          </a:p>
          <a:p>
            <a:endParaRPr lang="en-GB" dirty="0"/>
          </a:p>
          <a:p>
            <a:r>
              <a:rPr lang="en-GB" dirty="0"/>
              <a:t>Finally, </a:t>
            </a:r>
            <a:r>
              <a:rPr lang="en-GB" b="1" dirty="0"/>
              <a:t>access to the energy market is very complex for aggregators</a:t>
            </a:r>
            <a:r>
              <a:rPr lang="en-GB" dirty="0"/>
              <a:t>. </a:t>
            </a:r>
          </a:p>
          <a:p>
            <a:r>
              <a:rPr lang="en-GB" dirty="0"/>
              <a:t>Many requirements must be met before gaining access, an example is that </a:t>
            </a:r>
          </a:p>
          <a:p>
            <a:r>
              <a:rPr lang="en-GB" dirty="0"/>
              <a:t>aggregators need  in some countries to have a large number of participating vehicles before getting access to the market.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241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final barrier that I’ll be mentioning is the necessity to adapt the tax system for charging and discharging electricity.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Bidirectional charging is currently considered a simple energy flow and the consumer pays taxes for both </a:t>
            </a:r>
            <a:r>
              <a:rPr lang="en-GB" b="1" dirty="0">
                <a:solidFill>
                  <a:schemeClr val="tx2"/>
                </a:solidFill>
              </a:rPr>
              <a:t>charging and discharging and are therefore taxed twice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tax system should take into account the </a:t>
            </a:r>
            <a:r>
              <a:rPr lang="en-GB" b="1" dirty="0">
                <a:solidFill>
                  <a:schemeClr val="tx2"/>
                </a:solidFill>
              </a:rPr>
              <a:t>flexibility service </a:t>
            </a:r>
            <a:r>
              <a:rPr lang="en-GB" dirty="0"/>
              <a:t>provided to the electricity grid and be adapted accordingly</a:t>
            </a:r>
          </a:p>
          <a:p>
            <a:br>
              <a:rPr lang="fr-FR" dirty="0"/>
            </a:br>
            <a:endParaRPr lang="fr-F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9517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sz="1200" kern="1200" dirty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Now, how can policies facilitate the development of V2G?</a:t>
            </a:r>
            <a:endParaRPr lang="ko-KR" altLang="en-US" sz="1200" kern="1200" dirty="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071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first policy recommendation would be to </a:t>
            </a:r>
            <a:r>
              <a:rPr lang="en-GB" b="1" dirty="0"/>
              <a:t>test V2G technologies </a:t>
            </a:r>
          </a:p>
          <a:p>
            <a:r>
              <a:rPr lang="en-GB" b="1" dirty="0"/>
              <a:t>extensively in real-world conditions without full regulatory burdens</a:t>
            </a:r>
            <a:r>
              <a:rPr lang="en-GB" dirty="0"/>
              <a:t>, to </a:t>
            </a:r>
          </a:p>
          <a:p>
            <a:r>
              <a:rPr lang="en-GB" dirty="0"/>
              <a:t>stimulate accelerated learning and market readiness.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dirty="0"/>
              <a:t>A second policy recommendation would be to </a:t>
            </a:r>
            <a:r>
              <a:rPr lang="en-GB" b="1" dirty="0"/>
              <a:t>harmonising connection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standards </a:t>
            </a:r>
            <a:r>
              <a:rPr lang="en-GB" dirty="0"/>
              <a:t>and simplify the connection process for certified equipment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 reduce costs and to speed up large-scale V2G deployment.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Finally, </a:t>
            </a:r>
            <a:r>
              <a:rPr lang="en-GB" b="1" dirty="0"/>
              <a:t>removing the double taxation is imperative</a:t>
            </a:r>
            <a:r>
              <a:rPr lang="en-GB" dirty="0"/>
              <a:t>. For example, Germany’s tariff exemption removes double taxation on V2G, allowing the market to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reflect the true value of the flexibility services provided.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49205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will now conclude with two examples.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6327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b="1" dirty="0"/>
              <a:t>first pilot project is Energized in Utrecht</a:t>
            </a:r>
            <a:r>
              <a:rPr lang="en-GB" dirty="0"/>
              <a:t>. The goal is to make Utrecht </a:t>
            </a:r>
          </a:p>
          <a:p>
            <a:r>
              <a:rPr lang="en-GB" dirty="0"/>
              <a:t>the first city to deploy a large-scale V2G project.</a:t>
            </a:r>
          </a:p>
          <a:p>
            <a:endParaRPr lang="en-GB" dirty="0"/>
          </a:p>
          <a:p>
            <a:r>
              <a:rPr lang="en-GB" dirty="0"/>
              <a:t>The initiative brings together the Municipality of Utrecht, Renault, We Drive </a:t>
            </a:r>
          </a:p>
          <a:p>
            <a:r>
              <a:rPr lang="en-GB" dirty="0"/>
              <a:t>Solar, and car-sharing company </a:t>
            </a:r>
            <a:r>
              <a:rPr lang="en-GB" dirty="0" err="1"/>
              <a:t>MyWheels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Because the vehicles are shared, they follow a different energy demand </a:t>
            </a:r>
          </a:p>
          <a:p>
            <a:r>
              <a:rPr lang="en-GB" dirty="0"/>
              <a:t>pattern and offer greater potential for bidirectional charging.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The project currently includes 50 Renault 5 E-Tech cars, with plans to expand to 500 vehicles, unlocking up to 5 MW of grid flexibility during peak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323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presentation will focus on following topics:</a:t>
            </a:r>
          </a:p>
          <a:p>
            <a:r>
              <a:rPr lang="en-GB" dirty="0"/>
              <a:t>The context of bidirectional charging</a:t>
            </a:r>
          </a:p>
          <a:p>
            <a:r>
              <a:rPr lang="en-GB" dirty="0"/>
              <a:t>The main actors participating in bidirectional charging </a:t>
            </a:r>
          </a:p>
          <a:p>
            <a:r>
              <a:rPr lang="en-GB" dirty="0"/>
              <a:t>Opportunities and benefits of the technology</a:t>
            </a:r>
          </a:p>
          <a:p>
            <a:r>
              <a:rPr lang="en-GB" dirty="0"/>
              <a:t>Barriers to this technology’s adoption</a:t>
            </a:r>
          </a:p>
          <a:p>
            <a:r>
              <a:rPr lang="en-GB" dirty="0"/>
              <a:t>Policy considerations that could alleviate the barriers</a:t>
            </a:r>
          </a:p>
          <a:p>
            <a:r>
              <a:rPr lang="en-GB" dirty="0"/>
              <a:t>And pilot project examples.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05539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second project is V2G </a:t>
            </a:r>
            <a:r>
              <a:rPr lang="en-GB" dirty="0" err="1"/>
              <a:t>Açores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The </a:t>
            </a:r>
            <a:r>
              <a:rPr lang="en-GB" b="1" dirty="0"/>
              <a:t>Azores are composed islands with isolated microgrids in the Atlantic ocean</a:t>
            </a:r>
            <a:r>
              <a:rPr lang="en-GB" dirty="0"/>
              <a:t> with a high share of renewable energy, making grid stability a key </a:t>
            </a:r>
          </a:p>
          <a:p>
            <a:r>
              <a:rPr lang="en-GB" dirty="0"/>
              <a:t>challenge. </a:t>
            </a:r>
          </a:p>
          <a:p>
            <a:endParaRPr lang="en-GB" dirty="0"/>
          </a:p>
          <a:p>
            <a:r>
              <a:rPr lang="en-GB" dirty="0"/>
              <a:t>This pilot project deployed </a:t>
            </a:r>
            <a:r>
              <a:rPr lang="en-GB" b="1" dirty="0"/>
              <a:t>10 Nissan Leaf vehicles and 10 bidirectional </a:t>
            </a:r>
          </a:p>
          <a:p>
            <a:r>
              <a:rPr lang="en-GB" b="1" dirty="0"/>
              <a:t>chargers</a:t>
            </a:r>
            <a:r>
              <a:rPr lang="en-GB" dirty="0"/>
              <a:t> to demonstrate that EVs can support frequency regulation </a:t>
            </a:r>
          </a:p>
          <a:p>
            <a:r>
              <a:rPr lang="en-GB" dirty="0"/>
              <a:t>by feeding energy back during peak demand or renewable shortfalls. </a:t>
            </a:r>
          </a:p>
          <a:p>
            <a:endParaRPr lang="en-GB" dirty="0"/>
          </a:p>
          <a:p>
            <a:r>
              <a:rPr lang="en-GB" dirty="0"/>
              <a:t>Led by EDA with partners including Nissan, Galp, </a:t>
            </a:r>
            <a:r>
              <a:rPr lang="en-GB" dirty="0" err="1"/>
              <a:t>Nuvve</a:t>
            </a:r>
            <a:r>
              <a:rPr lang="en-GB" dirty="0"/>
              <a:t>, and Magnum Cap, </a:t>
            </a:r>
          </a:p>
          <a:p>
            <a:r>
              <a:rPr lang="en-GB" dirty="0"/>
              <a:t>the project successfully proved the fleet’s ability to deliver grid stabilization </a:t>
            </a:r>
          </a:p>
          <a:p>
            <a:r>
              <a:rPr lang="en-GB" dirty="0"/>
              <a:t>services.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9402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Most </a:t>
            </a:r>
            <a:r>
              <a:rPr lang="en-GB" b="1" dirty="0"/>
              <a:t>renewable energy generation is intermittent </a:t>
            </a:r>
            <a:r>
              <a:rPr lang="en-GB" dirty="0"/>
              <a:t>(you need sun, you </a:t>
            </a:r>
          </a:p>
          <a:p>
            <a:r>
              <a:rPr lang="en-GB" dirty="0"/>
              <a:t>need wind, etc.). </a:t>
            </a:r>
          </a:p>
          <a:p>
            <a:endParaRPr lang="en-GB" dirty="0"/>
          </a:p>
          <a:p>
            <a:r>
              <a:rPr lang="en-GB" dirty="0"/>
              <a:t>For example, there </a:t>
            </a:r>
            <a:r>
              <a:rPr lang="en-GB" b="1" dirty="0"/>
              <a:t>is not much solar power generation in the morning </a:t>
            </a:r>
          </a:p>
          <a:p>
            <a:r>
              <a:rPr lang="en-GB" b="1" dirty="0"/>
              <a:t>and evening</a:t>
            </a:r>
            <a:r>
              <a:rPr lang="en-GB" dirty="0"/>
              <a:t>,  precisely when there are peaks in energy demand linked to </a:t>
            </a:r>
          </a:p>
          <a:p>
            <a:r>
              <a:rPr lang="en-GB" dirty="0"/>
              <a:t>household activity.</a:t>
            </a:r>
          </a:p>
          <a:p>
            <a:endParaRPr lang="en-GB" dirty="0"/>
          </a:p>
          <a:p>
            <a:r>
              <a:rPr lang="en-GB" dirty="0"/>
              <a:t>Therefore, the challenge is to </a:t>
            </a:r>
            <a:r>
              <a:rPr lang="en-GB" b="1" dirty="0"/>
              <a:t>improve the way we use of renewable </a:t>
            </a:r>
          </a:p>
          <a:p>
            <a:r>
              <a:rPr lang="en-GB" b="1" dirty="0"/>
              <a:t>energy</a:t>
            </a:r>
            <a:r>
              <a:rPr lang="en-GB" dirty="0"/>
              <a:t> generation by storing this energy for later use. We need </a:t>
            </a:r>
            <a:r>
              <a:rPr lang="en-GB" b="1" dirty="0"/>
              <a:t>storage and flexibility </a:t>
            </a:r>
            <a:r>
              <a:rPr lang="en-GB" dirty="0"/>
              <a:t>to store the surplus of renewable energy generated and use it </a:t>
            </a:r>
          </a:p>
          <a:p>
            <a:r>
              <a:rPr lang="en-GB" dirty="0"/>
              <a:t>when peaks occur. This is a major challenge in increasing the penetration of </a:t>
            </a:r>
          </a:p>
          <a:p>
            <a:r>
              <a:rPr lang="en-GB" dirty="0"/>
              <a:t>renewables. </a:t>
            </a:r>
          </a:p>
          <a:p>
            <a:r>
              <a:rPr lang="en-GB" dirty="0"/>
              <a:t>One </a:t>
            </a:r>
            <a:r>
              <a:rPr lang="en-GB" b="1" dirty="0"/>
              <a:t>technology that can support this is bidirectional charging.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9292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What is bidirectional charging?</a:t>
            </a:r>
          </a:p>
          <a:p>
            <a:endParaRPr lang="en-GB" b="1" dirty="0"/>
          </a:p>
          <a:p>
            <a:r>
              <a:rPr lang="en-GB" b="1" dirty="0"/>
              <a:t>Unidirectional charging </a:t>
            </a:r>
            <a:r>
              <a:rPr lang="en-GB" b="0" dirty="0"/>
              <a:t>from grid to home to charger to car</a:t>
            </a:r>
          </a:p>
          <a:p>
            <a:r>
              <a:rPr lang="en-GB" b="1" dirty="0"/>
              <a:t>Bidirectional charging </a:t>
            </a:r>
            <a:r>
              <a:rPr lang="en-GB" b="0" dirty="0"/>
              <a:t>can also do the reverse and discharge electricity to </a:t>
            </a:r>
          </a:p>
          <a:p>
            <a:r>
              <a:rPr lang="en-GB" b="0" dirty="0"/>
              <a:t>the grid</a:t>
            </a:r>
          </a:p>
          <a:p>
            <a:endParaRPr lang="en-GB" b="1" dirty="0"/>
          </a:p>
          <a:p>
            <a:r>
              <a:rPr lang="en-GB" b="1" dirty="0"/>
              <a:t>Difference between bidirectional charging and smart charging</a:t>
            </a:r>
          </a:p>
          <a:p>
            <a:endParaRPr lang="en-GB" b="1" dirty="0"/>
          </a:p>
          <a:p>
            <a:r>
              <a:rPr lang="en-GB" b="1" dirty="0"/>
              <a:t>Smart charging</a:t>
            </a:r>
            <a:r>
              <a:rPr lang="en-GB" dirty="0"/>
              <a:t> → use of software that allows charging to be delayed or </a:t>
            </a:r>
          </a:p>
          <a:p>
            <a:r>
              <a:rPr lang="en-GB" dirty="0"/>
              <a:t>stopped.</a:t>
            </a:r>
          </a:p>
          <a:p>
            <a:endParaRPr lang="en-GB" dirty="0"/>
          </a:p>
          <a:p>
            <a:r>
              <a:rPr lang="en-GB" b="1" dirty="0"/>
              <a:t>Bidirectional charging</a:t>
            </a:r>
            <a:r>
              <a:rPr lang="en-GB" dirty="0"/>
              <a:t> → a more advanced step: it allows the same functions as smart charging, but also enables energy to be fed back into the grid.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9411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several possible applications for bidirectional charging, also known as V2X (vehicle to everything):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V2G: Vehicle-to-Grid</a:t>
            </a:r>
            <a:r>
              <a:rPr lang="en-GB" dirty="0"/>
              <a:t>  allowing to provide electricity to the grid— aims to help stabilize the grid and can generate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revenue.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V2H: Vehicle-to-Home</a:t>
            </a:r>
            <a:r>
              <a:rPr lang="en-GB" dirty="0"/>
              <a:t> allowing to provide electricity to a home — helps power the home and reduce energy bills.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V2L: Vehicle-to-Load</a:t>
            </a:r>
            <a:r>
              <a:rPr lang="en-GB" dirty="0"/>
              <a:t> allowing to provide electricity to a device  — can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power equipment by plugging it directly into the vehicle.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2033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What equipment is required for bidirectional charging?</a:t>
            </a:r>
          </a:p>
          <a:p>
            <a:endParaRPr lang="en-GB" b="1" dirty="0"/>
          </a:p>
          <a:p>
            <a:r>
              <a:rPr lang="en-GB" dirty="0"/>
              <a:t>There are </a:t>
            </a:r>
            <a:r>
              <a:rPr lang="en-GB" b="1" dirty="0"/>
              <a:t>two types of charging modes, each requiring a different equipment setup</a:t>
            </a:r>
            <a:r>
              <a:rPr lang="en-GB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Direct current (DC)</a:t>
            </a:r>
            <a:r>
              <a:rPr lang="en-GB" dirty="0"/>
              <a:t> → This is the most common for bidirectional charging. The adapter (inverter) is located in the charging station, which converts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alternating current (AC) from the electrical grid into direct current (DC).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The battery stores electricity in DC, so no additional adapter is required in the vehicle.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Alternating current (AC)</a:t>
            </a:r>
            <a:r>
              <a:rPr lang="en-GB" dirty="0"/>
              <a:t> → Less commonly used for bidirectional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charging. In this case, an onboard inverter is required to convert the current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into DC for the battery.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4566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Appropriate software is also required.</a:t>
            </a:r>
          </a:p>
          <a:p>
            <a:endParaRPr lang="en-GB" dirty="0"/>
          </a:p>
          <a:p>
            <a:r>
              <a:rPr lang="en-GB" dirty="0"/>
              <a:t>The software must be able to optimize the use of vehicles participating in the system.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It must optimise when to delay, increase, or decrease charging or discharging by taking renewable energy availability or the needs of the electrical grid into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Account.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Also, communication protocols between all the equipment involved are also </a:t>
            </a:r>
          </a:p>
          <a:p>
            <a:r>
              <a:rPr lang="en-GB" dirty="0"/>
              <a:t>necessary. </a:t>
            </a:r>
          </a:p>
          <a:p>
            <a:endParaRPr lang="en-GB" dirty="0"/>
          </a:p>
          <a:p>
            <a:r>
              <a:rPr lang="en-GB" dirty="0"/>
              <a:t>This adds another layer of complexity to the system, as existing </a:t>
            </a:r>
          </a:p>
          <a:p>
            <a:r>
              <a:rPr lang="en-GB" dirty="0"/>
              <a:t>protocols must support the data required for bidirectional charging.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4071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main actors involved in V2G are presented on following picture with their interactions. </a:t>
            </a:r>
          </a:p>
          <a:p>
            <a:endParaRPr lang="en-GB" dirty="0"/>
          </a:p>
          <a:p>
            <a:r>
              <a:rPr lang="en-GB" dirty="0"/>
              <a:t>Other stakeholders are also involved, such as local authorities, for example.</a:t>
            </a:r>
          </a:p>
          <a:p>
            <a:r>
              <a:rPr lang="en-GB" dirty="0"/>
              <a:t>This is a simplified version, but it works more or less like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598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6968694B-CBC0-4CFA-92E7-007B856E5C2E}"/>
              </a:ext>
            </a:extLst>
          </p:cNvPr>
          <p:cNvSpPr/>
          <p:nvPr userDrawn="1"/>
        </p:nvSpPr>
        <p:spPr>
          <a:xfrm>
            <a:off x="7678057" y="1"/>
            <a:ext cx="4513943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FF8FAC-CA3D-D985-2D00-066557977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3029" y="6210794"/>
            <a:ext cx="377098" cy="3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0776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5" name="그림 개체 틀 11">
            <a:extLst>
              <a:ext uri="{FF2B5EF4-FFF2-40B4-BE49-F238E27FC236}">
                <a16:creationId xmlns:a16="http://schemas.microsoft.com/office/drawing/2014/main" id="{9C583B6A-D48B-4133-AA93-AD9DAD5718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8689" y="1071562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92072F7B-D0DE-49EA-AE66-196E4FE052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46158" y="1071562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5560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5" name="그림 개체 틀 5">
            <a:extLst>
              <a:ext uri="{FF2B5EF4-FFF2-40B4-BE49-F238E27FC236}">
                <a16:creationId xmlns:a16="http://schemas.microsoft.com/office/drawing/2014/main" id="{2B38B804-37F9-4A94-AFFA-C1B3923248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70942" y="871537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1046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0B066AC9-69A0-4750-B810-A55647CCCD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05128" y="995703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4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F53AAD2-4525-46D4-8AD1-5B650C307416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3558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E283817D-1720-4E33-BBAA-06FA34BF8FA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44323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804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37D69E15-8DEB-4A6D-B2E4-0E1069D88945}"/>
              </a:ext>
            </a:extLst>
          </p:cNvPr>
          <p:cNvSpPr/>
          <p:nvPr userDrawn="1"/>
        </p:nvSpPr>
        <p:spPr>
          <a:xfrm>
            <a:off x="0" y="0"/>
            <a:ext cx="12192000" cy="194936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800">
              <a:solidFill>
                <a:srgbClr val="1A194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765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4">
            <a:extLst>
              <a:ext uri="{FF2B5EF4-FFF2-40B4-BE49-F238E27FC236}">
                <a16:creationId xmlns:a16="http://schemas.microsoft.com/office/drawing/2014/main" id="{B547046A-E8BF-82BA-C9AC-6E170D2CFB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2E7B73A-F0CB-4394-A911-E39F740EEC29}"/>
              </a:ext>
            </a:extLst>
          </p:cNvPr>
          <p:cNvSpPr/>
          <p:nvPr userDrawn="1"/>
        </p:nvSpPr>
        <p:spPr>
          <a:xfrm>
            <a:off x="2667000" y="1581765"/>
            <a:ext cx="6858000" cy="3694470"/>
          </a:xfrm>
          <a:prstGeom prst="rect">
            <a:avLst/>
          </a:pr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13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1 slid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328BE74-3A9A-407A-80A7-F26E850A55BA}"/>
              </a:ext>
            </a:extLst>
          </p:cNvPr>
          <p:cNvSpPr/>
          <p:nvPr userDrawn="1"/>
        </p:nvSpPr>
        <p:spPr>
          <a:xfrm>
            <a:off x="487680" y="457200"/>
            <a:ext cx="11216640" cy="59436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700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99A7B0B-43CF-4ACA-B61B-AC7F27070D01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7739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70D0E821-4D0E-48B8-ADD8-DB86F3E3D7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08582" y="0"/>
            <a:ext cx="4383418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4934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99A7B0B-43CF-4ACA-B61B-AC7F27070D01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988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4BD2F4-2B9E-45E4-DE4F-FE14DB8557C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499503" y="6159639"/>
            <a:ext cx="482322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687" r:id="rId14"/>
    <p:sldLayoutId id="2147483664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microsoft.com/office/2007/relationships/hdphoto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freepik.com/author/user67023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8F916B2-4F4A-4B46-84C5-9F10E8117ACA}"/>
              </a:ext>
            </a:extLst>
          </p:cNvPr>
          <p:cNvSpPr txBox="1"/>
          <p:nvPr/>
        </p:nvSpPr>
        <p:spPr>
          <a:xfrm>
            <a:off x="815121" y="1732479"/>
            <a:ext cx="6431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Bidirectional </a:t>
            </a:r>
            <a:br>
              <a:rPr lang="en-GB" sz="7200" dirty="0"/>
            </a:br>
            <a:r>
              <a:rPr lang="en-GB" sz="7200" dirty="0"/>
              <a:t>Charging</a:t>
            </a:r>
            <a:endParaRPr lang="fr-BE" sz="7200" noProof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5F8899D-CC18-4BEC-A7F9-8BA9784DD4B7}"/>
              </a:ext>
            </a:extLst>
          </p:cNvPr>
          <p:cNvSpPr/>
          <p:nvPr/>
        </p:nvSpPr>
        <p:spPr>
          <a:xfrm>
            <a:off x="815121" y="689980"/>
            <a:ext cx="815120" cy="297543"/>
          </a:xfrm>
          <a:prstGeom prst="rect">
            <a:avLst/>
          </a:prstGeom>
          <a:solidFill>
            <a:schemeClr val="accent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800" noProof="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Picture 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59EE2B6D-35E4-4C91-CC80-BAA946F23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48" y="420576"/>
            <a:ext cx="2547257" cy="83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47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1CFD7-F256-1577-F6B5-682A0A7B4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6E7694-8DA3-AB05-59C2-5663345FB368}"/>
              </a:ext>
            </a:extLst>
          </p:cNvPr>
          <p:cNvSpPr txBox="1"/>
          <p:nvPr/>
        </p:nvSpPr>
        <p:spPr>
          <a:xfrm>
            <a:off x="3512457" y="3105834"/>
            <a:ext cx="516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The actors</a:t>
            </a:r>
          </a:p>
        </p:txBody>
      </p:sp>
    </p:spTree>
    <p:extLst>
      <p:ext uri="{BB962C8B-B14F-4D97-AF65-F5344CB8AC3E}">
        <p14:creationId xmlns:p14="http://schemas.microsoft.com/office/powerpoint/2010/main" val="2495708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A2E48-0167-CD09-073F-34F78071E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22D1A35-80A2-A28C-2781-5B58169DFED5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 main actors involved in the V2G system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9" descr="A diagram of a car system&#10;&#10;AI-generated content may be incorrect.">
            <a:extLst>
              <a:ext uri="{FF2B5EF4-FFF2-40B4-BE49-F238E27FC236}">
                <a16:creationId xmlns:a16="http://schemas.microsoft.com/office/drawing/2014/main" id="{33A6FC50-12B9-2445-C168-5E7CF1DC44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529"/>
          <a:stretch>
            <a:fillRect/>
          </a:stretch>
        </p:blipFill>
        <p:spPr>
          <a:xfrm>
            <a:off x="0" y="1325342"/>
            <a:ext cx="11274014" cy="553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9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489EE-7957-BEDB-87F4-CBAF64C2F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DA1D20-AF0E-2953-F2AE-8D8B822C92AA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Grid operators: The actors who have a need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" name="Picture 23" descr="A diagram of a system&#10;&#10;AI-generated content may be incorrect.">
            <a:extLst>
              <a:ext uri="{FF2B5EF4-FFF2-40B4-BE49-F238E27FC236}">
                <a16:creationId xmlns:a16="http://schemas.microsoft.com/office/drawing/2014/main" id="{3094C88B-C951-4094-D851-239EC800EB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589"/>
          <a:stretch>
            <a:fillRect/>
          </a:stretch>
        </p:blipFill>
        <p:spPr>
          <a:xfrm>
            <a:off x="0" y="1453582"/>
            <a:ext cx="11144922" cy="54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81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AB063-A4C6-17E2-261C-0A4E176AE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5C4B48-28DF-D895-AC57-5E6520CD10C2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 aggregator: The actor with the main role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6" name="Picture 35" descr="A diagram of a vehicle&#10;&#10;AI-generated content may be incorrect.">
            <a:extLst>
              <a:ext uri="{FF2B5EF4-FFF2-40B4-BE49-F238E27FC236}">
                <a16:creationId xmlns:a16="http://schemas.microsoft.com/office/drawing/2014/main" id="{F5121653-A8E2-41D3-251C-ADA7BD2A35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177"/>
          <a:stretch>
            <a:fillRect/>
          </a:stretch>
        </p:blipFill>
        <p:spPr>
          <a:xfrm>
            <a:off x="0" y="1449519"/>
            <a:ext cx="11317045" cy="540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00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38138-4540-A99B-0525-17406CC1B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A6B378F-4848-AC5E-1215-D00B7D1684C3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cs typeface="Arial" panose="020B0604020202020204" pitchFamily="34" charset="0"/>
              </a:rPr>
              <a:t>The EV owner: The actor who owns the valuable resource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0" name="Picture 39" descr="A diagram of a car&#10;&#10;AI-generated content may be incorrect.">
            <a:extLst>
              <a:ext uri="{FF2B5EF4-FFF2-40B4-BE49-F238E27FC236}">
                <a16:creationId xmlns:a16="http://schemas.microsoft.com/office/drawing/2014/main" id="{56B2ED2C-B020-C534-FA2D-8392D94E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41"/>
          <a:stretch>
            <a:fillRect/>
          </a:stretch>
        </p:blipFill>
        <p:spPr>
          <a:xfrm>
            <a:off x="0" y="1329496"/>
            <a:ext cx="11284772" cy="55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71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9E514-CE40-276C-E465-EEC69B62D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A0EC1D-2D7D-2371-AB5E-9455DB19EEC3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 car manufacturer: The actor who produces the resource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6" name="Picture 35" descr="A diagram of an electric vehicle&#10;&#10;AI-generated content may be incorrect.">
            <a:extLst>
              <a:ext uri="{FF2B5EF4-FFF2-40B4-BE49-F238E27FC236}">
                <a16:creationId xmlns:a16="http://schemas.microsoft.com/office/drawing/2014/main" id="{591C0D54-07E1-D0E1-03FA-E97EFD482D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382"/>
          <a:stretch>
            <a:fillRect/>
          </a:stretch>
        </p:blipFill>
        <p:spPr>
          <a:xfrm>
            <a:off x="0" y="1385350"/>
            <a:ext cx="11413864" cy="54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98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76D72-B774-79A5-0BEB-3866C6012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36E725E-AC1E-7E2B-D6B4-294EBA9098BB}"/>
              </a:ext>
            </a:extLst>
          </p:cNvPr>
          <p:cNvSpPr txBox="1"/>
          <p:nvPr/>
        </p:nvSpPr>
        <p:spPr>
          <a:xfrm>
            <a:off x="817594" y="643285"/>
            <a:ext cx="10323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 charging point operator (CPO): The actor who connects the resource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2" name="Picture 41" descr="A diagram of an electric vehicle&#10;&#10;AI-generated content may be incorrect.">
            <a:extLst>
              <a:ext uri="{FF2B5EF4-FFF2-40B4-BE49-F238E27FC236}">
                <a16:creationId xmlns:a16="http://schemas.microsoft.com/office/drawing/2014/main" id="{367A22A4-325C-9E08-57E4-75400C0391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619"/>
          <a:stretch>
            <a:fillRect/>
          </a:stretch>
        </p:blipFill>
        <p:spPr>
          <a:xfrm>
            <a:off x="0" y="1549171"/>
            <a:ext cx="11141122" cy="53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62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4C067-E3C0-F0B6-A576-FD0D11DA3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74A536-7154-2C50-8E39-54B47FA8A70A}"/>
              </a:ext>
            </a:extLst>
          </p:cNvPr>
          <p:cNvSpPr txBox="1"/>
          <p:nvPr/>
        </p:nvSpPr>
        <p:spPr>
          <a:xfrm>
            <a:off x="3456074" y="2782669"/>
            <a:ext cx="527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Opportunities</a:t>
            </a:r>
            <a:r>
              <a:rPr lang="fr-BE" sz="3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and </a:t>
            </a:r>
            <a:r>
              <a:rPr lang="fr-BE" sz="36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Benefits</a:t>
            </a:r>
            <a:endParaRPr lang="fr-BE" sz="3600" noProof="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73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E1A33-E90E-AA95-0D5A-D94E198AC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7F104B-C991-FB35-B204-40CD1C1D8825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Supports </a:t>
            </a:r>
            <a:r>
              <a:rPr lang="fr-FR" altLang="ko-KR" sz="28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grid</a:t>
            </a:r>
            <a:r>
              <a:rPr lang="fr-FR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altLang="ko-KR" sz="28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stability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0D0953-7209-9B3A-F394-2B0BAFB1F6FF}"/>
              </a:ext>
            </a:extLst>
          </p:cNvPr>
          <p:cNvGrpSpPr/>
          <p:nvPr/>
        </p:nvGrpSpPr>
        <p:grpSpPr>
          <a:xfrm>
            <a:off x="1711569" y="1166505"/>
            <a:ext cx="8768862" cy="4786908"/>
            <a:chOff x="1711569" y="1166505"/>
            <a:chExt cx="8768862" cy="47869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A0A7B43-61C4-EFD2-1574-3365DC41F489}"/>
                </a:ext>
              </a:extLst>
            </p:cNvPr>
            <p:cNvGrpSpPr/>
            <p:nvPr/>
          </p:nvGrpSpPr>
          <p:grpSpPr>
            <a:xfrm>
              <a:off x="1711569" y="1166505"/>
              <a:ext cx="8768862" cy="4786908"/>
              <a:chOff x="1578708" y="1257436"/>
              <a:chExt cx="8768862" cy="4786908"/>
            </a:xfrm>
          </p:grpSpPr>
          <p:pic>
            <p:nvPicPr>
              <p:cNvPr id="3" name="Picture 2" descr="A diagram of a power supply system&#10;&#10;AI-generated content may be incorrect.">
                <a:extLst>
                  <a:ext uri="{FF2B5EF4-FFF2-40B4-BE49-F238E27FC236}">
                    <a16:creationId xmlns:a16="http://schemas.microsoft.com/office/drawing/2014/main" id="{46F2FCB2-2EB1-404E-E3B6-A00BB4408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78708" y="1257436"/>
                <a:ext cx="8768862" cy="4786908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C44C412-6DE3-CB34-D692-0ACD0555E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5454" y="2943265"/>
                <a:ext cx="2491281" cy="165204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B674C8-ECCD-B51C-7EB0-FA7D66127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3155" y="3303341"/>
              <a:ext cx="1505160" cy="3810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F51D46-3780-A48E-EF73-73E81889C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8097" y="1233829"/>
              <a:ext cx="1505160" cy="38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2576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3D5C0-A355-C04D-5AEA-66A8EE72A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2672C8F-7CF1-03B7-D0CB-3CF93DB73F4F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Enables optimization of renewable energy and the grid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 descr="A diagram of energy consumption&#10;&#10;AI-generated content may be incorrect.">
            <a:extLst>
              <a:ext uri="{FF2B5EF4-FFF2-40B4-BE49-F238E27FC236}">
                <a16:creationId xmlns:a16="http://schemas.microsoft.com/office/drawing/2014/main" id="{E5F72494-4F0F-64DC-BA71-770B35688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25" y="1166505"/>
            <a:ext cx="9242150" cy="50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2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5A33E-1E83-FBF9-3FE2-77AE0DE14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47EE17-011F-0A3B-695E-ADA6380952FE}"/>
              </a:ext>
            </a:extLst>
          </p:cNvPr>
          <p:cNvSpPr txBox="1"/>
          <p:nvPr/>
        </p:nvSpPr>
        <p:spPr>
          <a:xfrm>
            <a:off x="377482" y="646590"/>
            <a:ext cx="11437035" cy="6395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40010"/>
              </a:lnSpc>
            </a:pPr>
            <a:r>
              <a:rPr lang="en-GB" sz="2800" b="1">
                <a:solidFill>
                  <a:schemeClr val="bg1"/>
                </a:solidFill>
                <a:latin typeface="+mj-lt"/>
                <a:cs typeface="Public Sans"/>
                <a:sym typeface="Public Sans"/>
              </a:rPr>
              <a:t>How to use this slide deck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E0965-3BD3-6236-E113-544C82E9AC42}"/>
              </a:ext>
            </a:extLst>
          </p:cNvPr>
          <p:cNvSpPr txBox="1"/>
          <p:nvPr/>
        </p:nvSpPr>
        <p:spPr>
          <a:xfrm>
            <a:off x="549965" y="2392471"/>
            <a:ext cx="11264552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latinLnBrk="0">
              <a:buFont typeface="Arial"/>
              <a:buChar char="•"/>
            </a:pPr>
            <a:r>
              <a:rPr lang="en-US" sz="2200" dirty="0">
                <a:solidFill>
                  <a:srgbClr val="2B2C30"/>
                </a:solidFill>
                <a:cs typeface="Public Sans"/>
              </a:rPr>
              <a:t>This Slide deck is meant as a guide and easy starting point for a person that will explain the topic to an audience that isn't familiar with the topic yet.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457200" indent="-457200">
              <a:buFont typeface="Arial"/>
              <a:buChar char="•"/>
            </a:pPr>
            <a:r>
              <a:rPr lang="en-US" sz="2200">
                <a:solidFill>
                  <a:srgbClr val="2B2C30"/>
                </a:solidFill>
                <a:ea typeface="Calibri"/>
                <a:cs typeface="Public Sans"/>
              </a:rPr>
              <a:t>Feel free to adapt and expand to your own need. 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200" dirty="0">
                <a:solidFill>
                  <a:srgbClr val="2B2C30"/>
                </a:solidFill>
                <a:ea typeface="Calibri"/>
                <a:cs typeface="Public Sans"/>
              </a:rPr>
              <a:t>The material is </a:t>
            </a:r>
            <a:r>
              <a:rPr lang="en-US" sz="2200">
                <a:solidFill>
                  <a:srgbClr val="2B2C30"/>
                </a:solidFill>
                <a:ea typeface="Calibri"/>
                <a:cs typeface="Public Sans"/>
              </a:rPr>
              <a:t>licensed under CC4.0 SA BY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solidFill>
                  <a:srgbClr val="2B2C30"/>
                </a:solidFill>
                <a:ea typeface="Calibri"/>
                <a:cs typeface="Public Sans"/>
              </a:rPr>
              <a:t>You can find guidance text in the notes of </a:t>
            </a:r>
            <a:r>
              <a:rPr lang="en-US" sz="2200">
                <a:solidFill>
                  <a:srgbClr val="2B2C30"/>
                </a:solidFill>
                <a:ea typeface="Calibri"/>
                <a:cs typeface="Public Sans"/>
              </a:rPr>
              <a:t>each slide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457200" indent="-457200" latinLnBrk="0">
              <a:buChar char="•"/>
            </a:pPr>
            <a:endParaRPr lang="en-US" sz="2200">
              <a:solidFill>
                <a:srgbClr val="2B2C30"/>
              </a:solidFill>
              <a:ea typeface="Public Sans"/>
              <a:cs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893077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DD389-F1FC-CED7-441B-C5204B8C9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8E77ED-D518-878D-7812-79D1E8CF78A0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28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Monetization</a:t>
            </a:r>
            <a:r>
              <a:rPr lang="fr-FR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of </a:t>
            </a:r>
            <a:r>
              <a:rPr lang="fr-FR" altLang="ko-KR" sz="28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idle</a:t>
            </a:r>
            <a:r>
              <a:rPr lang="fr-FR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assets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4E18EF-6581-5518-AB7A-4B1EB98216F5}"/>
              </a:ext>
            </a:extLst>
          </p:cNvPr>
          <p:cNvSpPr txBox="1"/>
          <p:nvPr/>
        </p:nvSpPr>
        <p:spPr>
          <a:xfrm>
            <a:off x="817594" y="1604582"/>
            <a:ext cx="103940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800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800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800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800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800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800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800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37373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800" dirty="0">
              <a:solidFill>
                <a:srgbClr val="373737"/>
              </a:solidFill>
            </a:endParaRPr>
          </a:p>
          <a:p>
            <a:endParaRPr lang="en-US" altLang="ko-KR" dirty="0">
              <a:solidFill>
                <a:srgbClr val="373737"/>
              </a:solidFill>
            </a:endParaRPr>
          </a:p>
        </p:txBody>
      </p:sp>
      <p:pic>
        <p:nvPicPr>
          <p:cNvPr id="14" name="Picture 13" descr="A car charging at a charging station&#10;&#10;AI-generated content may be incorrect.">
            <a:extLst>
              <a:ext uri="{FF2B5EF4-FFF2-40B4-BE49-F238E27FC236}">
                <a16:creationId xmlns:a16="http://schemas.microsoft.com/office/drawing/2014/main" id="{4B3ACD37-A636-E2AB-A69D-DD5543F6F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2"/>
          <a:stretch>
            <a:fillRect/>
          </a:stretch>
        </p:blipFill>
        <p:spPr>
          <a:xfrm>
            <a:off x="1910686" y="1414584"/>
            <a:ext cx="8370627" cy="490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38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103E9-8F13-F7AF-B078-71DBC11D1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1F1F37-B18F-770F-8D7E-98B456D87D41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28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Grid</a:t>
            </a:r>
            <a:r>
              <a:rPr lang="fr-FR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altLang="ko-KR" sz="28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resilience</a:t>
            </a:r>
            <a:r>
              <a:rPr lang="fr-FR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and V2H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 descr="A car parked in front of a house at night&#10;&#10;AI-generated content may be incorrect.">
            <a:extLst>
              <a:ext uri="{FF2B5EF4-FFF2-40B4-BE49-F238E27FC236}">
                <a16:creationId xmlns:a16="http://schemas.microsoft.com/office/drawing/2014/main" id="{3D249C12-6379-0F9F-7F76-F42B7043C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3"/>
          <a:stretch>
            <a:fillRect/>
          </a:stretch>
        </p:blipFill>
        <p:spPr>
          <a:xfrm>
            <a:off x="576158" y="1221474"/>
            <a:ext cx="10798248" cy="52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24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3BC93-13D5-046D-7CDD-C964DC687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468C93-F27C-559E-E5E7-5DF946476595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V2G in </a:t>
            </a:r>
            <a:r>
              <a:rPr lang="fr-FR" altLang="ko-KR" sz="28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fleet</a:t>
            </a:r>
            <a:r>
              <a:rPr lang="fr-FR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altLang="ko-KR" sz="28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operations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02974B-DEFD-2CC4-E701-83552F1FE4B4}"/>
              </a:ext>
            </a:extLst>
          </p:cNvPr>
          <p:cNvSpPr txBox="1"/>
          <p:nvPr/>
        </p:nvSpPr>
        <p:spPr>
          <a:xfrm>
            <a:off x="5187888" y="1822365"/>
            <a:ext cx="5888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Fleet demand and usage are </a:t>
            </a:r>
            <a:r>
              <a:rPr lang="en-GB" b="1" dirty="0">
                <a:solidFill>
                  <a:schemeClr val="tx2"/>
                </a:solidFill>
              </a:rPr>
              <a:t>highly predictable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Fixed routes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Predictable downtime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Vehicle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Reduces the fleet’s </a:t>
            </a:r>
            <a:r>
              <a:rPr lang="en-GB" b="1" dirty="0">
                <a:solidFill>
                  <a:schemeClr val="tx2"/>
                </a:solidFill>
              </a:rPr>
              <a:t>Total Cost of Ownership (TCO)</a:t>
            </a: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46167A-7F14-896E-6DA5-732AA78633BE}"/>
              </a:ext>
            </a:extLst>
          </p:cNvPr>
          <p:cNvSpPr txBox="1"/>
          <p:nvPr/>
        </p:nvSpPr>
        <p:spPr>
          <a:xfrm>
            <a:off x="546337" y="590693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effectLst/>
                <a:latin typeface="ui-sans-serif"/>
              </a:rPr>
              <a:t>@</a:t>
            </a:r>
            <a:r>
              <a:rPr lang="en-GB" sz="1400" dirty="0"/>
              <a:t> thing2196 </a:t>
            </a:r>
            <a:r>
              <a:rPr lang="en-GB" sz="1400" b="0" i="0" dirty="0">
                <a:effectLst/>
                <a:latin typeface="ui-sans-serif"/>
              </a:rPr>
              <a:t>on </a:t>
            </a:r>
            <a:r>
              <a:rPr lang="en-GB" sz="1400" b="0" i="0" dirty="0" err="1">
                <a:effectLst/>
                <a:latin typeface="ui-sans-serif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GB" sz="1400" dirty="0"/>
          </a:p>
        </p:txBody>
      </p:sp>
      <p:pic>
        <p:nvPicPr>
          <p:cNvPr id="9" name="Picture 8" descr="A bus on a bridge&#10;&#10;AI-generated content may be incorrect.">
            <a:extLst>
              <a:ext uri="{FF2B5EF4-FFF2-40B4-BE49-F238E27FC236}">
                <a16:creationId xmlns:a16="http://schemas.microsoft.com/office/drawing/2014/main" id="{B6741D4D-A58F-61BF-9A94-B8C8F7357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r="17432"/>
          <a:stretch>
            <a:fillRect/>
          </a:stretch>
        </p:blipFill>
        <p:spPr>
          <a:xfrm>
            <a:off x="546337" y="1533255"/>
            <a:ext cx="4437530" cy="42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58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6EEFC-C26E-6DA1-1BD4-D243E49CF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1246FB-B57F-41B9-0CE9-FD0F0944AF84}"/>
              </a:ext>
            </a:extLst>
          </p:cNvPr>
          <p:cNvSpPr txBox="1"/>
          <p:nvPr/>
        </p:nvSpPr>
        <p:spPr>
          <a:xfrm>
            <a:off x="3512457" y="3105834"/>
            <a:ext cx="516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noProof="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Barriers</a:t>
            </a:r>
            <a:r>
              <a:rPr lang="fr-BE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to </a:t>
            </a:r>
            <a:r>
              <a:rPr lang="fr-BE" sz="3600" noProof="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Technology</a:t>
            </a:r>
            <a:r>
              <a:rPr lang="fr-BE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BE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Adoption</a:t>
            </a:r>
          </a:p>
        </p:txBody>
      </p:sp>
    </p:spTree>
    <p:extLst>
      <p:ext uri="{BB962C8B-B14F-4D97-AF65-F5344CB8AC3E}">
        <p14:creationId xmlns:p14="http://schemas.microsoft.com/office/powerpoint/2010/main" val="2526492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DCFB8-9C9E-DA41-C9FD-5670F07F2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FFD49E6-EFB9-A80C-8A97-F7DCEF35D01D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Increased anxiety related to third-party battery use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38F475-D8E0-8744-C1C9-33375A443E4D}"/>
              </a:ext>
            </a:extLst>
          </p:cNvPr>
          <p:cNvGrpSpPr/>
          <p:nvPr/>
        </p:nvGrpSpPr>
        <p:grpSpPr>
          <a:xfrm>
            <a:off x="1211273" y="1489812"/>
            <a:ext cx="8844782" cy="5105864"/>
            <a:chOff x="1211273" y="1489812"/>
            <a:chExt cx="8844782" cy="510586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30AE18-2238-521B-D605-F2C36045F0C9}"/>
                </a:ext>
              </a:extLst>
            </p:cNvPr>
            <p:cNvSpPr txBox="1"/>
            <p:nvPr/>
          </p:nvSpPr>
          <p:spPr>
            <a:xfrm>
              <a:off x="1211273" y="1801948"/>
              <a:ext cx="1172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accent1"/>
                  </a:solidFill>
                </a:rPr>
                <a:t>Anxiety</a:t>
              </a:r>
              <a:r>
                <a:rPr lang="en-GB" dirty="0"/>
                <a:t> </a:t>
              </a:r>
            </a:p>
          </p:txBody>
        </p:sp>
        <p:pic>
          <p:nvPicPr>
            <p:cNvPr id="10" name="Picture 9" descr="A few icons of battery life&#10;&#10;AI-generated content may be incorrect.">
              <a:extLst>
                <a:ext uri="{FF2B5EF4-FFF2-40B4-BE49-F238E27FC236}">
                  <a16:creationId xmlns:a16="http://schemas.microsoft.com/office/drawing/2014/main" id="{95BD0EFC-6300-C02B-AF81-1D7F0403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73995" t="23837" r="4577" b="38149"/>
            <a:stretch>
              <a:fillRect/>
            </a:stretch>
          </p:blipFill>
          <p:spPr>
            <a:xfrm>
              <a:off x="3655253" y="4300022"/>
              <a:ext cx="1336430" cy="1294227"/>
            </a:xfrm>
            <a:prstGeom prst="rect">
              <a:avLst/>
            </a:prstGeom>
          </p:spPr>
        </p:pic>
        <p:pic>
          <p:nvPicPr>
            <p:cNvPr id="14" name="Picture 13" descr="A few icons of battery life&#10;&#10;AI-generated content may be incorrect.">
              <a:extLst>
                <a:ext uri="{FF2B5EF4-FFF2-40B4-BE49-F238E27FC236}">
                  <a16:creationId xmlns:a16="http://schemas.microsoft.com/office/drawing/2014/main" id="{AB52E0A5-1769-7E4B-2005-CE902B96E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4587" t="24870" r="73985" b="37116"/>
            <a:stretch>
              <a:fillRect/>
            </a:stretch>
          </p:blipFill>
          <p:spPr>
            <a:xfrm>
              <a:off x="3655253" y="2032781"/>
              <a:ext cx="1336430" cy="1294227"/>
            </a:xfrm>
            <a:prstGeom prst="rect">
              <a:avLst/>
            </a:prstGeom>
          </p:spPr>
        </p:pic>
        <p:pic>
          <p:nvPicPr>
            <p:cNvPr id="15" name="Picture 14" descr="A few icons of battery life&#10;&#10;AI-generated content may be incorrect.">
              <a:extLst>
                <a:ext uri="{FF2B5EF4-FFF2-40B4-BE49-F238E27FC236}">
                  <a16:creationId xmlns:a16="http://schemas.microsoft.com/office/drawing/2014/main" id="{2EF00DDD-A43C-AC2A-7348-055C9AD9B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51503" t="24044" r="27069" b="37942"/>
            <a:stretch>
              <a:fillRect/>
            </a:stretch>
          </p:blipFill>
          <p:spPr>
            <a:xfrm>
              <a:off x="7134663" y="4300023"/>
              <a:ext cx="1336430" cy="1294227"/>
            </a:xfrm>
            <a:prstGeom prst="rect">
              <a:avLst/>
            </a:prstGeom>
          </p:spPr>
        </p:pic>
        <p:pic>
          <p:nvPicPr>
            <p:cNvPr id="16" name="Picture 15" descr="A few icons of battery life&#10;&#10;AI-generated content may be incorrect.">
              <a:extLst>
                <a:ext uri="{FF2B5EF4-FFF2-40B4-BE49-F238E27FC236}">
                  <a16:creationId xmlns:a16="http://schemas.microsoft.com/office/drawing/2014/main" id="{A5F64426-0CAC-B975-5AD1-D8AFF0576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27143" t="24618" r="51429" b="37368"/>
            <a:stretch>
              <a:fillRect/>
            </a:stretch>
          </p:blipFill>
          <p:spPr>
            <a:xfrm>
              <a:off x="7134663" y="2032781"/>
              <a:ext cx="1336430" cy="12942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F004FA-8D0E-5D3E-B76B-C44887DC35B9}"/>
                </a:ext>
              </a:extLst>
            </p:cNvPr>
            <p:cNvSpPr txBox="1"/>
            <p:nvPr/>
          </p:nvSpPr>
          <p:spPr>
            <a:xfrm>
              <a:off x="3604843" y="3327008"/>
              <a:ext cx="1437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0" dirty="0">
                  <a:solidFill>
                    <a:schemeClr val="accent2"/>
                  </a:solidFill>
                </a:rPr>
                <a:t>Impact on the vehicle’s range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71FF61-F6DE-6004-6650-0A688097E78D}"/>
                </a:ext>
              </a:extLst>
            </p:cNvPr>
            <p:cNvSpPr txBox="1"/>
            <p:nvPr/>
          </p:nvSpPr>
          <p:spPr>
            <a:xfrm>
              <a:off x="7084252" y="3334488"/>
              <a:ext cx="14372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0" dirty="0">
                  <a:solidFill>
                    <a:schemeClr val="accent2"/>
                  </a:solidFill>
                </a:rPr>
                <a:t>Privacy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080BA1-838F-01E4-B8CD-65D2FE556F13}"/>
                </a:ext>
              </a:extLst>
            </p:cNvPr>
            <p:cNvSpPr txBox="1"/>
            <p:nvPr/>
          </p:nvSpPr>
          <p:spPr>
            <a:xfrm>
              <a:off x="7134663" y="5563977"/>
              <a:ext cx="13364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0" dirty="0">
                  <a:solidFill>
                    <a:schemeClr val="accent2"/>
                  </a:solidFill>
                </a:rPr>
                <a:t>Battery </a:t>
              </a:r>
            </a:p>
            <a:p>
              <a:pPr algn="ctr"/>
              <a:r>
                <a:rPr lang="en-GB" sz="1600" noProof="0" dirty="0">
                  <a:solidFill>
                    <a:schemeClr val="accent2"/>
                  </a:solidFill>
                </a:rPr>
                <a:t>degradation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4BD385-5967-A123-E456-EC5092D187DB}"/>
                </a:ext>
              </a:extLst>
            </p:cNvPr>
            <p:cNvSpPr txBox="1"/>
            <p:nvPr/>
          </p:nvSpPr>
          <p:spPr>
            <a:xfrm>
              <a:off x="3528573" y="5583764"/>
              <a:ext cx="15897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0" dirty="0">
                  <a:solidFill>
                    <a:schemeClr val="accent2"/>
                  </a:solidFill>
                </a:rPr>
                <a:t>Battery warranty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1D01C51-F8CE-FC9F-8691-51257E1566C6}"/>
                </a:ext>
              </a:extLst>
            </p:cNvPr>
            <p:cNvSpPr/>
            <p:nvPr/>
          </p:nvSpPr>
          <p:spPr>
            <a:xfrm>
              <a:off x="2135945" y="1489812"/>
              <a:ext cx="7920110" cy="510586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12838" cap="flat">
              <a:solidFill>
                <a:schemeClr val="accent1"/>
              </a:solidFill>
              <a:prstDash val="solid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srgbClr val="1A194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08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6C4D1-4B7F-05BC-35B6-65AD6CDBE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7AC195D-5E45-B1F1-EE8E-F28D4A2FD566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Additional cost of V2G infrastructure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4CAFC0-E53D-92CD-75C6-7DE19B8ADBD1}"/>
              </a:ext>
            </a:extLst>
          </p:cNvPr>
          <p:cNvGrpSpPr/>
          <p:nvPr/>
        </p:nvGrpSpPr>
        <p:grpSpPr>
          <a:xfrm>
            <a:off x="2032000" y="1320168"/>
            <a:ext cx="8128000" cy="5418667"/>
            <a:chOff x="2032000" y="1320168"/>
            <a:chExt cx="8128000" cy="5418667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5FDB1CD0-E3C7-B0F3-0C77-2C4A0EC68E9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43284362"/>
                </p:ext>
              </p:extLst>
            </p:nvPr>
          </p:nvGraphicFramePr>
          <p:xfrm>
            <a:off x="2032000" y="1320168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A8107A65-3D4B-4467-CC6B-F78B0E968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6154" y="2693963"/>
              <a:ext cx="2897944" cy="2468880"/>
            </a:xfrm>
            <a:prstGeom prst="straightConnector1">
              <a:avLst/>
            </a:prstGeom>
            <a:ln w="603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DE2986-F5A8-2785-64E0-19D4C4D7F3BA}"/>
                </a:ext>
              </a:extLst>
            </p:cNvPr>
            <p:cNvSpPr txBox="1"/>
            <p:nvPr/>
          </p:nvSpPr>
          <p:spPr>
            <a:xfrm>
              <a:off x="3348132" y="3090446"/>
              <a:ext cx="2747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2"/>
                  </a:solidFill>
                </a:rPr>
                <a:t>Up to 5 to 10 times higher cost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8264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40934-CBAE-EB06-94E3-CF4A54DBD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55DDB60-A715-5576-9A74-06CA045329CA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Standardization of the technology and market access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7" name="그룹 474">
            <a:extLst>
              <a:ext uri="{FF2B5EF4-FFF2-40B4-BE49-F238E27FC236}">
                <a16:creationId xmlns:a16="http://schemas.microsoft.com/office/drawing/2014/main" id="{C879A4F9-A621-77F7-A8AE-30BDD1D8D83D}"/>
              </a:ext>
            </a:extLst>
          </p:cNvPr>
          <p:cNvGrpSpPr/>
          <p:nvPr/>
        </p:nvGrpSpPr>
        <p:grpSpPr>
          <a:xfrm>
            <a:off x="5440078" y="3477305"/>
            <a:ext cx="1354258" cy="1269063"/>
            <a:chOff x="4107647" y="4896992"/>
            <a:chExt cx="394132" cy="389001"/>
          </a:xfrm>
          <a:solidFill>
            <a:srgbClr val="4958D5"/>
          </a:solidFill>
        </p:grpSpPr>
        <p:sp>
          <p:nvSpPr>
            <p:cNvPr id="18" name="자유형: 도형 475">
              <a:extLst>
                <a:ext uri="{FF2B5EF4-FFF2-40B4-BE49-F238E27FC236}">
                  <a16:creationId xmlns:a16="http://schemas.microsoft.com/office/drawing/2014/main" id="{F500252B-3D56-DDDF-8C0D-7550E61F486E}"/>
                </a:ext>
              </a:extLst>
            </p:cNvPr>
            <p:cNvSpPr/>
            <p:nvPr/>
          </p:nvSpPr>
          <p:spPr>
            <a:xfrm>
              <a:off x="4398827" y="5142928"/>
              <a:ext cx="76200" cy="76200"/>
            </a:xfrm>
            <a:custGeom>
              <a:avLst/>
              <a:gdLst>
                <a:gd name="connsiteX0" fmla="*/ 74009 w 76200"/>
                <a:gd name="connsiteY0" fmla="*/ 40577 h 76200"/>
                <a:gd name="connsiteX1" fmla="*/ 40576 w 76200"/>
                <a:gd name="connsiteY1" fmla="*/ 7144 h 76200"/>
                <a:gd name="connsiteX2" fmla="*/ 7144 w 76200"/>
                <a:gd name="connsiteY2" fmla="*/ 40577 h 76200"/>
                <a:gd name="connsiteX3" fmla="*/ 40576 w 76200"/>
                <a:gd name="connsiteY3" fmla="*/ 74009 h 76200"/>
                <a:gd name="connsiteX4" fmla="*/ 74009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4009" y="40577"/>
                  </a:moveTo>
                  <a:cubicBezTo>
                    <a:pt x="74009" y="22098"/>
                    <a:pt x="59055" y="7144"/>
                    <a:pt x="40576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6" y="74009"/>
                  </a:cubicBezTo>
                  <a:cubicBezTo>
                    <a:pt x="59055" y="74009"/>
                    <a:pt x="74009" y="58960"/>
                    <a:pt x="74009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476">
              <a:extLst>
                <a:ext uri="{FF2B5EF4-FFF2-40B4-BE49-F238E27FC236}">
                  <a16:creationId xmlns:a16="http://schemas.microsoft.com/office/drawing/2014/main" id="{A04523BA-0420-8E9F-9297-0F847F70B9D0}"/>
                </a:ext>
              </a:extLst>
            </p:cNvPr>
            <p:cNvSpPr/>
            <p:nvPr/>
          </p:nvSpPr>
          <p:spPr>
            <a:xfrm>
              <a:off x="4376538" y="5209793"/>
              <a:ext cx="123825" cy="76200"/>
            </a:xfrm>
            <a:custGeom>
              <a:avLst/>
              <a:gdLst>
                <a:gd name="connsiteX0" fmla="*/ 62865 w 123825"/>
                <a:gd name="connsiteY0" fmla="*/ 7144 h 76200"/>
                <a:gd name="connsiteX1" fmla="*/ 7144 w 123825"/>
                <a:gd name="connsiteY1" fmla="*/ 63722 h 76200"/>
                <a:gd name="connsiteX2" fmla="*/ 18288 w 123825"/>
                <a:gd name="connsiteY2" fmla="*/ 74771 h 76200"/>
                <a:gd name="connsiteX3" fmla="*/ 107443 w 123825"/>
                <a:gd name="connsiteY3" fmla="*/ 74771 h 76200"/>
                <a:gd name="connsiteX4" fmla="*/ 118587 w 123825"/>
                <a:gd name="connsiteY4" fmla="*/ 63722 h 76200"/>
                <a:gd name="connsiteX5" fmla="*/ 62865 w 123825"/>
                <a:gd name="connsiteY5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76200">
                  <a:moveTo>
                    <a:pt x="62865" y="7144"/>
                  </a:moveTo>
                  <a:cubicBezTo>
                    <a:pt x="32100" y="7144"/>
                    <a:pt x="7049" y="32957"/>
                    <a:pt x="7144" y="63722"/>
                  </a:cubicBezTo>
                  <a:cubicBezTo>
                    <a:pt x="7144" y="69818"/>
                    <a:pt x="12193" y="74771"/>
                    <a:pt x="18288" y="74771"/>
                  </a:cubicBezTo>
                  <a:lnTo>
                    <a:pt x="107443" y="74771"/>
                  </a:lnTo>
                  <a:cubicBezTo>
                    <a:pt x="113538" y="74771"/>
                    <a:pt x="118587" y="69818"/>
                    <a:pt x="118587" y="63722"/>
                  </a:cubicBezTo>
                  <a:cubicBezTo>
                    <a:pt x="118682" y="32957"/>
                    <a:pt x="93631" y="7144"/>
                    <a:pt x="6286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477">
              <a:extLst>
                <a:ext uri="{FF2B5EF4-FFF2-40B4-BE49-F238E27FC236}">
                  <a16:creationId xmlns:a16="http://schemas.microsoft.com/office/drawing/2014/main" id="{52706AF3-23CD-8F65-8AF1-D4E3077F83A6}"/>
                </a:ext>
              </a:extLst>
            </p:cNvPr>
            <p:cNvSpPr/>
            <p:nvPr/>
          </p:nvSpPr>
          <p:spPr>
            <a:xfrm>
              <a:off x="4107647" y="5209793"/>
              <a:ext cx="123825" cy="76200"/>
            </a:xfrm>
            <a:custGeom>
              <a:avLst/>
              <a:gdLst>
                <a:gd name="connsiteX0" fmla="*/ 18288 w 123825"/>
                <a:gd name="connsiteY0" fmla="*/ 74771 h 76200"/>
                <a:gd name="connsiteX1" fmla="*/ 107442 w 123825"/>
                <a:gd name="connsiteY1" fmla="*/ 74771 h 76200"/>
                <a:gd name="connsiteX2" fmla="*/ 118586 w 123825"/>
                <a:gd name="connsiteY2" fmla="*/ 63722 h 76200"/>
                <a:gd name="connsiteX3" fmla="*/ 62865 w 123825"/>
                <a:gd name="connsiteY3" fmla="*/ 7144 h 76200"/>
                <a:gd name="connsiteX4" fmla="*/ 7144 w 123825"/>
                <a:gd name="connsiteY4" fmla="*/ 63722 h 76200"/>
                <a:gd name="connsiteX5" fmla="*/ 18288 w 123825"/>
                <a:gd name="connsiteY5" fmla="*/ 7477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76200">
                  <a:moveTo>
                    <a:pt x="18288" y="74771"/>
                  </a:moveTo>
                  <a:lnTo>
                    <a:pt x="107442" y="74771"/>
                  </a:lnTo>
                  <a:cubicBezTo>
                    <a:pt x="113538" y="74771"/>
                    <a:pt x="118586" y="69818"/>
                    <a:pt x="118586" y="63722"/>
                  </a:cubicBezTo>
                  <a:cubicBezTo>
                    <a:pt x="118682" y="32957"/>
                    <a:pt x="93631" y="7144"/>
                    <a:pt x="62865" y="7144"/>
                  </a:cubicBezTo>
                  <a:cubicBezTo>
                    <a:pt x="32099" y="7144"/>
                    <a:pt x="7049" y="32957"/>
                    <a:pt x="7144" y="63722"/>
                  </a:cubicBezTo>
                  <a:cubicBezTo>
                    <a:pt x="7144" y="69818"/>
                    <a:pt x="12192" y="74771"/>
                    <a:pt x="18288" y="747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478">
              <a:extLst>
                <a:ext uri="{FF2B5EF4-FFF2-40B4-BE49-F238E27FC236}">
                  <a16:creationId xmlns:a16="http://schemas.microsoft.com/office/drawing/2014/main" id="{B5F928D9-E0AD-B44F-423A-9BD8DE2882D1}"/>
                </a:ext>
              </a:extLst>
            </p:cNvPr>
            <p:cNvSpPr/>
            <p:nvPr/>
          </p:nvSpPr>
          <p:spPr>
            <a:xfrm>
              <a:off x="4398827" y="4896992"/>
              <a:ext cx="76200" cy="76200"/>
            </a:xfrm>
            <a:custGeom>
              <a:avLst/>
              <a:gdLst>
                <a:gd name="connsiteX0" fmla="*/ 74009 w 76200"/>
                <a:gd name="connsiteY0" fmla="*/ 40577 h 76200"/>
                <a:gd name="connsiteX1" fmla="*/ 40576 w 76200"/>
                <a:gd name="connsiteY1" fmla="*/ 7144 h 76200"/>
                <a:gd name="connsiteX2" fmla="*/ 7144 w 76200"/>
                <a:gd name="connsiteY2" fmla="*/ 40577 h 76200"/>
                <a:gd name="connsiteX3" fmla="*/ 40576 w 76200"/>
                <a:gd name="connsiteY3" fmla="*/ 74009 h 76200"/>
                <a:gd name="connsiteX4" fmla="*/ 74009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4009" y="40577"/>
                  </a:moveTo>
                  <a:cubicBezTo>
                    <a:pt x="74009" y="22098"/>
                    <a:pt x="59055" y="7144"/>
                    <a:pt x="40576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6" y="74009"/>
                  </a:cubicBezTo>
                  <a:cubicBezTo>
                    <a:pt x="59055" y="74009"/>
                    <a:pt x="74009" y="58960"/>
                    <a:pt x="74009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479">
              <a:extLst>
                <a:ext uri="{FF2B5EF4-FFF2-40B4-BE49-F238E27FC236}">
                  <a16:creationId xmlns:a16="http://schemas.microsoft.com/office/drawing/2014/main" id="{7E5661A3-691D-A37F-BB6E-B19D8A1B7505}"/>
                </a:ext>
              </a:extLst>
            </p:cNvPr>
            <p:cNvSpPr/>
            <p:nvPr/>
          </p:nvSpPr>
          <p:spPr>
            <a:xfrm>
              <a:off x="4129936" y="4896992"/>
              <a:ext cx="76200" cy="76200"/>
            </a:xfrm>
            <a:custGeom>
              <a:avLst/>
              <a:gdLst>
                <a:gd name="connsiteX0" fmla="*/ 74009 w 76200"/>
                <a:gd name="connsiteY0" fmla="*/ 40577 h 76200"/>
                <a:gd name="connsiteX1" fmla="*/ 40577 w 76200"/>
                <a:gd name="connsiteY1" fmla="*/ 7144 h 76200"/>
                <a:gd name="connsiteX2" fmla="*/ 7144 w 76200"/>
                <a:gd name="connsiteY2" fmla="*/ 40577 h 76200"/>
                <a:gd name="connsiteX3" fmla="*/ 40577 w 76200"/>
                <a:gd name="connsiteY3" fmla="*/ 74009 h 76200"/>
                <a:gd name="connsiteX4" fmla="*/ 74009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4009" y="40577"/>
                  </a:moveTo>
                  <a:cubicBezTo>
                    <a:pt x="74009" y="22098"/>
                    <a:pt x="59055" y="7144"/>
                    <a:pt x="40577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cubicBezTo>
                    <a:pt x="58960" y="74009"/>
                    <a:pt x="74009" y="58960"/>
                    <a:pt x="74009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480">
              <a:extLst>
                <a:ext uri="{FF2B5EF4-FFF2-40B4-BE49-F238E27FC236}">
                  <a16:creationId xmlns:a16="http://schemas.microsoft.com/office/drawing/2014/main" id="{1664FAC3-BAF7-64C4-AC2F-3FC47CF1B3E9}"/>
                </a:ext>
              </a:extLst>
            </p:cNvPr>
            <p:cNvSpPr/>
            <p:nvPr/>
          </p:nvSpPr>
          <p:spPr>
            <a:xfrm>
              <a:off x="4271858" y="5076180"/>
              <a:ext cx="152400" cy="133350"/>
            </a:xfrm>
            <a:custGeom>
              <a:avLst/>
              <a:gdLst>
                <a:gd name="connsiteX0" fmla="*/ 130778 w 152400"/>
                <a:gd name="connsiteY0" fmla="*/ 74083 h 133350"/>
                <a:gd name="connsiteX1" fmla="*/ 140684 w 152400"/>
                <a:gd name="connsiteY1" fmla="*/ 79798 h 133350"/>
                <a:gd name="connsiteX2" fmla="*/ 146399 w 152400"/>
                <a:gd name="connsiteY2" fmla="*/ 79702 h 133350"/>
                <a:gd name="connsiteX3" fmla="*/ 148971 w 152400"/>
                <a:gd name="connsiteY3" fmla="*/ 74654 h 133350"/>
                <a:gd name="connsiteX4" fmla="*/ 144971 w 152400"/>
                <a:gd name="connsiteY4" fmla="*/ 12361 h 133350"/>
                <a:gd name="connsiteX5" fmla="*/ 142208 w 152400"/>
                <a:gd name="connsiteY5" fmla="*/ 7884 h 133350"/>
                <a:gd name="connsiteX6" fmla="*/ 136970 w 152400"/>
                <a:gd name="connsiteY6" fmla="*/ 7693 h 133350"/>
                <a:gd name="connsiteX7" fmla="*/ 81629 w 152400"/>
                <a:gd name="connsiteY7" fmla="*/ 35792 h 133350"/>
                <a:gd name="connsiteX8" fmla="*/ 78581 w 152400"/>
                <a:gd name="connsiteY8" fmla="*/ 40555 h 133350"/>
                <a:gd name="connsiteX9" fmla="*/ 81344 w 152400"/>
                <a:gd name="connsiteY9" fmla="*/ 45508 h 133350"/>
                <a:gd name="connsiteX10" fmla="*/ 92869 w 152400"/>
                <a:gd name="connsiteY10" fmla="*/ 52175 h 133350"/>
                <a:gd name="connsiteX11" fmla="*/ 83725 w 152400"/>
                <a:gd name="connsiteY11" fmla="*/ 62367 h 133350"/>
                <a:gd name="connsiteX12" fmla="*/ 31718 w 152400"/>
                <a:gd name="connsiteY12" fmla="*/ 84370 h 133350"/>
                <a:gd name="connsiteX13" fmla="*/ 13335 w 152400"/>
                <a:gd name="connsiteY13" fmla="*/ 81703 h 133350"/>
                <a:gd name="connsiteX14" fmla="*/ 11239 w 152400"/>
                <a:gd name="connsiteY14" fmla="*/ 113707 h 133350"/>
                <a:gd name="connsiteX15" fmla="*/ 7144 w 152400"/>
                <a:gd name="connsiteY15" fmla="*/ 126470 h 133350"/>
                <a:gd name="connsiteX16" fmla="*/ 32195 w 152400"/>
                <a:gd name="connsiteY16" fmla="*/ 129518 h 133350"/>
                <a:gd name="connsiteX17" fmla="*/ 124778 w 152400"/>
                <a:gd name="connsiteY17" fmla="*/ 82369 h 133350"/>
                <a:gd name="connsiteX18" fmla="*/ 130778 w 152400"/>
                <a:gd name="connsiteY18" fmla="*/ 7408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133350">
                  <a:moveTo>
                    <a:pt x="130778" y="74083"/>
                  </a:moveTo>
                  <a:lnTo>
                    <a:pt x="140684" y="79798"/>
                  </a:lnTo>
                  <a:cubicBezTo>
                    <a:pt x="142494" y="80846"/>
                    <a:pt x="144685" y="80750"/>
                    <a:pt x="146399" y="79702"/>
                  </a:cubicBezTo>
                  <a:cubicBezTo>
                    <a:pt x="148114" y="78655"/>
                    <a:pt x="149162" y="76655"/>
                    <a:pt x="148971" y="74654"/>
                  </a:cubicBezTo>
                  <a:lnTo>
                    <a:pt x="144971" y="12361"/>
                  </a:lnTo>
                  <a:cubicBezTo>
                    <a:pt x="144875" y="10551"/>
                    <a:pt x="143828" y="8836"/>
                    <a:pt x="142208" y="7884"/>
                  </a:cubicBezTo>
                  <a:cubicBezTo>
                    <a:pt x="140589" y="6931"/>
                    <a:pt x="138684" y="6931"/>
                    <a:pt x="136970" y="7693"/>
                  </a:cubicBezTo>
                  <a:lnTo>
                    <a:pt x="81629" y="35792"/>
                  </a:lnTo>
                  <a:cubicBezTo>
                    <a:pt x="79820" y="36745"/>
                    <a:pt x="78581" y="38555"/>
                    <a:pt x="78581" y="40555"/>
                  </a:cubicBezTo>
                  <a:cubicBezTo>
                    <a:pt x="78486" y="42555"/>
                    <a:pt x="79629" y="44555"/>
                    <a:pt x="81344" y="45508"/>
                  </a:cubicBezTo>
                  <a:lnTo>
                    <a:pt x="92869" y="52175"/>
                  </a:lnTo>
                  <a:lnTo>
                    <a:pt x="83725" y="62367"/>
                  </a:lnTo>
                  <a:cubicBezTo>
                    <a:pt x="71247" y="76369"/>
                    <a:pt x="51340" y="84370"/>
                    <a:pt x="31718" y="84370"/>
                  </a:cubicBezTo>
                  <a:cubicBezTo>
                    <a:pt x="25432" y="84370"/>
                    <a:pt x="19241" y="83322"/>
                    <a:pt x="13335" y="81703"/>
                  </a:cubicBezTo>
                  <a:lnTo>
                    <a:pt x="11239" y="113707"/>
                  </a:lnTo>
                  <a:cubicBezTo>
                    <a:pt x="10954" y="118374"/>
                    <a:pt x="9525" y="122660"/>
                    <a:pt x="7144" y="126470"/>
                  </a:cubicBezTo>
                  <a:cubicBezTo>
                    <a:pt x="15335" y="128375"/>
                    <a:pt x="23717" y="129518"/>
                    <a:pt x="32195" y="129518"/>
                  </a:cubicBezTo>
                  <a:cubicBezTo>
                    <a:pt x="68294" y="129518"/>
                    <a:pt x="103822" y="111897"/>
                    <a:pt x="124778" y="82369"/>
                  </a:cubicBezTo>
                  <a:lnTo>
                    <a:pt x="130778" y="74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24" name="자유형: 도형 481">
              <a:extLst>
                <a:ext uri="{FF2B5EF4-FFF2-40B4-BE49-F238E27FC236}">
                  <a16:creationId xmlns:a16="http://schemas.microsoft.com/office/drawing/2014/main" id="{43DCC30C-0A66-5407-8BF7-A53A61E36E93}"/>
                </a:ext>
              </a:extLst>
            </p:cNvPr>
            <p:cNvSpPr/>
            <p:nvPr/>
          </p:nvSpPr>
          <p:spPr>
            <a:xfrm>
              <a:off x="4107647" y="4963953"/>
              <a:ext cx="161925" cy="257175"/>
            </a:xfrm>
            <a:custGeom>
              <a:avLst/>
              <a:gdLst>
                <a:gd name="connsiteX0" fmla="*/ 157258 w 161925"/>
                <a:gd name="connsiteY0" fmla="*/ 163163 h 257175"/>
                <a:gd name="connsiteX1" fmla="*/ 156020 w 161925"/>
                <a:gd name="connsiteY1" fmla="*/ 159163 h 257175"/>
                <a:gd name="connsiteX2" fmla="*/ 148971 w 161925"/>
                <a:gd name="connsiteY2" fmla="*/ 157925 h 257175"/>
                <a:gd name="connsiteX3" fmla="*/ 137446 w 161925"/>
                <a:gd name="connsiteY3" fmla="*/ 164592 h 257175"/>
                <a:gd name="connsiteX4" fmla="*/ 133160 w 161925"/>
                <a:gd name="connsiteY4" fmla="*/ 151638 h 257175"/>
                <a:gd name="connsiteX5" fmla="*/ 129731 w 161925"/>
                <a:gd name="connsiteY5" fmla="*/ 129730 h 257175"/>
                <a:gd name="connsiteX6" fmla="*/ 150686 w 161925"/>
                <a:gd name="connsiteY6" fmla="*/ 81344 h 257175"/>
                <a:gd name="connsiteX7" fmla="*/ 124301 w 161925"/>
                <a:gd name="connsiteY7" fmla="*/ 63722 h 257175"/>
                <a:gd name="connsiteX8" fmla="*/ 118396 w 161925"/>
                <a:gd name="connsiteY8" fmla="*/ 58388 h 257175"/>
                <a:gd name="connsiteX9" fmla="*/ 62865 w 161925"/>
                <a:gd name="connsiteY9" fmla="*/ 7144 h 257175"/>
                <a:gd name="connsiteX10" fmla="*/ 7144 w 161925"/>
                <a:gd name="connsiteY10" fmla="*/ 62960 h 257175"/>
                <a:gd name="connsiteX11" fmla="*/ 18288 w 161925"/>
                <a:gd name="connsiteY11" fmla="*/ 74009 h 257175"/>
                <a:gd name="connsiteX12" fmla="*/ 100299 w 161925"/>
                <a:gd name="connsiteY12" fmla="*/ 74009 h 257175"/>
                <a:gd name="connsiteX13" fmla="*/ 85154 w 161925"/>
                <a:gd name="connsiteY13" fmla="*/ 129730 h 257175"/>
                <a:gd name="connsiteX14" fmla="*/ 95441 w 161925"/>
                <a:gd name="connsiteY14" fmla="*/ 177165 h 257175"/>
                <a:gd name="connsiteX15" fmla="*/ 99727 w 161925"/>
                <a:gd name="connsiteY15" fmla="*/ 186404 h 257175"/>
                <a:gd name="connsiteX16" fmla="*/ 89821 w 161925"/>
                <a:gd name="connsiteY16" fmla="*/ 192119 h 257175"/>
                <a:gd name="connsiteX17" fmla="*/ 87059 w 161925"/>
                <a:gd name="connsiteY17" fmla="*/ 196501 h 257175"/>
                <a:gd name="connsiteX18" fmla="*/ 60198 w 161925"/>
                <a:gd name="connsiteY18" fmla="*/ 186309 h 257175"/>
                <a:gd name="connsiteX19" fmla="*/ 29623 w 161925"/>
                <a:gd name="connsiteY19" fmla="*/ 216599 h 257175"/>
                <a:gd name="connsiteX20" fmla="*/ 64580 w 161925"/>
                <a:gd name="connsiteY20" fmla="*/ 253079 h 257175"/>
                <a:gd name="connsiteX21" fmla="*/ 96298 w 161925"/>
                <a:gd name="connsiteY21" fmla="*/ 220980 h 257175"/>
                <a:gd name="connsiteX22" fmla="*/ 91726 w 161925"/>
                <a:gd name="connsiteY22" fmla="*/ 202883 h 257175"/>
                <a:gd name="connsiteX23" fmla="*/ 145352 w 161925"/>
                <a:gd name="connsiteY23" fmla="*/ 229457 h 257175"/>
                <a:gd name="connsiteX24" fmla="*/ 150591 w 161925"/>
                <a:gd name="connsiteY24" fmla="*/ 229267 h 257175"/>
                <a:gd name="connsiteX25" fmla="*/ 153353 w 161925"/>
                <a:gd name="connsiteY25" fmla="*/ 224790 h 257175"/>
                <a:gd name="connsiteX26" fmla="*/ 157258 w 161925"/>
                <a:gd name="connsiteY26" fmla="*/ 16316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1925" h="257175">
                  <a:moveTo>
                    <a:pt x="157258" y="163163"/>
                  </a:moveTo>
                  <a:cubicBezTo>
                    <a:pt x="157353" y="161735"/>
                    <a:pt x="156972" y="160211"/>
                    <a:pt x="156020" y="159163"/>
                  </a:cubicBezTo>
                  <a:cubicBezTo>
                    <a:pt x="154210" y="157067"/>
                    <a:pt x="151257" y="156591"/>
                    <a:pt x="148971" y="157925"/>
                  </a:cubicBezTo>
                  <a:lnTo>
                    <a:pt x="137446" y="164592"/>
                  </a:lnTo>
                  <a:lnTo>
                    <a:pt x="133160" y="151638"/>
                  </a:lnTo>
                  <a:cubicBezTo>
                    <a:pt x="130874" y="144780"/>
                    <a:pt x="129731" y="136970"/>
                    <a:pt x="129731" y="129730"/>
                  </a:cubicBezTo>
                  <a:cubicBezTo>
                    <a:pt x="129731" y="110966"/>
                    <a:pt x="137636" y="93726"/>
                    <a:pt x="150686" y="81344"/>
                  </a:cubicBezTo>
                  <a:lnTo>
                    <a:pt x="124301" y="63722"/>
                  </a:lnTo>
                  <a:cubicBezTo>
                    <a:pt x="122016" y="62198"/>
                    <a:pt x="120110" y="60388"/>
                    <a:pt x="118396" y="58388"/>
                  </a:cubicBezTo>
                  <a:cubicBezTo>
                    <a:pt x="116110" y="29718"/>
                    <a:pt x="92107" y="7144"/>
                    <a:pt x="62865" y="7144"/>
                  </a:cubicBezTo>
                  <a:cubicBezTo>
                    <a:pt x="32099" y="7144"/>
                    <a:pt x="7049" y="32195"/>
                    <a:pt x="7144" y="62960"/>
                  </a:cubicBezTo>
                  <a:cubicBezTo>
                    <a:pt x="7144" y="69056"/>
                    <a:pt x="12192" y="74009"/>
                    <a:pt x="18288" y="74009"/>
                  </a:cubicBezTo>
                  <a:lnTo>
                    <a:pt x="100299" y="74009"/>
                  </a:lnTo>
                  <a:cubicBezTo>
                    <a:pt x="90583" y="90678"/>
                    <a:pt x="85154" y="109919"/>
                    <a:pt x="85154" y="129730"/>
                  </a:cubicBezTo>
                  <a:cubicBezTo>
                    <a:pt x="85154" y="145733"/>
                    <a:pt x="88678" y="162687"/>
                    <a:pt x="95441" y="177165"/>
                  </a:cubicBezTo>
                  <a:lnTo>
                    <a:pt x="99727" y="186404"/>
                  </a:lnTo>
                  <a:lnTo>
                    <a:pt x="89821" y="192119"/>
                  </a:lnTo>
                  <a:cubicBezTo>
                    <a:pt x="88202" y="193072"/>
                    <a:pt x="87249" y="194691"/>
                    <a:pt x="87059" y="196501"/>
                  </a:cubicBezTo>
                  <a:cubicBezTo>
                    <a:pt x="80391" y="189547"/>
                    <a:pt x="70771" y="185452"/>
                    <a:pt x="60198" y="186309"/>
                  </a:cubicBezTo>
                  <a:cubicBezTo>
                    <a:pt x="44101" y="187643"/>
                    <a:pt x="31052" y="200501"/>
                    <a:pt x="29623" y="216599"/>
                  </a:cubicBezTo>
                  <a:cubicBezTo>
                    <a:pt x="27813" y="236982"/>
                    <a:pt x="44387" y="254032"/>
                    <a:pt x="64580" y="253079"/>
                  </a:cubicBezTo>
                  <a:cubicBezTo>
                    <a:pt x="81725" y="252222"/>
                    <a:pt x="95631" y="238125"/>
                    <a:pt x="96298" y="220980"/>
                  </a:cubicBezTo>
                  <a:cubicBezTo>
                    <a:pt x="96584" y="214313"/>
                    <a:pt x="94869" y="208121"/>
                    <a:pt x="91726" y="202883"/>
                  </a:cubicBezTo>
                  <a:lnTo>
                    <a:pt x="145352" y="229457"/>
                  </a:lnTo>
                  <a:cubicBezTo>
                    <a:pt x="146971" y="230314"/>
                    <a:pt x="148971" y="230219"/>
                    <a:pt x="150591" y="229267"/>
                  </a:cubicBezTo>
                  <a:cubicBezTo>
                    <a:pt x="152210" y="228314"/>
                    <a:pt x="153257" y="226695"/>
                    <a:pt x="153353" y="224790"/>
                  </a:cubicBezTo>
                  <a:lnTo>
                    <a:pt x="157258" y="1631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482">
              <a:extLst>
                <a:ext uri="{FF2B5EF4-FFF2-40B4-BE49-F238E27FC236}">
                  <a16:creationId xmlns:a16="http://schemas.microsoft.com/office/drawing/2014/main" id="{C85EBC42-AC5F-AC3F-C6C7-B5D2B7A3F1CD}"/>
                </a:ext>
              </a:extLst>
            </p:cNvPr>
            <p:cNvSpPr/>
            <p:nvPr/>
          </p:nvSpPr>
          <p:spPr>
            <a:xfrm>
              <a:off x="4235079" y="4957499"/>
              <a:ext cx="266700" cy="123825"/>
            </a:xfrm>
            <a:custGeom>
              <a:avLst/>
              <a:gdLst>
                <a:gd name="connsiteX0" fmla="*/ 9538 w 266700"/>
                <a:gd name="connsiteY0" fmla="*/ 51507 h 123825"/>
                <a:gd name="connsiteX1" fmla="*/ 60877 w 266700"/>
                <a:gd name="connsiteY1" fmla="*/ 85702 h 123825"/>
                <a:gd name="connsiteX2" fmla="*/ 67926 w 266700"/>
                <a:gd name="connsiteY2" fmla="*/ 84940 h 123825"/>
                <a:gd name="connsiteX3" fmla="*/ 69450 w 266700"/>
                <a:gd name="connsiteY3" fmla="*/ 80940 h 123825"/>
                <a:gd name="connsiteX4" fmla="*/ 69450 w 266700"/>
                <a:gd name="connsiteY4" fmla="*/ 67795 h 123825"/>
                <a:gd name="connsiteX5" fmla="*/ 82785 w 266700"/>
                <a:gd name="connsiteY5" fmla="*/ 70557 h 123825"/>
                <a:gd name="connsiteX6" fmla="*/ 135744 w 266700"/>
                <a:gd name="connsiteY6" fmla="*/ 120564 h 123825"/>
                <a:gd name="connsiteX7" fmla="*/ 164224 w 266700"/>
                <a:gd name="connsiteY7" fmla="*/ 106467 h 123825"/>
                <a:gd name="connsiteX8" fmla="*/ 176606 w 266700"/>
                <a:gd name="connsiteY8" fmla="*/ 103609 h 123825"/>
                <a:gd name="connsiteX9" fmla="*/ 177559 w 266700"/>
                <a:gd name="connsiteY9" fmla="*/ 103704 h 123825"/>
                <a:gd name="connsiteX10" fmla="*/ 167367 w 266700"/>
                <a:gd name="connsiteY10" fmla="*/ 80368 h 123825"/>
                <a:gd name="connsiteX11" fmla="*/ 249282 w 266700"/>
                <a:gd name="connsiteY11" fmla="*/ 80368 h 123825"/>
                <a:gd name="connsiteX12" fmla="*/ 260426 w 266700"/>
                <a:gd name="connsiteY12" fmla="*/ 69319 h 123825"/>
                <a:gd name="connsiteX13" fmla="*/ 204705 w 266700"/>
                <a:gd name="connsiteY13" fmla="*/ 13503 h 123825"/>
                <a:gd name="connsiteX14" fmla="*/ 150127 w 266700"/>
                <a:gd name="connsiteY14" fmla="*/ 57889 h 123825"/>
                <a:gd name="connsiteX15" fmla="*/ 79642 w 266700"/>
                <a:gd name="connsiteY15" fmla="*/ 25123 h 123825"/>
                <a:gd name="connsiteX16" fmla="*/ 69545 w 266700"/>
                <a:gd name="connsiteY16" fmla="*/ 24171 h 123825"/>
                <a:gd name="connsiteX17" fmla="*/ 69545 w 266700"/>
                <a:gd name="connsiteY17" fmla="*/ 12836 h 123825"/>
                <a:gd name="connsiteX18" fmla="*/ 68021 w 266700"/>
                <a:gd name="connsiteY18" fmla="*/ 8835 h 123825"/>
                <a:gd name="connsiteX19" fmla="*/ 60973 w 266700"/>
                <a:gd name="connsiteY19" fmla="*/ 8073 h 123825"/>
                <a:gd name="connsiteX20" fmla="*/ 9728 w 266700"/>
                <a:gd name="connsiteY20" fmla="*/ 42173 h 123825"/>
                <a:gd name="connsiteX21" fmla="*/ 7633 w 266700"/>
                <a:gd name="connsiteY21" fmla="*/ 44649 h 123825"/>
                <a:gd name="connsiteX22" fmla="*/ 9538 w 266700"/>
                <a:gd name="connsiteY22" fmla="*/ 5150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700" h="123825">
                  <a:moveTo>
                    <a:pt x="9538" y="51507"/>
                  </a:moveTo>
                  <a:lnTo>
                    <a:pt x="60877" y="85702"/>
                  </a:lnTo>
                  <a:cubicBezTo>
                    <a:pt x="63068" y="87131"/>
                    <a:pt x="66021" y="86940"/>
                    <a:pt x="67926" y="84940"/>
                  </a:cubicBezTo>
                  <a:cubicBezTo>
                    <a:pt x="68974" y="83892"/>
                    <a:pt x="69450" y="82464"/>
                    <a:pt x="69450" y="80940"/>
                  </a:cubicBezTo>
                  <a:lnTo>
                    <a:pt x="69450" y="67795"/>
                  </a:lnTo>
                  <a:lnTo>
                    <a:pt x="82785" y="70557"/>
                  </a:lnTo>
                  <a:cubicBezTo>
                    <a:pt x="108598" y="75796"/>
                    <a:pt x="129743" y="95799"/>
                    <a:pt x="135744" y="120564"/>
                  </a:cubicBezTo>
                  <a:lnTo>
                    <a:pt x="164224" y="106467"/>
                  </a:lnTo>
                  <a:cubicBezTo>
                    <a:pt x="168034" y="104562"/>
                    <a:pt x="172320" y="103609"/>
                    <a:pt x="176606" y="103609"/>
                  </a:cubicBezTo>
                  <a:cubicBezTo>
                    <a:pt x="176987" y="103609"/>
                    <a:pt x="177273" y="103704"/>
                    <a:pt x="177559" y="103704"/>
                  </a:cubicBezTo>
                  <a:cubicBezTo>
                    <a:pt x="175082" y="95513"/>
                    <a:pt x="171558" y="87702"/>
                    <a:pt x="167367" y="80368"/>
                  </a:cubicBezTo>
                  <a:lnTo>
                    <a:pt x="249282" y="80368"/>
                  </a:lnTo>
                  <a:cubicBezTo>
                    <a:pt x="255378" y="80368"/>
                    <a:pt x="260426" y="75415"/>
                    <a:pt x="260426" y="69319"/>
                  </a:cubicBezTo>
                  <a:cubicBezTo>
                    <a:pt x="260521" y="38553"/>
                    <a:pt x="235471" y="13503"/>
                    <a:pt x="204705" y="13503"/>
                  </a:cubicBezTo>
                  <a:cubicBezTo>
                    <a:pt x="177844" y="13503"/>
                    <a:pt x="155461" y="32553"/>
                    <a:pt x="150127" y="57889"/>
                  </a:cubicBezTo>
                  <a:cubicBezTo>
                    <a:pt x="132125" y="39697"/>
                    <a:pt x="106407" y="27600"/>
                    <a:pt x="79642" y="25123"/>
                  </a:cubicBezTo>
                  <a:lnTo>
                    <a:pt x="69545" y="24171"/>
                  </a:lnTo>
                  <a:lnTo>
                    <a:pt x="69545" y="12836"/>
                  </a:lnTo>
                  <a:cubicBezTo>
                    <a:pt x="69545" y="11407"/>
                    <a:pt x="69069" y="9883"/>
                    <a:pt x="68021" y="8835"/>
                  </a:cubicBezTo>
                  <a:cubicBezTo>
                    <a:pt x="66116" y="6835"/>
                    <a:pt x="63068" y="6645"/>
                    <a:pt x="60973" y="8073"/>
                  </a:cubicBezTo>
                  <a:lnTo>
                    <a:pt x="9728" y="42173"/>
                  </a:lnTo>
                  <a:cubicBezTo>
                    <a:pt x="8776" y="42744"/>
                    <a:pt x="8014" y="43602"/>
                    <a:pt x="7633" y="44649"/>
                  </a:cubicBezTo>
                  <a:cubicBezTo>
                    <a:pt x="6490" y="47316"/>
                    <a:pt x="7442" y="50079"/>
                    <a:pt x="9538" y="515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29" name="Picture 28" descr="A blue icon of a car charging station&#10;&#10;AI-generated content may be incorrect.">
            <a:extLst>
              <a:ext uri="{FF2B5EF4-FFF2-40B4-BE49-F238E27FC236}">
                <a16:creationId xmlns:a16="http://schemas.microsoft.com/office/drawing/2014/main" id="{DEBB09EF-EB18-A37A-8221-BBFE98A852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17" y="1846303"/>
            <a:ext cx="2265534" cy="2265534"/>
          </a:xfrm>
          <a:prstGeom prst="rect">
            <a:avLst/>
          </a:prstGeom>
        </p:spPr>
      </p:pic>
      <p:pic>
        <p:nvPicPr>
          <p:cNvPr id="31" name="Picture 30" descr="A blue icon of a charging station&#10;&#10;AI-generated content may be incorrect.">
            <a:extLst>
              <a:ext uri="{FF2B5EF4-FFF2-40B4-BE49-F238E27FC236}">
                <a16:creationId xmlns:a16="http://schemas.microsoft.com/office/drawing/2014/main" id="{DB2BDFC9-296E-68D8-85F2-AA2D2FF125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45" y="4030156"/>
            <a:ext cx="2265533" cy="226553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9242B5F-0408-1CD3-73D7-27D2ED8AEDD2}"/>
              </a:ext>
            </a:extLst>
          </p:cNvPr>
          <p:cNvGrpSpPr/>
          <p:nvPr/>
        </p:nvGrpSpPr>
        <p:grpSpPr>
          <a:xfrm>
            <a:off x="8490324" y="2747513"/>
            <a:ext cx="2100043" cy="2565285"/>
            <a:chOff x="8394454" y="1963488"/>
            <a:chExt cx="2100043" cy="2565285"/>
          </a:xfrm>
        </p:grpSpPr>
        <p:pic>
          <p:nvPicPr>
            <p:cNvPr id="27" name="Picture 26" descr="A car and wind turbine with a windmill&#10;&#10;AI-generated content may be incorrect.">
              <a:extLst>
                <a:ext uri="{FF2B5EF4-FFF2-40B4-BE49-F238E27FC236}">
                  <a16:creationId xmlns:a16="http://schemas.microsoft.com/office/drawing/2014/main" id="{EB180234-ECDD-943C-7A38-6CD86559C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454" y="1963488"/>
              <a:ext cx="2100043" cy="2100043"/>
            </a:xfrm>
            <a:prstGeom prst="rect">
              <a:avLst/>
            </a:prstGeom>
          </p:spPr>
        </p:pic>
        <p:pic>
          <p:nvPicPr>
            <p:cNvPr id="33" name="Picture 32" descr="A blue and white icon with a shield and a lightning bolt on it&#10;&#10;AI-generated content may be incorrect.">
              <a:extLst>
                <a:ext uri="{FF2B5EF4-FFF2-40B4-BE49-F238E27FC236}">
                  <a16:creationId xmlns:a16="http://schemas.microsoft.com/office/drawing/2014/main" id="{ABC9F078-1AB7-D216-C629-E147C430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1" t="50484" r="17665"/>
            <a:stretch>
              <a:fillRect/>
            </a:stretch>
          </p:blipFill>
          <p:spPr>
            <a:xfrm>
              <a:off x="8866221" y="3482340"/>
              <a:ext cx="1342234" cy="1046433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5556AD1-666D-DFFB-4020-E662C106A48C}"/>
              </a:ext>
            </a:extLst>
          </p:cNvPr>
          <p:cNvSpPr txBox="1"/>
          <p:nvPr/>
        </p:nvSpPr>
        <p:spPr>
          <a:xfrm>
            <a:off x="1093845" y="1493090"/>
            <a:ext cx="195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Communication </a:t>
            </a:r>
          </a:p>
          <a:p>
            <a:pPr algn="ctr"/>
            <a:r>
              <a:rPr lang="en-GB" dirty="0"/>
              <a:t>standardization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4CF5BF-E122-7FDE-B4B4-E1C73C312575}"/>
              </a:ext>
            </a:extLst>
          </p:cNvPr>
          <p:cNvSpPr txBox="1"/>
          <p:nvPr/>
        </p:nvSpPr>
        <p:spPr>
          <a:xfrm>
            <a:off x="1068699" y="3701530"/>
            <a:ext cx="222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Between charging </a:t>
            </a:r>
          </a:p>
          <a:p>
            <a:pPr algn="ctr"/>
            <a:r>
              <a:rPr lang="en-GB" dirty="0"/>
              <a:t>stations and vehicles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35C484-C030-ED04-4977-6D8728D747FB}"/>
              </a:ext>
            </a:extLst>
          </p:cNvPr>
          <p:cNvSpPr txBox="1"/>
          <p:nvPr/>
        </p:nvSpPr>
        <p:spPr>
          <a:xfrm>
            <a:off x="1330603" y="5972523"/>
            <a:ext cx="169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Charging station control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E51E90-3099-6ECC-3153-617C15A1DF07}"/>
              </a:ext>
            </a:extLst>
          </p:cNvPr>
          <p:cNvSpPr txBox="1"/>
          <p:nvPr/>
        </p:nvSpPr>
        <p:spPr>
          <a:xfrm>
            <a:off x="4963233" y="2285848"/>
            <a:ext cx="2265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Communication and </a:t>
            </a:r>
          </a:p>
          <a:p>
            <a:pPr algn="ctr"/>
            <a:r>
              <a:rPr lang="en-GB" dirty="0"/>
              <a:t>coordination between actors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231E43-EB54-1DCB-5C3B-639B00497A17}"/>
              </a:ext>
            </a:extLst>
          </p:cNvPr>
          <p:cNvSpPr txBox="1"/>
          <p:nvPr/>
        </p:nvSpPr>
        <p:spPr>
          <a:xfrm>
            <a:off x="8363241" y="1816255"/>
            <a:ext cx="2354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Significant barriers to </a:t>
            </a:r>
          </a:p>
          <a:p>
            <a:pPr algn="ctr"/>
            <a:r>
              <a:rPr lang="en-GB" dirty="0"/>
              <a:t>energy market access </a:t>
            </a:r>
          </a:p>
          <a:p>
            <a:pPr algn="ctr"/>
            <a:r>
              <a:rPr lang="en-GB" dirty="0"/>
              <a:t>for aggregators</a:t>
            </a:r>
          </a:p>
        </p:txBody>
      </p:sp>
    </p:spTree>
    <p:extLst>
      <p:ext uri="{BB962C8B-B14F-4D97-AF65-F5344CB8AC3E}">
        <p14:creationId xmlns:p14="http://schemas.microsoft.com/office/powerpoint/2010/main" val="2118635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8CA88-AB3A-45E0-BF1C-DCF5F1C33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F772DB-4896-8291-6238-E0A0F19AFBD8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cs typeface="Arial" panose="020B0604020202020204" pitchFamily="34" charset="0"/>
              </a:rPr>
              <a:t>Tax system adaptation is necessary</a:t>
            </a:r>
            <a:endParaRPr lang="ko-KR" altLang="en-US" sz="28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A set of icons of a house and a car&#10;&#10;AI-generated content may be incorrect.">
            <a:extLst>
              <a:ext uri="{FF2B5EF4-FFF2-40B4-BE49-F238E27FC236}">
                <a16:creationId xmlns:a16="http://schemas.microsoft.com/office/drawing/2014/main" id="{0452F99B-6E32-25F5-87A7-58BC3C392AA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2" t="30238" r="28999" b="32396"/>
          <a:stretch>
            <a:fillRect/>
          </a:stretch>
        </p:blipFill>
        <p:spPr>
          <a:xfrm>
            <a:off x="1369070" y="2880548"/>
            <a:ext cx="1099319" cy="987441"/>
          </a:xfrm>
          <a:prstGeom prst="rect">
            <a:avLst/>
          </a:prstGeom>
        </p:spPr>
      </p:pic>
      <p:pic>
        <p:nvPicPr>
          <p:cNvPr id="12" name="Picture 11" descr="A set of icons of a house and a car&#10;&#10;AI-generated content may be incorrect.">
            <a:extLst>
              <a:ext uri="{FF2B5EF4-FFF2-40B4-BE49-F238E27FC236}">
                <a16:creationId xmlns:a16="http://schemas.microsoft.com/office/drawing/2014/main" id="{70E34C96-9C72-5A42-8138-900473193D1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4" t="30606" r="5687" b="32028"/>
          <a:stretch>
            <a:fillRect/>
          </a:stretch>
        </p:blipFill>
        <p:spPr>
          <a:xfrm>
            <a:off x="3774339" y="2880547"/>
            <a:ext cx="1099319" cy="987441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13856BD5-C4F1-596F-AD18-7C6B6FB18531}"/>
              </a:ext>
            </a:extLst>
          </p:cNvPr>
          <p:cNvSpPr/>
          <p:nvPr/>
        </p:nvSpPr>
        <p:spPr>
          <a:xfrm>
            <a:off x="2710793" y="3013765"/>
            <a:ext cx="880281" cy="211541"/>
          </a:xfrm>
          <a:prstGeom prst="rightArrow">
            <a:avLst/>
          </a:prstGeom>
          <a:solidFill>
            <a:schemeClr val="bg1"/>
          </a:solidFill>
          <a:ln w="12838" cap="flat">
            <a:solidFill>
              <a:schemeClr val="accent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E5BA0B4-AD33-CB91-2AE3-29A918416524}"/>
              </a:ext>
            </a:extLst>
          </p:cNvPr>
          <p:cNvSpPr/>
          <p:nvPr/>
        </p:nvSpPr>
        <p:spPr>
          <a:xfrm rot="10800000">
            <a:off x="2710793" y="3466416"/>
            <a:ext cx="880281" cy="211541"/>
          </a:xfrm>
          <a:prstGeom prst="rightArrow">
            <a:avLst/>
          </a:prstGeom>
          <a:solidFill>
            <a:schemeClr val="bg1"/>
          </a:solidFill>
          <a:ln w="12838" cap="flat">
            <a:solidFill>
              <a:schemeClr val="accent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E3F1AB-338B-F73C-120E-ABA6B1BA781C}"/>
              </a:ext>
            </a:extLst>
          </p:cNvPr>
          <p:cNvSpPr txBox="1"/>
          <p:nvPr/>
        </p:nvSpPr>
        <p:spPr>
          <a:xfrm>
            <a:off x="2970521" y="26958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€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B9F15B-8D00-92CD-18D3-9691CE24249D}"/>
              </a:ext>
            </a:extLst>
          </p:cNvPr>
          <p:cNvSpPr txBox="1"/>
          <p:nvPr/>
        </p:nvSpPr>
        <p:spPr>
          <a:xfrm>
            <a:off x="2970521" y="36779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€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179BE2-71EC-66F6-E628-197AF7756975}"/>
              </a:ext>
            </a:extLst>
          </p:cNvPr>
          <p:cNvSpPr txBox="1"/>
          <p:nvPr/>
        </p:nvSpPr>
        <p:spPr>
          <a:xfrm>
            <a:off x="5248457" y="2136338"/>
            <a:ext cx="61776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Bidirectional charging is currently considered a simple energy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consumer pays taxes for both </a:t>
            </a:r>
            <a:r>
              <a:rPr lang="en-GB" b="1" dirty="0">
                <a:solidFill>
                  <a:schemeClr val="tx2"/>
                </a:solidFill>
              </a:rPr>
              <a:t>charging and discharging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</a:rPr>
              <a:t>They are therefore taxed twice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tax system should take into account the </a:t>
            </a:r>
            <a:r>
              <a:rPr lang="en-GB" b="1" dirty="0">
                <a:solidFill>
                  <a:schemeClr val="tx2"/>
                </a:solidFill>
              </a:rPr>
              <a:t>flexibility service </a:t>
            </a:r>
            <a:r>
              <a:rPr lang="en-GB" dirty="0"/>
              <a:t>provided to the electricity grid and be adapted accordingly</a:t>
            </a:r>
          </a:p>
          <a:p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4431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6DB82-DCEF-4D04-F469-A386EA083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8CE2E9-E711-EDA0-D187-D6FF4213DD47}"/>
              </a:ext>
            </a:extLst>
          </p:cNvPr>
          <p:cNvSpPr txBox="1"/>
          <p:nvPr/>
        </p:nvSpPr>
        <p:spPr>
          <a:xfrm>
            <a:off x="3512457" y="3105834"/>
            <a:ext cx="516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Policies</a:t>
            </a:r>
          </a:p>
        </p:txBody>
      </p:sp>
    </p:spTree>
    <p:extLst>
      <p:ext uri="{BB962C8B-B14F-4D97-AF65-F5344CB8AC3E}">
        <p14:creationId xmlns:p14="http://schemas.microsoft.com/office/powerpoint/2010/main" val="3725551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CC4F3-8F03-A3FA-7614-3CD6A6B58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1DAC35-E7FB-AAC4-4A34-186FECDA68A3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How can policies facilitate the development of V2G?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DDC8C0-429B-49C1-52B5-A8ECEB74B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157225"/>
              </p:ext>
            </p:extLst>
          </p:nvPr>
        </p:nvGraphicFramePr>
        <p:xfrm>
          <a:off x="998042" y="1675500"/>
          <a:ext cx="10324382" cy="4351339"/>
        </p:xfrm>
        <a:graphic>
          <a:graphicData uri="http://schemas.openxmlformats.org/drawingml/2006/table">
            <a:tbl>
              <a:tblPr/>
              <a:tblGrid>
                <a:gridCol w="5162191">
                  <a:extLst>
                    <a:ext uri="{9D8B030D-6E8A-4147-A177-3AD203B41FA5}">
                      <a16:colId xmlns:a16="http://schemas.microsoft.com/office/drawing/2014/main" val="1901799837"/>
                    </a:ext>
                  </a:extLst>
                </a:gridCol>
                <a:gridCol w="5162191">
                  <a:extLst>
                    <a:ext uri="{9D8B030D-6E8A-4147-A177-3AD203B41FA5}">
                      <a16:colId xmlns:a16="http://schemas.microsoft.com/office/drawing/2014/main" val="2845672782"/>
                    </a:ext>
                  </a:extLst>
                </a:gridCol>
              </a:tblGrid>
              <a:tr h="28533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400" dirty="0">
                        <a:effectLst/>
                        <a:latin typeface="Google Sans Text"/>
                      </a:endParaRPr>
                    </a:p>
                  </a:txBody>
                  <a:tcPr marL="71333" marR="71333" marT="35667" marB="3566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400" dirty="0">
                        <a:effectLst/>
                        <a:latin typeface="Google Sans Text"/>
                      </a:endParaRPr>
                    </a:p>
                  </a:txBody>
                  <a:tcPr marL="71333" marR="71333" marT="35667" marB="3566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584373"/>
                  </a:ext>
                </a:extLst>
              </a:tr>
              <a:tr h="15693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>
                          <a:solidFill>
                            <a:schemeClr val="tx2"/>
                          </a:solidFill>
                        </a:rPr>
                        <a:t>Policy recommendation 1: Regulatory sandbox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Google Sans Text"/>
                      </a:endParaRPr>
                    </a:p>
                  </a:txBody>
                  <a:tcPr marL="71333" marR="71333" marT="35667" marB="3566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Discuss the role of pilot programmes and regulatory environments </a:t>
                      </a:r>
                    </a:p>
                    <a:p>
                      <a:r>
                        <a:rPr lang="en-GB" sz="1400" dirty="0"/>
                        <a:t>that allow V2G technologies to be tested without the full regulatory burden</a:t>
                      </a:r>
                    </a:p>
                  </a:txBody>
                  <a:tcPr marL="71333" marR="71333" marT="35667" marB="3566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9226257"/>
                  </a:ext>
                </a:extLst>
              </a:tr>
              <a:tr h="11413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>
                          <a:solidFill>
                            <a:schemeClr val="tx2"/>
                          </a:solidFill>
                        </a:rPr>
                        <a:t>Policy recommendation 2: Standardisation of Interconnection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Google Sans Text"/>
                      </a:endParaRPr>
                    </a:p>
                  </a:txBody>
                  <a:tcPr marL="71333" marR="71333" marT="35667" marB="3566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Harmonising standards and simplifying the ‘connect and notify’ </a:t>
                      </a:r>
                    </a:p>
                    <a:p>
                      <a:r>
                        <a:rPr lang="en-GB" sz="1400" dirty="0"/>
                        <a:t>process for certified equipment is essential to reducing costs and </a:t>
                      </a:r>
                    </a:p>
                    <a:p>
                      <a:r>
                        <a:rPr lang="en-GB" sz="1400" dirty="0"/>
                        <a:t>accelerating the mass deployment of V2G technology</a:t>
                      </a:r>
                      <a:endParaRPr lang="en-GB" sz="1400" dirty="0">
                        <a:effectLst/>
                        <a:latin typeface="Google Sans Text"/>
                      </a:endParaRPr>
                    </a:p>
                  </a:txBody>
                  <a:tcPr marL="71333" marR="71333" marT="35667" marB="3566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909998"/>
                  </a:ext>
                </a:extLst>
              </a:tr>
              <a:tr h="13553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b="1" dirty="0">
                          <a:solidFill>
                            <a:schemeClr val="tx2"/>
                          </a:solidFill>
                        </a:rPr>
                        <a:t>Example of political success: The German tariff exemption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Google Sans Text"/>
                      </a:endParaRPr>
                    </a:p>
                  </a:txBody>
                  <a:tcPr marL="71333" marR="71333" marT="35667" marB="3566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400" dirty="0"/>
                        <a:t>This policy eliminates double taxation related to V2G, allowing the </a:t>
                      </a:r>
                    </a:p>
                    <a:p>
                      <a:pPr>
                        <a:buNone/>
                      </a:pPr>
                      <a:r>
                        <a:rPr lang="en-GB" sz="1400" dirty="0"/>
                        <a:t>market to operate based on the actual value of the energy flexibility provided</a:t>
                      </a:r>
                      <a:endParaRPr lang="en-GB" sz="1400" dirty="0">
                        <a:effectLst/>
                        <a:latin typeface="Google Sans Text"/>
                      </a:endParaRPr>
                    </a:p>
                  </a:txBody>
                  <a:tcPr marL="71333" marR="71333" marT="35667" marB="35667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80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852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46BA052-31AD-4125-B4C9-6CBFC2024FA3}"/>
              </a:ext>
            </a:extLst>
          </p:cNvPr>
          <p:cNvSpPr txBox="1"/>
          <p:nvPr/>
        </p:nvSpPr>
        <p:spPr>
          <a:xfrm>
            <a:off x="3052168" y="682293"/>
            <a:ext cx="60876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GB" b="0" noProof="0" dirty="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5F7C3E5-AA5F-4891-8C99-DB936C4B06C0}"/>
              </a:ext>
            </a:extLst>
          </p:cNvPr>
          <p:cNvSpPr/>
          <p:nvPr/>
        </p:nvSpPr>
        <p:spPr>
          <a:xfrm>
            <a:off x="1809145" y="2163177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346419E-CA4F-4992-82C4-11294DEE1736}"/>
              </a:ext>
            </a:extLst>
          </p:cNvPr>
          <p:cNvSpPr/>
          <p:nvPr/>
        </p:nvSpPr>
        <p:spPr>
          <a:xfrm>
            <a:off x="1794175" y="5043016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A94BBE52-9DB5-42E2-8C0D-2787B138498F}"/>
              </a:ext>
            </a:extLst>
          </p:cNvPr>
          <p:cNvGrpSpPr/>
          <p:nvPr/>
        </p:nvGrpSpPr>
        <p:grpSpPr>
          <a:xfrm>
            <a:off x="2056541" y="2406629"/>
            <a:ext cx="543496" cy="542826"/>
            <a:chOff x="2090919" y="902017"/>
            <a:chExt cx="388715" cy="388239"/>
          </a:xfrm>
          <a:solidFill>
            <a:schemeClr val="tx2"/>
          </a:solidFill>
        </p:grpSpPr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BABAD205-3C4C-4D31-B2C9-E60BCFC53B0E}"/>
                </a:ext>
              </a:extLst>
            </p:cNvPr>
            <p:cNvSpPr/>
            <p:nvPr/>
          </p:nvSpPr>
          <p:spPr>
            <a:xfrm>
              <a:off x="2412959" y="991314"/>
              <a:ext cx="66675" cy="66675"/>
            </a:xfrm>
            <a:custGeom>
              <a:avLst/>
              <a:gdLst>
                <a:gd name="connsiteX0" fmla="*/ 62198 w 66675"/>
                <a:gd name="connsiteY0" fmla="*/ 26146 h 66675"/>
                <a:gd name="connsiteX1" fmla="*/ 46482 w 66675"/>
                <a:gd name="connsiteY1" fmla="*/ 10430 h 66675"/>
                <a:gd name="connsiteX2" fmla="*/ 30766 w 66675"/>
                <a:gd name="connsiteY2" fmla="*/ 10430 h 66675"/>
                <a:gd name="connsiteX3" fmla="*/ 7144 w 66675"/>
                <a:gd name="connsiteY3" fmla="*/ 34052 h 66675"/>
                <a:gd name="connsiteX4" fmla="*/ 38671 w 66675"/>
                <a:gd name="connsiteY4" fmla="*/ 65580 h 66675"/>
                <a:gd name="connsiteX5" fmla="*/ 62293 w 66675"/>
                <a:gd name="connsiteY5" fmla="*/ 41958 h 66675"/>
                <a:gd name="connsiteX6" fmla="*/ 62198 w 66675"/>
                <a:gd name="connsiteY6" fmla="*/ 2614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62198" y="26146"/>
                  </a:moveTo>
                  <a:lnTo>
                    <a:pt x="46482" y="10430"/>
                  </a:lnTo>
                  <a:cubicBezTo>
                    <a:pt x="42100" y="6048"/>
                    <a:pt x="35052" y="6048"/>
                    <a:pt x="30766" y="10430"/>
                  </a:cubicBezTo>
                  <a:lnTo>
                    <a:pt x="7144" y="34052"/>
                  </a:lnTo>
                  <a:lnTo>
                    <a:pt x="38671" y="65580"/>
                  </a:lnTo>
                  <a:lnTo>
                    <a:pt x="62293" y="41958"/>
                  </a:lnTo>
                  <a:cubicBezTo>
                    <a:pt x="66580" y="37481"/>
                    <a:pt x="66580" y="30432"/>
                    <a:pt x="62198" y="26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>
                <a:solidFill>
                  <a:srgbClr val="4E55FE"/>
                </a:solidFill>
              </a:endParaRPr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F73DABB8-6D8F-4C66-984C-A02C70159C67}"/>
                </a:ext>
              </a:extLst>
            </p:cNvPr>
            <p:cNvSpPr/>
            <p:nvPr/>
          </p:nvSpPr>
          <p:spPr>
            <a:xfrm>
              <a:off x="2331893" y="1034034"/>
              <a:ext cx="104775" cy="104775"/>
            </a:xfrm>
            <a:custGeom>
              <a:avLst/>
              <a:gdLst>
                <a:gd name="connsiteX0" fmla="*/ 19725 w 104775"/>
                <a:gd name="connsiteY0" fmla="*/ 59531 h 104775"/>
                <a:gd name="connsiteX1" fmla="*/ 7438 w 104775"/>
                <a:gd name="connsiteY1" fmla="*/ 96488 h 104775"/>
                <a:gd name="connsiteX2" fmla="*/ 8771 w 104775"/>
                <a:gd name="connsiteY2" fmla="*/ 102108 h 104775"/>
                <a:gd name="connsiteX3" fmla="*/ 14391 w 104775"/>
                <a:gd name="connsiteY3" fmla="*/ 103442 h 104775"/>
                <a:gd name="connsiteX4" fmla="*/ 51348 w 104775"/>
                <a:gd name="connsiteY4" fmla="*/ 91154 h 104775"/>
                <a:gd name="connsiteX5" fmla="*/ 104021 w 104775"/>
                <a:gd name="connsiteY5" fmla="*/ 38672 h 104775"/>
                <a:gd name="connsiteX6" fmla="*/ 72494 w 104775"/>
                <a:gd name="connsiteY6" fmla="*/ 7144 h 104775"/>
                <a:gd name="connsiteX7" fmla="*/ 19725 w 104775"/>
                <a:gd name="connsiteY7" fmla="*/ 59531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104775">
                  <a:moveTo>
                    <a:pt x="19725" y="59531"/>
                  </a:moveTo>
                  <a:lnTo>
                    <a:pt x="7438" y="96488"/>
                  </a:lnTo>
                  <a:cubicBezTo>
                    <a:pt x="6771" y="98488"/>
                    <a:pt x="7247" y="100584"/>
                    <a:pt x="8771" y="102108"/>
                  </a:cubicBezTo>
                  <a:cubicBezTo>
                    <a:pt x="10200" y="103537"/>
                    <a:pt x="12391" y="104108"/>
                    <a:pt x="14391" y="103442"/>
                  </a:cubicBezTo>
                  <a:lnTo>
                    <a:pt x="51348" y="91154"/>
                  </a:lnTo>
                  <a:lnTo>
                    <a:pt x="104021" y="38672"/>
                  </a:lnTo>
                  <a:lnTo>
                    <a:pt x="72494" y="7144"/>
                  </a:lnTo>
                  <a:lnTo>
                    <a:pt x="19725" y="595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>
                <a:solidFill>
                  <a:srgbClr val="4E55FE"/>
                </a:solidFill>
              </a:endParaRPr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1A25F5E1-6F2F-448E-8918-1739C8D4EBFD}"/>
                </a:ext>
              </a:extLst>
            </p:cNvPr>
            <p:cNvSpPr/>
            <p:nvPr/>
          </p:nvSpPr>
          <p:spPr>
            <a:xfrm>
              <a:off x="2090919" y="947356"/>
              <a:ext cx="257175" cy="342900"/>
            </a:xfrm>
            <a:custGeom>
              <a:avLst/>
              <a:gdLst>
                <a:gd name="connsiteX0" fmla="*/ 29432 w 257175"/>
                <a:gd name="connsiteY0" fmla="*/ 308705 h 342900"/>
                <a:gd name="connsiteX1" fmla="*/ 29432 w 257175"/>
                <a:gd name="connsiteY1" fmla="*/ 7144 h 342900"/>
                <a:gd name="connsiteX2" fmla="*/ 18288 w 257175"/>
                <a:gd name="connsiteY2" fmla="*/ 7144 h 342900"/>
                <a:gd name="connsiteX3" fmla="*/ 7144 w 257175"/>
                <a:gd name="connsiteY3" fmla="*/ 18288 h 342900"/>
                <a:gd name="connsiteX4" fmla="*/ 7144 w 257175"/>
                <a:gd name="connsiteY4" fmla="*/ 331089 h 342900"/>
                <a:gd name="connsiteX5" fmla="*/ 18288 w 257175"/>
                <a:gd name="connsiteY5" fmla="*/ 342233 h 342900"/>
                <a:gd name="connsiteX6" fmla="*/ 241935 w 257175"/>
                <a:gd name="connsiteY6" fmla="*/ 342233 h 342900"/>
                <a:gd name="connsiteX7" fmla="*/ 253079 w 257175"/>
                <a:gd name="connsiteY7" fmla="*/ 331089 h 342900"/>
                <a:gd name="connsiteX8" fmla="*/ 253079 w 257175"/>
                <a:gd name="connsiteY8" fmla="*/ 319945 h 342900"/>
                <a:gd name="connsiteX9" fmla="*/ 40577 w 257175"/>
                <a:gd name="connsiteY9" fmla="*/ 319945 h 342900"/>
                <a:gd name="connsiteX10" fmla="*/ 29432 w 257175"/>
                <a:gd name="connsiteY10" fmla="*/ 308705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175" h="342900">
                  <a:moveTo>
                    <a:pt x="29432" y="308705"/>
                  </a:moveTo>
                  <a:lnTo>
                    <a:pt x="29432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089"/>
                  </a:lnTo>
                  <a:cubicBezTo>
                    <a:pt x="7144" y="337280"/>
                    <a:pt x="12097" y="342233"/>
                    <a:pt x="18288" y="342233"/>
                  </a:cubicBezTo>
                  <a:lnTo>
                    <a:pt x="241935" y="342233"/>
                  </a:lnTo>
                  <a:cubicBezTo>
                    <a:pt x="248126" y="342233"/>
                    <a:pt x="253079" y="337280"/>
                    <a:pt x="253079" y="331089"/>
                  </a:cubicBezTo>
                  <a:lnTo>
                    <a:pt x="253079" y="319945"/>
                  </a:lnTo>
                  <a:lnTo>
                    <a:pt x="40577" y="319945"/>
                  </a:lnTo>
                  <a:cubicBezTo>
                    <a:pt x="34385" y="319850"/>
                    <a:pt x="29432" y="314897"/>
                    <a:pt x="29432" y="308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>
                <a:solidFill>
                  <a:srgbClr val="4E55FE"/>
                </a:solidFill>
              </a:endParaRPr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0F752E48-CFE5-470B-966B-88BA2073280A}"/>
                </a:ext>
              </a:extLst>
            </p:cNvPr>
            <p:cNvSpPr/>
            <p:nvPr/>
          </p:nvSpPr>
          <p:spPr>
            <a:xfrm>
              <a:off x="2225317" y="969645"/>
              <a:ext cx="28575" cy="28575"/>
            </a:xfrm>
            <a:custGeom>
              <a:avLst/>
              <a:gdLst>
                <a:gd name="connsiteX0" fmla="*/ 18288 w 28575"/>
                <a:gd name="connsiteY0" fmla="*/ 7144 h 28575"/>
                <a:gd name="connsiteX1" fmla="*/ 7144 w 28575"/>
                <a:gd name="connsiteY1" fmla="*/ 18288 h 28575"/>
                <a:gd name="connsiteX2" fmla="*/ 18288 w 28575"/>
                <a:gd name="connsiteY2" fmla="*/ 29432 h 28575"/>
                <a:gd name="connsiteX3" fmla="*/ 29432 w 28575"/>
                <a:gd name="connsiteY3" fmla="*/ 18288 h 28575"/>
                <a:gd name="connsiteX4" fmla="*/ 18288 w 28575"/>
                <a:gd name="connsiteY4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24479" y="29432"/>
                    <a:pt x="29432" y="24479"/>
                    <a:pt x="29432" y="18288"/>
                  </a:cubicBezTo>
                  <a:cubicBezTo>
                    <a:pt x="29432" y="12097"/>
                    <a:pt x="24479" y="7144"/>
                    <a:pt x="182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>
                <a:solidFill>
                  <a:srgbClr val="4E55FE"/>
                </a:solidFill>
              </a:endParaRPr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BAEFC35E-9A47-43AA-BD83-132CD646020B}"/>
                </a:ext>
              </a:extLst>
            </p:cNvPr>
            <p:cNvSpPr/>
            <p:nvPr/>
          </p:nvSpPr>
          <p:spPr>
            <a:xfrm>
              <a:off x="2203028" y="1036510"/>
              <a:ext cx="76200" cy="57150"/>
            </a:xfrm>
            <a:custGeom>
              <a:avLst/>
              <a:gdLst>
                <a:gd name="connsiteX0" fmla="*/ 40576 w 76200"/>
                <a:gd name="connsiteY0" fmla="*/ 7144 h 57150"/>
                <a:gd name="connsiteX1" fmla="*/ 7144 w 76200"/>
                <a:gd name="connsiteY1" fmla="*/ 40577 h 57150"/>
                <a:gd name="connsiteX2" fmla="*/ 7144 w 76200"/>
                <a:gd name="connsiteY2" fmla="*/ 51721 h 57150"/>
                <a:gd name="connsiteX3" fmla="*/ 74009 w 76200"/>
                <a:gd name="connsiteY3" fmla="*/ 51721 h 57150"/>
                <a:gd name="connsiteX4" fmla="*/ 74009 w 76200"/>
                <a:gd name="connsiteY4" fmla="*/ 40577 h 57150"/>
                <a:gd name="connsiteX5" fmla="*/ 40576 w 76200"/>
                <a:gd name="connsiteY5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57150">
                  <a:moveTo>
                    <a:pt x="40576" y="7144"/>
                  </a:moveTo>
                  <a:cubicBezTo>
                    <a:pt x="22098" y="7144"/>
                    <a:pt x="7144" y="22098"/>
                    <a:pt x="7144" y="40577"/>
                  </a:cubicBezTo>
                  <a:lnTo>
                    <a:pt x="7144" y="51721"/>
                  </a:lnTo>
                  <a:lnTo>
                    <a:pt x="74009" y="51721"/>
                  </a:lnTo>
                  <a:lnTo>
                    <a:pt x="74009" y="40577"/>
                  </a:lnTo>
                  <a:cubicBezTo>
                    <a:pt x="74009" y="22098"/>
                    <a:pt x="59055" y="7144"/>
                    <a:pt x="4057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>
                <a:solidFill>
                  <a:srgbClr val="4E55FE"/>
                </a:solidFill>
              </a:endParaRPr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1C598BDF-03DC-45BD-B8B1-035486DFD7BC}"/>
                </a:ext>
              </a:extLst>
            </p:cNvPr>
            <p:cNvSpPr/>
            <p:nvPr/>
          </p:nvSpPr>
          <p:spPr>
            <a:xfrm>
              <a:off x="2135496" y="902017"/>
              <a:ext cx="257175" cy="342900"/>
            </a:xfrm>
            <a:custGeom>
              <a:avLst/>
              <a:gdLst>
                <a:gd name="connsiteX0" fmla="*/ 189357 w 257175"/>
                <a:gd name="connsiteY0" fmla="*/ 249936 h 342900"/>
                <a:gd name="connsiteX1" fmla="*/ 182594 w 257175"/>
                <a:gd name="connsiteY1" fmla="*/ 221551 h 342900"/>
                <a:gd name="connsiteX2" fmla="*/ 196596 w 257175"/>
                <a:gd name="connsiteY2" fmla="*/ 179642 h 342900"/>
                <a:gd name="connsiteX3" fmla="*/ 252984 w 257175"/>
                <a:gd name="connsiteY3" fmla="*/ 123254 h 342900"/>
                <a:gd name="connsiteX4" fmla="*/ 252984 w 257175"/>
                <a:gd name="connsiteY4" fmla="*/ 97155 h 342900"/>
                <a:gd name="connsiteX5" fmla="*/ 174974 w 257175"/>
                <a:gd name="connsiteY5" fmla="*/ 97155 h 342900"/>
                <a:gd name="connsiteX6" fmla="*/ 163830 w 257175"/>
                <a:gd name="connsiteY6" fmla="*/ 86011 h 342900"/>
                <a:gd name="connsiteX7" fmla="*/ 163830 w 257175"/>
                <a:gd name="connsiteY7" fmla="*/ 7144 h 342900"/>
                <a:gd name="connsiteX8" fmla="*/ 18288 w 257175"/>
                <a:gd name="connsiteY8" fmla="*/ 7144 h 342900"/>
                <a:gd name="connsiteX9" fmla="*/ 7144 w 257175"/>
                <a:gd name="connsiteY9" fmla="*/ 18288 h 342900"/>
                <a:gd name="connsiteX10" fmla="*/ 7144 w 257175"/>
                <a:gd name="connsiteY10" fmla="*/ 331851 h 342900"/>
                <a:gd name="connsiteX11" fmla="*/ 18288 w 257175"/>
                <a:gd name="connsiteY11" fmla="*/ 342995 h 342900"/>
                <a:gd name="connsiteX12" fmla="*/ 241935 w 257175"/>
                <a:gd name="connsiteY12" fmla="*/ 342995 h 342900"/>
                <a:gd name="connsiteX13" fmla="*/ 253079 w 257175"/>
                <a:gd name="connsiteY13" fmla="*/ 331851 h 342900"/>
                <a:gd name="connsiteX14" fmla="*/ 253079 w 257175"/>
                <a:gd name="connsiteY14" fmla="*/ 244793 h 342900"/>
                <a:gd name="connsiteX15" fmla="*/ 214408 w 257175"/>
                <a:gd name="connsiteY15" fmla="*/ 257747 h 342900"/>
                <a:gd name="connsiteX16" fmla="*/ 189357 w 257175"/>
                <a:gd name="connsiteY16" fmla="*/ 249936 h 342900"/>
                <a:gd name="connsiteX17" fmla="*/ 152686 w 257175"/>
                <a:gd name="connsiteY17" fmla="*/ 297656 h 342900"/>
                <a:gd name="connsiteX18" fmla="*/ 63532 w 257175"/>
                <a:gd name="connsiteY18" fmla="*/ 297656 h 342900"/>
                <a:gd name="connsiteX19" fmla="*/ 52388 w 257175"/>
                <a:gd name="connsiteY19" fmla="*/ 286512 h 342900"/>
                <a:gd name="connsiteX20" fmla="*/ 63532 w 257175"/>
                <a:gd name="connsiteY20" fmla="*/ 275368 h 342900"/>
                <a:gd name="connsiteX21" fmla="*/ 152686 w 257175"/>
                <a:gd name="connsiteY21" fmla="*/ 275368 h 342900"/>
                <a:gd name="connsiteX22" fmla="*/ 163830 w 257175"/>
                <a:gd name="connsiteY22" fmla="*/ 286512 h 342900"/>
                <a:gd name="connsiteX23" fmla="*/ 152686 w 257175"/>
                <a:gd name="connsiteY23" fmla="*/ 297656 h 342900"/>
                <a:gd name="connsiteX24" fmla="*/ 152686 w 257175"/>
                <a:gd name="connsiteY24" fmla="*/ 253079 h 342900"/>
                <a:gd name="connsiteX25" fmla="*/ 63532 w 257175"/>
                <a:gd name="connsiteY25" fmla="*/ 253079 h 342900"/>
                <a:gd name="connsiteX26" fmla="*/ 52388 w 257175"/>
                <a:gd name="connsiteY26" fmla="*/ 241935 h 342900"/>
                <a:gd name="connsiteX27" fmla="*/ 63532 w 257175"/>
                <a:gd name="connsiteY27" fmla="*/ 230791 h 342900"/>
                <a:gd name="connsiteX28" fmla="*/ 152686 w 257175"/>
                <a:gd name="connsiteY28" fmla="*/ 230791 h 342900"/>
                <a:gd name="connsiteX29" fmla="*/ 163830 w 257175"/>
                <a:gd name="connsiteY29" fmla="*/ 241935 h 342900"/>
                <a:gd name="connsiteX30" fmla="*/ 152686 w 257175"/>
                <a:gd name="connsiteY30" fmla="*/ 253079 h 342900"/>
                <a:gd name="connsiteX31" fmla="*/ 163830 w 257175"/>
                <a:gd name="connsiteY31" fmla="*/ 197358 h 342900"/>
                <a:gd name="connsiteX32" fmla="*/ 152686 w 257175"/>
                <a:gd name="connsiteY32" fmla="*/ 208502 h 342900"/>
                <a:gd name="connsiteX33" fmla="*/ 63532 w 257175"/>
                <a:gd name="connsiteY33" fmla="*/ 208502 h 342900"/>
                <a:gd name="connsiteX34" fmla="*/ 52388 w 257175"/>
                <a:gd name="connsiteY34" fmla="*/ 197358 h 342900"/>
                <a:gd name="connsiteX35" fmla="*/ 52388 w 257175"/>
                <a:gd name="connsiteY35" fmla="*/ 175070 h 342900"/>
                <a:gd name="connsiteX36" fmla="*/ 108109 w 257175"/>
                <a:gd name="connsiteY36" fmla="*/ 119348 h 342900"/>
                <a:gd name="connsiteX37" fmla="*/ 74676 w 257175"/>
                <a:gd name="connsiteY37" fmla="*/ 85916 h 342900"/>
                <a:gd name="connsiteX38" fmla="*/ 108109 w 257175"/>
                <a:gd name="connsiteY38" fmla="*/ 52483 h 342900"/>
                <a:gd name="connsiteX39" fmla="*/ 141542 w 257175"/>
                <a:gd name="connsiteY39" fmla="*/ 85916 h 342900"/>
                <a:gd name="connsiteX40" fmla="*/ 108109 w 257175"/>
                <a:gd name="connsiteY40" fmla="*/ 119348 h 342900"/>
                <a:gd name="connsiteX41" fmla="*/ 163830 w 257175"/>
                <a:gd name="connsiteY41" fmla="*/ 175070 h 342900"/>
                <a:gd name="connsiteX42" fmla="*/ 163830 w 257175"/>
                <a:gd name="connsiteY42" fmla="*/ 19735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7175" h="342900">
                  <a:moveTo>
                    <a:pt x="189357" y="249936"/>
                  </a:moveTo>
                  <a:cubicBezTo>
                    <a:pt x="181832" y="242316"/>
                    <a:pt x="179260" y="231458"/>
                    <a:pt x="182594" y="221551"/>
                  </a:cubicBezTo>
                  <a:lnTo>
                    <a:pt x="196596" y="179642"/>
                  </a:lnTo>
                  <a:lnTo>
                    <a:pt x="252984" y="123254"/>
                  </a:lnTo>
                  <a:lnTo>
                    <a:pt x="252984" y="97155"/>
                  </a:lnTo>
                  <a:lnTo>
                    <a:pt x="174974" y="97155"/>
                  </a:lnTo>
                  <a:cubicBezTo>
                    <a:pt x="168783" y="97155"/>
                    <a:pt x="163830" y="92202"/>
                    <a:pt x="163830" y="86011"/>
                  </a:cubicBezTo>
                  <a:lnTo>
                    <a:pt x="163830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851"/>
                  </a:lnTo>
                  <a:cubicBezTo>
                    <a:pt x="7144" y="338042"/>
                    <a:pt x="12097" y="342995"/>
                    <a:pt x="18288" y="342995"/>
                  </a:cubicBezTo>
                  <a:lnTo>
                    <a:pt x="241935" y="342995"/>
                  </a:lnTo>
                  <a:cubicBezTo>
                    <a:pt x="248126" y="342995"/>
                    <a:pt x="253079" y="338042"/>
                    <a:pt x="253079" y="331851"/>
                  </a:cubicBezTo>
                  <a:lnTo>
                    <a:pt x="253079" y="244793"/>
                  </a:lnTo>
                  <a:lnTo>
                    <a:pt x="214408" y="257747"/>
                  </a:lnTo>
                  <a:cubicBezTo>
                    <a:pt x="204597" y="258223"/>
                    <a:pt x="197263" y="257651"/>
                    <a:pt x="189357" y="249936"/>
                  </a:cubicBezTo>
                  <a:close/>
                  <a:moveTo>
                    <a:pt x="152686" y="297656"/>
                  </a:moveTo>
                  <a:lnTo>
                    <a:pt x="63532" y="297656"/>
                  </a:lnTo>
                  <a:cubicBezTo>
                    <a:pt x="57341" y="297656"/>
                    <a:pt x="52388" y="292703"/>
                    <a:pt x="52388" y="286512"/>
                  </a:cubicBezTo>
                  <a:cubicBezTo>
                    <a:pt x="52388" y="280321"/>
                    <a:pt x="57341" y="275368"/>
                    <a:pt x="63532" y="275368"/>
                  </a:cubicBezTo>
                  <a:lnTo>
                    <a:pt x="152686" y="275368"/>
                  </a:lnTo>
                  <a:cubicBezTo>
                    <a:pt x="158877" y="275368"/>
                    <a:pt x="163830" y="280321"/>
                    <a:pt x="163830" y="286512"/>
                  </a:cubicBezTo>
                  <a:cubicBezTo>
                    <a:pt x="163830" y="292608"/>
                    <a:pt x="158877" y="297656"/>
                    <a:pt x="152686" y="297656"/>
                  </a:cubicBezTo>
                  <a:close/>
                  <a:moveTo>
                    <a:pt x="152686" y="253079"/>
                  </a:moveTo>
                  <a:lnTo>
                    <a:pt x="63532" y="253079"/>
                  </a:lnTo>
                  <a:cubicBezTo>
                    <a:pt x="57341" y="253079"/>
                    <a:pt x="52388" y="248126"/>
                    <a:pt x="52388" y="241935"/>
                  </a:cubicBezTo>
                  <a:cubicBezTo>
                    <a:pt x="52388" y="235744"/>
                    <a:pt x="57341" y="230791"/>
                    <a:pt x="63532" y="230791"/>
                  </a:cubicBezTo>
                  <a:lnTo>
                    <a:pt x="152686" y="230791"/>
                  </a:lnTo>
                  <a:cubicBezTo>
                    <a:pt x="158877" y="230791"/>
                    <a:pt x="163830" y="235744"/>
                    <a:pt x="163830" y="241935"/>
                  </a:cubicBezTo>
                  <a:cubicBezTo>
                    <a:pt x="163830" y="248126"/>
                    <a:pt x="158877" y="253079"/>
                    <a:pt x="152686" y="253079"/>
                  </a:cubicBezTo>
                  <a:close/>
                  <a:moveTo>
                    <a:pt x="163830" y="197358"/>
                  </a:moveTo>
                  <a:cubicBezTo>
                    <a:pt x="163830" y="203549"/>
                    <a:pt x="158877" y="208502"/>
                    <a:pt x="152686" y="208502"/>
                  </a:cubicBezTo>
                  <a:lnTo>
                    <a:pt x="63532" y="208502"/>
                  </a:lnTo>
                  <a:cubicBezTo>
                    <a:pt x="57341" y="208502"/>
                    <a:pt x="52388" y="203549"/>
                    <a:pt x="52388" y="197358"/>
                  </a:cubicBezTo>
                  <a:lnTo>
                    <a:pt x="52388" y="175070"/>
                  </a:lnTo>
                  <a:cubicBezTo>
                    <a:pt x="52388" y="144304"/>
                    <a:pt x="77343" y="119348"/>
                    <a:pt x="108109" y="119348"/>
                  </a:cubicBezTo>
                  <a:cubicBezTo>
                    <a:pt x="89630" y="119348"/>
                    <a:pt x="74676" y="104394"/>
                    <a:pt x="74676" y="85916"/>
                  </a:cubicBezTo>
                  <a:cubicBezTo>
                    <a:pt x="74676" y="67437"/>
                    <a:pt x="89630" y="52483"/>
                    <a:pt x="108109" y="52483"/>
                  </a:cubicBezTo>
                  <a:cubicBezTo>
                    <a:pt x="126587" y="52483"/>
                    <a:pt x="141542" y="67437"/>
                    <a:pt x="141542" y="85916"/>
                  </a:cubicBezTo>
                  <a:cubicBezTo>
                    <a:pt x="141542" y="104394"/>
                    <a:pt x="126587" y="119348"/>
                    <a:pt x="108109" y="119348"/>
                  </a:cubicBezTo>
                  <a:cubicBezTo>
                    <a:pt x="138875" y="119348"/>
                    <a:pt x="163830" y="144304"/>
                    <a:pt x="163830" y="175070"/>
                  </a:cubicBezTo>
                  <a:lnTo>
                    <a:pt x="163830" y="1973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>
                <a:solidFill>
                  <a:srgbClr val="4E55FE"/>
                </a:solidFill>
              </a:endParaRPr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7EB94873-73C7-4063-BCDD-E8C9ADB9932E}"/>
                </a:ext>
              </a:extLst>
            </p:cNvPr>
            <p:cNvSpPr/>
            <p:nvPr/>
          </p:nvSpPr>
          <p:spPr>
            <a:xfrm>
              <a:off x="2314471" y="902017"/>
              <a:ext cx="76200" cy="76200"/>
            </a:xfrm>
            <a:custGeom>
              <a:avLst/>
              <a:gdLst>
                <a:gd name="connsiteX0" fmla="*/ 7144 w 76200"/>
                <a:gd name="connsiteY0" fmla="*/ 7144 h 76200"/>
                <a:gd name="connsiteX1" fmla="*/ 7144 w 76200"/>
                <a:gd name="connsiteY1" fmla="*/ 74771 h 76200"/>
                <a:gd name="connsiteX2" fmla="*/ 74009 w 76200"/>
                <a:gd name="connsiteY2" fmla="*/ 7477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76200">
                  <a:moveTo>
                    <a:pt x="7144" y="7144"/>
                  </a:moveTo>
                  <a:lnTo>
                    <a:pt x="7144" y="74771"/>
                  </a:lnTo>
                  <a:lnTo>
                    <a:pt x="74009" y="747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>
                <a:solidFill>
                  <a:srgbClr val="4E55FE"/>
                </a:solidFill>
              </a:endParaRPr>
            </a:p>
          </p:txBody>
        </p:sp>
      </p:grp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D652A2CE-9DA5-4233-A677-C40F4AAFAB67}"/>
              </a:ext>
            </a:extLst>
          </p:cNvPr>
          <p:cNvSpPr/>
          <p:nvPr/>
        </p:nvSpPr>
        <p:spPr>
          <a:xfrm>
            <a:off x="2935583" y="2549345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The context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CE825410-2A2C-4241-B5A1-8669C4124772}"/>
              </a:ext>
            </a:extLst>
          </p:cNvPr>
          <p:cNvSpPr/>
          <p:nvPr/>
        </p:nvSpPr>
        <p:spPr>
          <a:xfrm>
            <a:off x="2935071" y="5274155"/>
            <a:ext cx="3028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Opportunities and </a:t>
            </a:r>
          </a:p>
          <a:p>
            <a:r>
              <a:rPr lang="en-GB" sz="2000" noProof="0" dirty="0"/>
              <a:t>benefits</a:t>
            </a: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B31A37ED-C8F3-4B86-8725-DC7A39D8B57D}"/>
              </a:ext>
            </a:extLst>
          </p:cNvPr>
          <p:cNvGrpSpPr/>
          <p:nvPr/>
        </p:nvGrpSpPr>
        <p:grpSpPr>
          <a:xfrm>
            <a:off x="2016047" y="5285332"/>
            <a:ext cx="546026" cy="546024"/>
            <a:chOff x="752656" y="1562597"/>
            <a:chExt cx="390525" cy="390525"/>
          </a:xfrm>
          <a:solidFill>
            <a:schemeClr val="tx2"/>
          </a:solidFill>
        </p:grpSpPr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DCB71AEF-2CC8-4E03-8431-DBB3C8328C78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>
                <a:solidFill>
                  <a:srgbClr val="4E55FE"/>
                </a:solidFill>
              </a:endParaRPr>
            </a:p>
          </p:txBody>
        </p:sp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5C54AAF9-7567-481D-9ACB-493D337B2CA7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>
                <a:solidFill>
                  <a:srgbClr val="4E55FE"/>
                </a:solidFill>
              </a:endParaRPr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CF1A99FD-EE65-44D3-9BC0-13992BAC5FF4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>
                <a:solidFill>
                  <a:srgbClr val="4E55FE"/>
                </a:solidFill>
              </a:endParaRPr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26BD52C0-971D-4313-AE5F-A377B428262A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>
                <a:solidFill>
                  <a:srgbClr val="4E55FE"/>
                </a:solidFill>
              </a:endParaRPr>
            </a:p>
          </p:txBody>
        </p:sp>
        <p:sp>
          <p:nvSpPr>
            <p:cNvPr id="50" name="자유형: 도형 49">
              <a:extLst>
                <a:ext uri="{FF2B5EF4-FFF2-40B4-BE49-F238E27FC236}">
                  <a16:creationId xmlns:a16="http://schemas.microsoft.com/office/drawing/2014/main" id="{040CA663-E7F3-4C36-872E-6F338603CD70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>
                <a:solidFill>
                  <a:srgbClr val="4E55FE"/>
                </a:solidFill>
              </a:endParaRPr>
            </a:p>
          </p:txBody>
        </p:sp>
      </p:grp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1A1FB396-88B8-4C7E-8D85-BA0F0238FD41}"/>
              </a:ext>
            </a:extLst>
          </p:cNvPr>
          <p:cNvSpPr/>
          <p:nvPr/>
        </p:nvSpPr>
        <p:spPr>
          <a:xfrm>
            <a:off x="6213353" y="2163177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EF6A2F97-CAD0-4B39-BBB3-65EDCC84C8BB}"/>
              </a:ext>
            </a:extLst>
          </p:cNvPr>
          <p:cNvSpPr/>
          <p:nvPr/>
        </p:nvSpPr>
        <p:spPr>
          <a:xfrm>
            <a:off x="6228325" y="3623345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7316BF0A-C85D-4724-B8D2-D0DD10A81CCA}"/>
              </a:ext>
            </a:extLst>
          </p:cNvPr>
          <p:cNvSpPr/>
          <p:nvPr/>
        </p:nvSpPr>
        <p:spPr>
          <a:xfrm>
            <a:off x="7354761" y="2476078"/>
            <a:ext cx="3028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Barriers to technology </a:t>
            </a:r>
            <a:br>
              <a:rPr lang="en-GB" sz="2000" noProof="0" dirty="0"/>
            </a:br>
            <a:r>
              <a:rPr lang="en-GB" sz="2000" noProof="0" dirty="0"/>
              <a:t>adoption</a:t>
            </a: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87838F2-9D1E-4567-815A-B53E1C89BA5E}"/>
              </a:ext>
            </a:extLst>
          </p:cNvPr>
          <p:cNvSpPr/>
          <p:nvPr/>
        </p:nvSpPr>
        <p:spPr>
          <a:xfrm>
            <a:off x="7367360" y="3899110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Policies</a:t>
            </a:r>
          </a:p>
        </p:txBody>
      </p:sp>
      <p:grpSp>
        <p:nvGrpSpPr>
          <p:cNvPr id="3" name="그룹 191">
            <a:extLst>
              <a:ext uri="{FF2B5EF4-FFF2-40B4-BE49-F238E27FC236}">
                <a16:creationId xmlns:a16="http://schemas.microsoft.com/office/drawing/2014/main" id="{3C09BE32-55E2-E8DC-FC7F-4B6BB76492AB}"/>
              </a:ext>
            </a:extLst>
          </p:cNvPr>
          <p:cNvGrpSpPr/>
          <p:nvPr/>
        </p:nvGrpSpPr>
        <p:grpSpPr>
          <a:xfrm>
            <a:off x="6459331" y="2415464"/>
            <a:ext cx="542554" cy="526082"/>
            <a:chOff x="3432515" y="5564600"/>
            <a:chExt cx="391954" cy="388715"/>
          </a:xfrm>
          <a:solidFill>
            <a:schemeClr val="tx2"/>
          </a:solidFill>
        </p:grpSpPr>
        <p:sp>
          <p:nvSpPr>
            <p:cNvPr id="4" name="자유형: 도형 192">
              <a:extLst>
                <a:ext uri="{FF2B5EF4-FFF2-40B4-BE49-F238E27FC236}">
                  <a16:creationId xmlns:a16="http://schemas.microsoft.com/office/drawing/2014/main" id="{53D4036F-108E-3773-CF93-B93DC73AA4F1}"/>
                </a:ext>
              </a:extLst>
            </p:cNvPr>
            <p:cNvSpPr/>
            <p:nvPr/>
          </p:nvSpPr>
          <p:spPr>
            <a:xfrm>
              <a:off x="3633874" y="5678995"/>
              <a:ext cx="190500" cy="76200"/>
            </a:xfrm>
            <a:custGeom>
              <a:avLst/>
              <a:gdLst>
                <a:gd name="connsiteX0" fmla="*/ 7144 w 190500"/>
                <a:gd name="connsiteY0" fmla="*/ 7144 h 76200"/>
                <a:gd name="connsiteX1" fmla="*/ 186214 w 190500"/>
                <a:gd name="connsiteY1" fmla="*/ 7144 h 76200"/>
                <a:gd name="connsiteX2" fmla="*/ 186214 w 190500"/>
                <a:gd name="connsiteY2" fmla="*/ 74771 h 76200"/>
                <a:gd name="connsiteX3" fmla="*/ 7144 w 190500"/>
                <a:gd name="connsiteY3" fmla="*/ 74771 h 76200"/>
                <a:gd name="connsiteX4" fmla="*/ 7144 w 190500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76200">
                  <a:moveTo>
                    <a:pt x="7144" y="7144"/>
                  </a:moveTo>
                  <a:lnTo>
                    <a:pt x="186214" y="7144"/>
                  </a:lnTo>
                  <a:lnTo>
                    <a:pt x="186214" y="74771"/>
                  </a:lnTo>
                  <a:lnTo>
                    <a:pt x="7144" y="74771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5" name="자유형: 도형 193">
              <a:extLst>
                <a:ext uri="{FF2B5EF4-FFF2-40B4-BE49-F238E27FC236}">
                  <a16:creationId xmlns:a16="http://schemas.microsoft.com/office/drawing/2014/main" id="{E6217270-F6AE-DD44-7BF5-4ECCDBE62159}"/>
                </a:ext>
              </a:extLst>
            </p:cNvPr>
            <p:cNvSpPr/>
            <p:nvPr/>
          </p:nvSpPr>
          <p:spPr>
            <a:xfrm>
              <a:off x="3542529" y="5564600"/>
              <a:ext cx="133350" cy="104775"/>
            </a:xfrm>
            <a:custGeom>
              <a:avLst/>
              <a:gdLst>
                <a:gd name="connsiteX0" fmla="*/ 7144 w 133350"/>
                <a:gd name="connsiteY0" fmla="*/ 7144 h 104775"/>
                <a:gd name="connsiteX1" fmla="*/ 133445 w 133350"/>
                <a:gd name="connsiteY1" fmla="*/ 7144 h 104775"/>
                <a:gd name="connsiteX2" fmla="*/ 133445 w 133350"/>
                <a:gd name="connsiteY2" fmla="*/ 99251 h 104775"/>
                <a:gd name="connsiteX3" fmla="*/ 7144 w 133350"/>
                <a:gd name="connsiteY3" fmla="*/ 99251 h 104775"/>
                <a:gd name="connsiteX4" fmla="*/ 7144 w 133350"/>
                <a:gd name="connsiteY4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04775">
                  <a:moveTo>
                    <a:pt x="7144" y="7144"/>
                  </a:moveTo>
                  <a:lnTo>
                    <a:pt x="133445" y="7144"/>
                  </a:lnTo>
                  <a:lnTo>
                    <a:pt x="133445" y="99251"/>
                  </a:lnTo>
                  <a:lnTo>
                    <a:pt x="7144" y="99251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6" name="자유형: 도형 194">
              <a:extLst>
                <a:ext uri="{FF2B5EF4-FFF2-40B4-BE49-F238E27FC236}">
                  <a16:creationId xmlns:a16="http://schemas.microsoft.com/office/drawing/2014/main" id="{2BBB4FD8-D8DE-C16A-C4D0-96DA234D2D41}"/>
                </a:ext>
              </a:extLst>
            </p:cNvPr>
            <p:cNvSpPr/>
            <p:nvPr/>
          </p:nvSpPr>
          <p:spPr>
            <a:xfrm>
              <a:off x="3432611" y="5768911"/>
              <a:ext cx="114300" cy="76200"/>
            </a:xfrm>
            <a:custGeom>
              <a:avLst/>
              <a:gdLst>
                <a:gd name="connsiteX0" fmla="*/ 7144 w 114300"/>
                <a:gd name="connsiteY0" fmla="*/ 7144 h 76200"/>
                <a:gd name="connsiteX1" fmla="*/ 109633 w 114300"/>
                <a:gd name="connsiteY1" fmla="*/ 7144 h 76200"/>
                <a:gd name="connsiteX2" fmla="*/ 109633 w 114300"/>
                <a:gd name="connsiteY2" fmla="*/ 74009 h 76200"/>
                <a:gd name="connsiteX3" fmla="*/ 7144 w 114300"/>
                <a:gd name="connsiteY3" fmla="*/ 74009 h 76200"/>
                <a:gd name="connsiteX4" fmla="*/ 7144 w 114300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76200">
                  <a:moveTo>
                    <a:pt x="7144" y="7144"/>
                  </a:moveTo>
                  <a:lnTo>
                    <a:pt x="109633" y="7144"/>
                  </a:lnTo>
                  <a:lnTo>
                    <a:pt x="109633" y="74009"/>
                  </a:lnTo>
                  <a:lnTo>
                    <a:pt x="7144" y="7400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7" name="자유형: 도형 195">
              <a:extLst>
                <a:ext uri="{FF2B5EF4-FFF2-40B4-BE49-F238E27FC236}">
                  <a16:creationId xmlns:a16="http://schemas.microsoft.com/office/drawing/2014/main" id="{D46BEC44-26C0-EE5C-8DFE-CD3424EEE1F9}"/>
                </a:ext>
              </a:extLst>
            </p:cNvPr>
            <p:cNvSpPr/>
            <p:nvPr/>
          </p:nvSpPr>
          <p:spPr>
            <a:xfrm>
              <a:off x="3557388" y="5768911"/>
              <a:ext cx="161925" cy="76200"/>
            </a:xfrm>
            <a:custGeom>
              <a:avLst/>
              <a:gdLst>
                <a:gd name="connsiteX0" fmla="*/ 7144 w 161925"/>
                <a:gd name="connsiteY0" fmla="*/ 7144 h 76200"/>
                <a:gd name="connsiteX1" fmla="*/ 155734 w 161925"/>
                <a:gd name="connsiteY1" fmla="*/ 7144 h 76200"/>
                <a:gd name="connsiteX2" fmla="*/ 155734 w 161925"/>
                <a:gd name="connsiteY2" fmla="*/ 74009 h 76200"/>
                <a:gd name="connsiteX3" fmla="*/ 7144 w 161925"/>
                <a:gd name="connsiteY3" fmla="*/ 74009 h 76200"/>
                <a:gd name="connsiteX4" fmla="*/ 7144 w 161925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76200">
                  <a:moveTo>
                    <a:pt x="7144" y="7144"/>
                  </a:moveTo>
                  <a:lnTo>
                    <a:pt x="155734" y="7144"/>
                  </a:lnTo>
                  <a:lnTo>
                    <a:pt x="155734" y="74009"/>
                  </a:lnTo>
                  <a:lnTo>
                    <a:pt x="7144" y="7400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8" name="자유형: 도형 196">
              <a:extLst>
                <a:ext uri="{FF2B5EF4-FFF2-40B4-BE49-F238E27FC236}">
                  <a16:creationId xmlns:a16="http://schemas.microsoft.com/office/drawing/2014/main" id="{6C1B20B0-3D11-EAFF-AFCF-FB8D23B5CF68}"/>
                </a:ext>
              </a:extLst>
            </p:cNvPr>
            <p:cNvSpPr/>
            <p:nvPr/>
          </p:nvSpPr>
          <p:spPr>
            <a:xfrm>
              <a:off x="3432611" y="5678995"/>
              <a:ext cx="190500" cy="76200"/>
            </a:xfrm>
            <a:custGeom>
              <a:avLst/>
              <a:gdLst>
                <a:gd name="connsiteX0" fmla="*/ 7144 w 190500"/>
                <a:gd name="connsiteY0" fmla="*/ 7144 h 76200"/>
                <a:gd name="connsiteX1" fmla="*/ 186214 w 190500"/>
                <a:gd name="connsiteY1" fmla="*/ 7144 h 76200"/>
                <a:gd name="connsiteX2" fmla="*/ 186214 w 190500"/>
                <a:gd name="connsiteY2" fmla="*/ 74771 h 76200"/>
                <a:gd name="connsiteX3" fmla="*/ 7144 w 190500"/>
                <a:gd name="connsiteY3" fmla="*/ 74771 h 76200"/>
                <a:gd name="connsiteX4" fmla="*/ 7144 w 190500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76200">
                  <a:moveTo>
                    <a:pt x="7144" y="7144"/>
                  </a:moveTo>
                  <a:lnTo>
                    <a:pt x="186214" y="7144"/>
                  </a:lnTo>
                  <a:lnTo>
                    <a:pt x="186214" y="74771"/>
                  </a:lnTo>
                  <a:lnTo>
                    <a:pt x="7144" y="74771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9" name="자유형: 도형 197">
              <a:extLst>
                <a:ext uri="{FF2B5EF4-FFF2-40B4-BE49-F238E27FC236}">
                  <a16:creationId xmlns:a16="http://schemas.microsoft.com/office/drawing/2014/main" id="{0AEA2D25-756F-9541-0147-0D4AED0B339A}"/>
                </a:ext>
              </a:extLst>
            </p:cNvPr>
            <p:cNvSpPr/>
            <p:nvPr/>
          </p:nvSpPr>
          <p:spPr>
            <a:xfrm>
              <a:off x="3432515" y="5858065"/>
              <a:ext cx="190500" cy="95250"/>
            </a:xfrm>
            <a:custGeom>
              <a:avLst/>
              <a:gdLst>
                <a:gd name="connsiteX0" fmla="*/ 186214 w 190500"/>
                <a:gd name="connsiteY0" fmla="*/ 7144 h 95250"/>
                <a:gd name="connsiteX1" fmla="*/ 122111 w 190500"/>
                <a:gd name="connsiteY1" fmla="*/ 7144 h 95250"/>
                <a:gd name="connsiteX2" fmla="*/ 120968 w 190500"/>
                <a:gd name="connsiteY2" fmla="*/ 7239 h 95250"/>
                <a:gd name="connsiteX3" fmla="*/ 119824 w 190500"/>
                <a:gd name="connsiteY3" fmla="*/ 7144 h 95250"/>
                <a:gd name="connsiteX4" fmla="*/ 7144 w 190500"/>
                <a:gd name="connsiteY4" fmla="*/ 7144 h 95250"/>
                <a:gd name="connsiteX5" fmla="*/ 7144 w 190500"/>
                <a:gd name="connsiteY5" fmla="*/ 76581 h 95250"/>
                <a:gd name="connsiteX6" fmla="*/ 24574 w 190500"/>
                <a:gd name="connsiteY6" fmla="*/ 94012 h 95250"/>
                <a:gd name="connsiteX7" fmla="*/ 186214 w 190500"/>
                <a:gd name="connsiteY7" fmla="*/ 94012 h 95250"/>
                <a:gd name="connsiteX8" fmla="*/ 186214 w 190500"/>
                <a:gd name="connsiteY8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95250">
                  <a:moveTo>
                    <a:pt x="186214" y="7144"/>
                  </a:moveTo>
                  <a:lnTo>
                    <a:pt x="122111" y="7144"/>
                  </a:lnTo>
                  <a:cubicBezTo>
                    <a:pt x="121729" y="7144"/>
                    <a:pt x="121348" y="7239"/>
                    <a:pt x="120968" y="7239"/>
                  </a:cubicBezTo>
                  <a:cubicBezTo>
                    <a:pt x="120587" y="7239"/>
                    <a:pt x="120205" y="7239"/>
                    <a:pt x="119824" y="7144"/>
                  </a:cubicBezTo>
                  <a:lnTo>
                    <a:pt x="7144" y="7144"/>
                  </a:lnTo>
                  <a:lnTo>
                    <a:pt x="7144" y="76581"/>
                  </a:lnTo>
                  <a:cubicBezTo>
                    <a:pt x="7144" y="86201"/>
                    <a:pt x="14954" y="94012"/>
                    <a:pt x="24574" y="94012"/>
                  </a:cubicBezTo>
                  <a:lnTo>
                    <a:pt x="186214" y="94012"/>
                  </a:lnTo>
                  <a:lnTo>
                    <a:pt x="18621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10" name="자유형: 도형 198">
              <a:extLst>
                <a:ext uri="{FF2B5EF4-FFF2-40B4-BE49-F238E27FC236}">
                  <a16:creationId xmlns:a16="http://schemas.microsoft.com/office/drawing/2014/main" id="{374E106B-549F-3922-925D-E2AC69C8E27C}"/>
                </a:ext>
              </a:extLst>
            </p:cNvPr>
            <p:cNvSpPr/>
            <p:nvPr/>
          </p:nvSpPr>
          <p:spPr>
            <a:xfrm>
              <a:off x="3728266" y="5768911"/>
              <a:ext cx="95250" cy="76200"/>
            </a:xfrm>
            <a:custGeom>
              <a:avLst/>
              <a:gdLst>
                <a:gd name="connsiteX0" fmla="*/ 7144 w 95250"/>
                <a:gd name="connsiteY0" fmla="*/ 7144 h 76200"/>
                <a:gd name="connsiteX1" fmla="*/ 91821 w 95250"/>
                <a:gd name="connsiteY1" fmla="*/ 7144 h 76200"/>
                <a:gd name="connsiteX2" fmla="*/ 91821 w 95250"/>
                <a:gd name="connsiteY2" fmla="*/ 74009 h 76200"/>
                <a:gd name="connsiteX3" fmla="*/ 7144 w 95250"/>
                <a:gd name="connsiteY3" fmla="*/ 74009 h 76200"/>
                <a:gd name="connsiteX4" fmla="*/ 7144 w 95250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76200">
                  <a:moveTo>
                    <a:pt x="7144" y="7144"/>
                  </a:moveTo>
                  <a:lnTo>
                    <a:pt x="91821" y="7144"/>
                  </a:lnTo>
                  <a:lnTo>
                    <a:pt x="91821" y="74009"/>
                  </a:lnTo>
                  <a:lnTo>
                    <a:pt x="7144" y="7400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11" name="자유형: 도형 199">
              <a:extLst>
                <a:ext uri="{FF2B5EF4-FFF2-40B4-BE49-F238E27FC236}">
                  <a16:creationId xmlns:a16="http://schemas.microsoft.com/office/drawing/2014/main" id="{3134656F-F177-CBBC-E094-BB6558080F65}"/>
                </a:ext>
              </a:extLst>
            </p:cNvPr>
            <p:cNvSpPr/>
            <p:nvPr/>
          </p:nvSpPr>
          <p:spPr>
            <a:xfrm>
              <a:off x="3432611" y="5564600"/>
              <a:ext cx="95250" cy="104775"/>
            </a:xfrm>
            <a:custGeom>
              <a:avLst/>
              <a:gdLst>
                <a:gd name="connsiteX0" fmla="*/ 94774 w 95250"/>
                <a:gd name="connsiteY0" fmla="*/ 99251 h 104775"/>
                <a:gd name="connsiteX1" fmla="*/ 94774 w 95250"/>
                <a:gd name="connsiteY1" fmla="*/ 7144 h 104775"/>
                <a:gd name="connsiteX2" fmla="*/ 24574 w 95250"/>
                <a:gd name="connsiteY2" fmla="*/ 7144 h 104775"/>
                <a:gd name="connsiteX3" fmla="*/ 7144 w 95250"/>
                <a:gd name="connsiteY3" fmla="*/ 24575 h 104775"/>
                <a:gd name="connsiteX4" fmla="*/ 7144 w 95250"/>
                <a:gd name="connsiteY4" fmla="*/ 99251 h 104775"/>
                <a:gd name="connsiteX5" fmla="*/ 94774 w 95250"/>
                <a:gd name="connsiteY5" fmla="*/ 99251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104775">
                  <a:moveTo>
                    <a:pt x="94774" y="99251"/>
                  </a:moveTo>
                  <a:lnTo>
                    <a:pt x="94774" y="7144"/>
                  </a:lnTo>
                  <a:lnTo>
                    <a:pt x="24574" y="7144"/>
                  </a:lnTo>
                  <a:cubicBezTo>
                    <a:pt x="14954" y="7144"/>
                    <a:pt x="7144" y="14954"/>
                    <a:pt x="7144" y="24575"/>
                  </a:cubicBezTo>
                  <a:lnTo>
                    <a:pt x="7144" y="99251"/>
                  </a:lnTo>
                  <a:lnTo>
                    <a:pt x="94774" y="992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12" name="자유형: 도형 200">
              <a:extLst>
                <a:ext uri="{FF2B5EF4-FFF2-40B4-BE49-F238E27FC236}">
                  <a16:creationId xmlns:a16="http://schemas.microsoft.com/office/drawing/2014/main" id="{CE1C8D79-880C-91C3-BB1F-43BFAA7EE066}"/>
                </a:ext>
              </a:extLst>
            </p:cNvPr>
            <p:cNvSpPr/>
            <p:nvPr/>
          </p:nvSpPr>
          <p:spPr>
            <a:xfrm>
              <a:off x="3633969" y="5857398"/>
              <a:ext cx="190500" cy="95250"/>
            </a:xfrm>
            <a:custGeom>
              <a:avLst/>
              <a:gdLst>
                <a:gd name="connsiteX0" fmla="*/ 91059 w 190500"/>
                <a:gd name="connsiteY0" fmla="*/ 7715 h 95250"/>
                <a:gd name="connsiteX1" fmla="*/ 90011 w 190500"/>
                <a:gd name="connsiteY1" fmla="*/ 7811 h 95250"/>
                <a:gd name="connsiteX2" fmla="*/ 88868 w 190500"/>
                <a:gd name="connsiteY2" fmla="*/ 7811 h 95250"/>
                <a:gd name="connsiteX3" fmla="*/ 7144 w 190500"/>
                <a:gd name="connsiteY3" fmla="*/ 7811 h 95250"/>
                <a:gd name="connsiteX4" fmla="*/ 7144 w 190500"/>
                <a:gd name="connsiteY4" fmla="*/ 94774 h 95250"/>
                <a:gd name="connsiteX5" fmla="*/ 168783 w 190500"/>
                <a:gd name="connsiteY5" fmla="*/ 94774 h 95250"/>
                <a:gd name="connsiteX6" fmla="*/ 186214 w 190500"/>
                <a:gd name="connsiteY6" fmla="*/ 77343 h 95250"/>
                <a:gd name="connsiteX7" fmla="*/ 186214 w 190500"/>
                <a:gd name="connsiteY7" fmla="*/ 7144 h 95250"/>
                <a:gd name="connsiteX8" fmla="*/ 91154 w 190500"/>
                <a:gd name="connsiteY8" fmla="*/ 7144 h 95250"/>
                <a:gd name="connsiteX9" fmla="*/ 91154 w 190500"/>
                <a:gd name="connsiteY9" fmla="*/ 771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95250">
                  <a:moveTo>
                    <a:pt x="91059" y="7715"/>
                  </a:moveTo>
                  <a:cubicBezTo>
                    <a:pt x="90773" y="7715"/>
                    <a:pt x="90392" y="7811"/>
                    <a:pt x="90011" y="7811"/>
                  </a:cubicBezTo>
                  <a:cubicBezTo>
                    <a:pt x="89630" y="7811"/>
                    <a:pt x="88868" y="7811"/>
                    <a:pt x="88868" y="7811"/>
                  </a:cubicBezTo>
                  <a:lnTo>
                    <a:pt x="7144" y="7811"/>
                  </a:lnTo>
                  <a:lnTo>
                    <a:pt x="7144" y="94774"/>
                  </a:lnTo>
                  <a:lnTo>
                    <a:pt x="168783" y="94774"/>
                  </a:lnTo>
                  <a:cubicBezTo>
                    <a:pt x="178403" y="94774"/>
                    <a:pt x="186214" y="86963"/>
                    <a:pt x="186214" y="77343"/>
                  </a:cubicBezTo>
                  <a:lnTo>
                    <a:pt x="186214" y="7144"/>
                  </a:lnTo>
                  <a:lnTo>
                    <a:pt x="91154" y="7144"/>
                  </a:lnTo>
                  <a:lnTo>
                    <a:pt x="91154" y="7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13" name="자유형: 도형 201">
              <a:extLst>
                <a:ext uri="{FF2B5EF4-FFF2-40B4-BE49-F238E27FC236}">
                  <a16:creationId xmlns:a16="http://schemas.microsoft.com/office/drawing/2014/main" id="{98D09598-1C92-6FC3-6ED7-4C7265F23BD5}"/>
                </a:ext>
              </a:extLst>
            </p:cNvPr>
            <p:cNvSpPr/>
            <p:nvPr/>
          </p:nvSpPr>
          <p:spPr>
            <a:xfrm>
              <a:off x="3691119" y="5564600"/>
              <a:ext cx="133350" cy="104775"/>
            </a:xfrm>
            <a:custGeom>
              <a:avLst/>
              <a:gdLst>
                <a:gd name="connsiteX0" fmla="*/ 7144 w 133350"/>
                <a:gd name="connsiteY0" fmla="*/ 99251 h 104775"/>
                <a:gd name="connsiteX1" fmla="*/ 128969 w 133350"/>
                <a:gd name="connsiteY1" fmla="*/ 99251 h 104775"/>
                <a:gd name="connsiteX2" fmla="*/ 128969 w 133350"/>
                <a:gd name="connsiteY2" fmla="*/ 24575 h 104775"/>
                <a:gd name="connsiteX3" fmla="*/ 111538 w 133350"/>
                <a:gd name="connsiteY3" fmla="*/ 7144 h 104775"/>
                <a:gd name="connsiteX4" fmla="*/ 7144 w 133350"/>
                <a:gd name="connsiteY4" fmla="*/ 7144 h 104775"/>
                <a:gd name="connsiteX5" fmla="*/ 7144 w 133350"/>
                <a:gd name="connsiteY5" fmla="*/ 99251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104775">
                  <a:moveTo>
                    <a:pt x="7144" y="99251"/>
                  </a:moveTo>
                  <a:lnTo>
                    <a:pt x="128969" y="99251"/>
                  </a:lnTo>
                  <a:lnTo>
                    <a:pt x="128969" y="24575"/>
                  </a:lnTo>
                  <a:cubicBezTo>
                    <a:pt x="128969" y="14954"/>
                    <a:pt x="121158" y="7144"/>
                    <a:pt x="111538" y="7144"/>
                  </a:cubicBezTo>
                  <a:lnTo>
                    <a:pt x="7144" y="7144"/>
                  </a:lnTo>
                  <a:lnTo>
                    <a:pt x="7144" y="992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</p:grpSp>
      <p:sp>
        <p:nvSpPr>
          <p:cNvPr id="14" name="직사각형 51">
            <a:extLst>
              <a:ext uri="{FF2B5EF4-FFF2-40B4-BE49-F238E27FC236}">
                <a16:creationId xmlns:a16="http://schemas.microsoft.com/office/drawing/2014/main" id="{73C907D8-FFF9-ACF3-00D7-9970BEFC1528}"/>
              </a:ext>
            </a:extLst>
          </p:cNvPr>
          <p:cNvSpPr/>
          <p:nvPr/>
        </p:nvSpPr>
        <p:spPr>
          <a:xfrm>
            <a:off x="1782996" y="3623345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15" name="직사각형 59">
            <a:extLst>
              <a:ext uri="{FF2B5EF4-FFF2-40B4-BE49-F238E27FC236}">
                <a16:creationId xmlns:a16="http://schemas.microsoft.com/office/drawing/2014/main" id="{1EF88246-7F9E-226E-185A-9BA3E5B91F70}"/>
              </a:ext>
            </a:extLst>
          </p:cNvPr>
          <p:cNvSpPr/>
          <p:nvPr/>
        </p:nvSpPr>
        <p:spPr>
          <a:xfrm>
            <a:off x="2935583" y="3938618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The actors</a:t>
            </a:r>
          </a:p>
        </p:txBody>
      </p:sp>
      <p:grpSp>
        <p:nvGrpSpPr>
          <p:cNvPr id="23" name="그룹 421">
            <a:extLst>
              <a:ext uri="{FF2B5EF4-FFF2-40B4-BE49-F238E27FC236}">
                <a16:creationId xmlns:a16="http://schemas.microsoft.com/office/drawing/2014/main" id="{6F32615F-2474-4FF4-77A5-DF800243AB9B}"/>
              </a:ext>
            </a:extLst>
          </p:cNvPr>
          <p:cNvGrpSpPr/>
          <p:nvPr/>
        </p:nvGrpSpPr>
        <p:grpSpPr>
          <a:xfrm>
            <a:off x="6459703" y="3852517"/>
            <a:ext cx="596003" cy="579915"/>
            <a:chOff x="7463066" y="2241184"/>
            <a:chExt cx="389716" cy="380715"/>
          </a:xfrm>
          <a:solidFill>
            <a:schemeClr val="tx2"/>
          </a:solidFill>
        </p:grpSpPr>
        <p:sp>
          <p:nvSpPr>
            <p:cNvPr id="24" name="자유형: 도형 422">
              <a:extLst>
                <a:ext uri="{FF2B5EF4-FFF2-40B4-BE49-F238E27FC236}">
                  <a16:creationId xmlns:a16="http://schemas.microsoft.com/office/drawing/2014/main" id="{5CE3E9D1-3DD3-A82B-3450-659643272AED}"/>
                </a:ext>
              </a:extLst>
            </p:cNvPr>
            <p:cNvSpPr/>
            <p:nvPr/>
          </p:nvSpPr>
          <p:spPr>
            <a:xfrm>
              <a:off x="7681332" y="2241184"/>
              <a:ext cx="171450" cy="161925"/>
            </a:xfrm>
            <a:custGeom>
              <a:avLst/>
              <a:gdLst>
                <a:gd name="connsiteX0" fmla="*/ 165925 w 171450"/>
                <a:gd name="connsiteY0" fmla="*/ 105966 h 161925"/>
                <a:gd name="connsiteX1" fmla="*/ 70390 w 171450"/>
                <a:gd name="connsiteY1" fmla="*/ 10430 h 161925"/>
                <a:gd name="connsiteX2" fmla="*/ 54673 w 171450"/>
                <a:gd name="connsiteY2" fmla="*/ 10430 h 161925"/>
                <a:gd name="connsiteX3" fmla="*/ 7144 w 171450"/>
                <a:gd name="connsiteY3" fmla="*/ 57960 h 161925"/>
                <a:gd name="connsiteX4" fmla="*/ 55340 w 171450"/>
                <a:gd name="connsiteY4" fmla="*/ 83201 h 161925"/>
                <a:gd name="connsiteX5" fmla="*/ 129921 w 171450"/>
                <a:gd name="connsiteY5" fmla="*/ 157782 h 161925"/>
                <a:gd name="connsiteX6" fmla="*/ 165925 w 171450"/>
                <a:gd name="connsiteY6" fmla="*/ 121777 h 161925"/>
                <a:gd name="connsiteX7" fmla="*/ 165925 w 171450"/>
                <a:gd name="connsiteY7" fmla="*/ 105966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61925">
                  <a:moveTo>
                    <a:pt x="165925" y="105966"/>
                  </a:moveTo>
                  <a:lnTo>
                    <a:pt x="70390" y="10430"/>
                  </a:lnTo>
                  <a:cubicBezTo>
                    <a:pt x="66008" y="6048"/>
                    <a:pt x="58960" y="6048"/>
                    <a:pt x="54673" y="10430"/>
                  </a:cubicBezTo>
                  <a:lnTo>
                    <a:pt x="7144" y="57960"/>
                  </a:lnTo>
                  <a:cubicBezTo>
                    <a:pt x="25241" y="61198"/>
                    <a:pt x="42005" y="69866"/>
                    <a:pt x="55340" y="83201"/>
                  </a:cubicBezTo>
                  <a:lnTo>
                    <a:pt x="129921" y="157782"/>
                  </a:lnTo>
                  <a:lnTo>
                    <a:pt x="165925" y="121777"/>
                  </a:lnTo>
                  <a:cubicBezTo>
                    <a:pt x="170307" y="117396"/>
                    <a:pt x="170307" y="110347"/>
                    <a:pt x="165925" y="1059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25" name="자유형: 도형 423">
              <a:extLst>
                <a:ext uri="{FF2B5EF4-FFF2-40B4-BE49-F238E27FC236}">
                  <a16:creationId xmlns:a16="http://schemas.microsoft.com/office/drawing/2014/main" id="{3030A191-21D2-DF40-EAC2-641C709F1FD1}"/>
                </a:ext>
              </a:extLst>
            </p:cNvPr>
            <p:cNvSpPr/>
            <p:nvPr/>
          </p:nvSpPr>
          <p:spPr>
            <a:xfrm>
              <a:off x="7463066" y="2241565"/>
              <a:ext cx="342900" cy="352425"/>
            </a:xfrm>
            <a:custGeom>
              <a:avLst/>
              <a:gdLst>
                <a:gd name="connsiteX0" fmla="*/ 257985 w 342900"/>
                <a:gd name="connsiteY0" fmla="*/ 98917 h 352425"/>
                <a:gd name="connsiteX1" fmla="*/ 209312 w 342900"/>
                <a:gd name="connsiteY1" fmla="*/ 78819 h 352425"/>
                <a:gd name="connsiteX2" fmla="*/ 190071 w 342900"/>
                <a:gd name="connsiteY2" fmla="*/ 78819 h 352425"/>
                <a:gd name="connsiteX3" fmla="*/ 121682 w 342900"/>
                <a:gd name="connsiteY3" fmla="*/ 10430 h 352425"/>
                <a:gd name="connsiteX4" fmla="*/ 105966 w 342900"/>
                <a:gd name="connsiteY4" fmla="*/ 10430 h 352425"/>
                <a:gd name="connsiteX5" fmla="*/ 10430 w 342900"/>
                <a:gd name="connsiteY5" fmla="*/ 105966 h 352425"/>
                <a:gd name="connsiteX6" fmla="*/ 10430 w 342900"/>
                <a:gd name="connsiteY6" fmla="*/ 121682 h 352425"/>
                <a:gd name="connsiteX7" fmla="*/ 66818 w 342900"/>
                <a:gd name="connsiteY7" fmla="*/ 178070 h 352425"/>
                <a:gd name="connsiteX8" fmla="*/ 66818 w 342900"/>
                <a:gd name="connsiteY8" fmla="*/ 220837 h 352425"/>
                <a:gd name="connsiteX9" fmla="*/ 99012 w 342900"/>
                <a:gd name="connsiteY9" fmla="*/ 188643 h 352425"/>
                <a:gd name="connsiteX10" fmla="*/ 131683 w 342900"/>
                <a:gd name="connsiteY10" fmla="*/ 175117 h 352425"/>
                <a:gd name="connsiteX11" fmla="*/ 164354 w 342900"/>
                <a:gd name="connsiteY11" fmla="*/ 188643 h 352425"/>
                <a:gd name="connsiteX12" fmla="*/ 177784 w 342900"/>
                <a:gd name="connsiteY12" fmla="*/ 218646 h 352425"/>
                <a:gd name="connsiteX13" fmla="*/ 192167 w 342900"/>
                <a:gd name="connsiteY13" fmla="*/ 228457 h 352425"/>
                <a:gd name="connsiteX14" fmla="*/ 205597 w 342900"/>
                <a:gd name="connsiteY14" fmla="*/ 258461 h 352425"/>
                <a:gd name="connsiteX15" fmla="*/ 219980 w 342900"/>
                <a:gd name="connsiteY15" fmla="*/ 268272 h 352425"/>
                <a:gd name="connsiteX16" fmla="*/ 232172 w 342900"/>
                <a:gd name="connsiteY16" fmla="*/ 289893 h 352425"/>
                <a:gd name="connsiteX17" fmla="*/ 253794 w 342900"/>
                <a:gd name="connsiteY17" fmla="*/ 302085 h 352425"/>
                <a:gd name="connsiteX18" fmla="*/ 267319 w 342900"/>
                <a:gd name="connsiteY18" fmla="*/ 334756 h 352425"/>
                <a:gd name="connsiteX19" fmla="*/ 262843 w 342900"/>
                <a:gd name="connsiteY19" fmla="*/ 354568 h 352425"/>
                <a:gd name="connsiteX20" fmla="*/ 279797 w 342900"/>
                <a:gd name="connsiteY20" fmla="*/ 345615 h 352425"/>
                <a:gd name="connsiteX21" fmla="*/ 287036 w 342900"/>
                <a:gd name="connsiteY21" fmla="*/ 310944 h 352425"/>
                <a:gd name="connsiteX22" fmla="*/ 304943 w 342900"/>
                <a:gd name="connsiteY22" fmla="*/ 269129 h 352425"/>
                <a:gd name="connsiteX23" fmla="*/ 322850 w 342900"/>
                <a:gd name="connsiteY23" fmla="*/ 227314 h 352425"/>
                <a:gd name="connsiteX24" fmla="*/ 333518 w 342900"/>
                <a:gd name="connsiteY24" fmla="*/ 174641 h 352425"/>
                <a:gd name="connsiteX25" fmla="*/ 257985 w 342900"/>
                <a:gd name="connsiteY25" fmla="*/ 98917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2900" h="352425">
                  <a:moveTo>
                    <a:pt x="257985" y="98917"/>
                  </a:moveTo>
                  <a:cubicBezTo>
                    <a:pt x="245031" y="85963"/>
                    <a:pt x="227695" y="78819"/>
                    <a:pt x="209312" y="78819"/>
                  </a:cubicBezTo>
                  <a:lnTo>
                    <a:pt x="190071" y="78819"/>
                  </a:lnTo>
                  <a:lnTo>
                    <a:pt x="121682" y="10430"/>
                  </a:lnTo>
                  <a:cubicBezTo>
                    <a:pt x="117300" y="6048"/>
                    <a:pt x="110252" y="6048"/>
                    <a:pt x="105966" y="10430"/>
                  </a:cubicBezTo>
                  <a:lnTo>
                    <a:pt x="10430" y="105966"/>
                  </a:lnTo>
                  <a:cubicBezTo>
                    <a:pt x="6048" y="110347"/>
                    <a:pt x="6048" y="117396"/>
                    <a:pt x="10430" y="121682"/>
                  </a:cubicBezTo>
                  <a:lnTo>
                    <a:pt x="66818" y="178070"/>
                  </a:lnTo>
                  <a:lnTo>
                    <a:pt x="66818" y="220837"/>
                  </a:lnTo>
                  <a:lnTo>
                    <a:pt x="99012" y="188643"/>
                  </a:lnTo>
                  <a:cubicBezTo>
                    <a:pt x="107775" y="179880"/>
                    <a:pt x="119301" y="175117"/>
                    <a:pt x="131683" y="175117"/>
                  </a:cubicBezTo>
                  <a:cubicBezTo>
                    <a:pt x="143971" y="175117"/>
                    <a:pt x="155591" y="179880"/>
                    <a:pt x="164354" y="188643"/>
                  </a:cubicBezTo>
                  <a:cubicBezTo>
                    <a:pt x="172641" y="196929"/>
                    <a:pt x="177118" y="207693"/>
                    <a:pt x="177784" y="218646"/>
                  </a:cubicBezTo>
                  <a:cubicBezTo>
                    <a:pt x="183118" y="220932"/>
                    <a:pt x="187976" y="224266"/>
                    <a:pt x="192167" y="228457"/>
                  </a:cubicBezTo>
                  <a:cubicBezTo>
                    <a:pt x="200454" y="236744"/>
                    <a:pt x="204930" y="247507"/>
                    <a:pt x="205597" y="258461"/>
                  </a:cubicBezTo>
                  <a:cubicBezTo>
                    <a:pt x="210931" y="260747"/>
                    <a:pt x="215789" y="264081"/>
                    <a:pt x="219980" y="268272"/>
                  </a:cubicBezTo>
                  <a:cubicBezTo>
                    <a:pt x="226172" y="274463"/>
                    <a:pt x="230172" y="281892"/>
                    <a:pt x="232172" y="289893"/>
                  </a:cubicBezTo>
                  <a:cubicBezTo>
                    <a:pt x="240268" y="291894"/>
                    <a:pt x="247698" y="296085"/>
                    <a:pt x="253794" y="302085"/>
                  </a:cubicBezTo>
                  <a:cubicBezTo>
                    <a:pt x="262462" y="310848"/>
                    <a:pt x="267319" y="322374"/>
                    <a:pt x="267319" y="334756"/>
                  </a:cubicBezTo>
                  <a:cubicBezTo>
                    <a:pt x="267319" y="341709"/>
                    <a:pt x="265795" y="348472"/>
                    <a:pt x="262843" y="354568"/>
                  </a:cubicBezTo>
                  <a:cubicBezTo>
                    <a:pt x="269034" y="353425"/>
                    <a:pt x="275035" y="350472"/>
                    <a:pt x="279797" y="345615"/>
                  </a:cubicBezTo>
                  <a:cubicBezTo>
                    <a:pt x="294275" y="331137"/>
                    <a:pt x="288084" y="313706"/>
                    <a:pt x="287036" y="310944"/>
                  </a:cubicBezTo>
                  <a:cubicBezTo>
                    <a:pt x="304086" y="304086"/>
                    <a:pt x="311230" y="285131"/>
                    <a:pt x="304943" y="269129"/>
                  </a:cubicBezTo>
                  <a:cubicBezTo>
                    <a:pt x="319421" y="263319"/>
                    <a:pt x="330089" y="245793"/>
                    <a:pt x="322850" y="227314"/>
                  </a:cubicBezTo>
                  <a:cubicBezTo>
                    <a:pt x="344091" y="218742"/>
                    <a:pt x="349901" y="190929"/>
                    <a:pt x="333518" y="174641"/>
                  </a:cubicBezTo>
                  <a:lnTo>
                    <a:pt x="257985" y="989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29" name="자유형: 도형 424">
              <a:extLst>
                <a:ext uri="{FF2B5EF4-FFF2-40B4-BE49-F238E27FC236}">
                  <a16:creationId xmlns:a16="http://schemas.microsoft.com/office/drawing/2014/main" id="{12202C82-6561-A55E-75DC-3EB49CDE4D93}"/>
                </a:ext>
              </a:extLst>
            </p:cNvPr>
            <p:cNvSpPr/>
            <p:nvPr/>
          </p:nvSpPr>
          <p:spPr>
            <a:xfrm>
              <a:off x="7533932" y="2431399"/>
              <a:ext cx="180975" cy="190500"/>
            </a:xfrm>
            <a:custGeom>
              <a:avLst/>
              <a:gdLst>
                <a:gd name="connsiteX0" fmla="*/ 133303 w 180975"/>
                <a:gd name="connsiteY0" fmla="*/ 127587 h 190500"/>
                <a:gd name="connsiteX1" fmla="*/ 133303 w 180975"/>
                <a:gd name="connsiteY1" fmla="*/ 93774 h 190500"/>
                <a:gd name="connsiteX2" fmla="*/ 99489 w 180975"/>
                <a:gd name="connsiteY2" fmla="*/ 93774 h 190500"/>
                <a:gd name="connsiteX3" fmla="*/ 105489 w 180975"/>
                <a:gd name="connsiteY3" fmla="*/ 87773 h 190500"/>
                <a:gd name="connsiteX4" fmla="*/ 105489 w 180975"/>
                <a:gd name="connsiteY4" fmla="*/ 53959 h 190500"/>
                <a:gd name="connsiteX5" fmla="*/ 71676 w 180975"/>
                <a:gd name="connsiteY5" fmla="*/ 53959 h 190500"/>
                <a:gd name="connsiteX6" fmla="*/ 77677 w 180975"/>
                <a:gd name="connsiteY6" fmla="*/ 47958 h 190500"/>
                <a:gd name="connsiteX7" fmla="*/ 77677 w 180975"/>
                <a:gd name="connsiteY7" fmla="*/ 14145 h 190500"/>
                <a:gd name="connsiteX8" fmla="*/ 43863 w 180975"/>
                <a:gd name="connsiteY8" fmla="*/ 14145 h 190500"/>
                <a:gd name="connsiteX9" fmla="*/ 14145 w 180975"/>
                <a:gd name="connsiteY9" fmla="*/ 43863 h 190500"/>
                <a:gd name="connsiteX10" fmla="*/ 14145 w 180975"/>
                <a:gd name="connsiteY10" fmla="*/ 77676 h 190500"/>
                <a:gd name="connsiteX11" fmla="*/ 47959 w 180975"/>
                <a:gd name="connsiteY11" fmla="*/ 77676 h 190500"/>
                <a:gd name="connsiteX12" fmla="*/ 47959 w 180975"/>
                <a:gd name="connsiteY12" fmla="*/ 111490 h 190500"/>
                <a:gd name="connsiteX13" fmla="*/ 81772 w 180975"/>
                <a:gd name="connsiteY13" fmla="*/ 111490 h 190500"/>
                <a:gd name="connsiteX14" fmla="*/ 81772 w 180975"/>
                <a:gd name="connsiteY14" fmla="*/ 145304 h 190500"/>
                <a:gd name="connsiteX15" fmla="*/ 115586 w 180975"/>
                <a:gd name="connsiteY15" fmla="*/ 145304 h 190500"/>
                <a:gd name="connsiteX16" fmla="*/ 115586 w 180975"/>
                <a:gd name="connsiteY16" fmla="*/ 179118 h 190500"/>
                <a:gd name="connsiteX17" fmla="*/ 149400 w 180975"/>
                <a:gd name="connsiteY17" fmla="*/ 179118 h 190500"/>
                <a:gd name="connsiteX18" fmla="*/ 167212 w 180975"/>
                <a:gd name="connsiteY18" fmla="*/ 161306 h 190500"/>
                <a:gd name="connsiteX19" fmla="*/ 167212 w 180975"/>
                <a:gd name="connsiteY19" fmla="*/ 127492 h 190500"/>
                <a:gd name="connsiteX20" fmla="*/ 133303 w 180975"/>
                <a:gd name="connsiteY20" fmla="*/ 127587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975" h="190500">
                  <a:moveTo>
                    <a:pt x="133303" y="127587"/>
                  </a:moveTo>
                  <a:cubicBezTo>
                    <a:pt x="142637" y="118253"/>
                    <a:pt x="142637" y="103108"/>
                    <a:pt x="133303" y="93774"/>
                  </a:cubicBezTo>
                  <a:cubicBezTo>
                    <a:pt x="123968" y="84439"/>
                    <a:pt x="108823" y="84439"/>
                    <a:pt x="99489" y="93774"/>
                  </a:cubicBezTo>
                  <a:lnTo>
                    <a:pt x="105489" y="87773"/>
                  </a:lnTo>
                  <a:cubicBezTo>
                    <a:pt x="114824" y="78438"/>
                    <a:pt x="114824" y="63294"/>
                    <a:pt x="105489" y="53959"/>
                  </a:cubicBezTo>
                  <a:cubicBezTo>
                    <a:pt x="96155" y="44625"/>
                    <a:pt x="81010" y="44625"/>
                    <a:pt x="71676" y="53959"/>
                  </a:cubicBezTo>
                  <a:lnTo>
                    <a:pt x="77677" y="47958"/>
                  </a:lnTo>
                  <a:cubicBezTo>
                    <a:pt x="87011" y="38624"/>
                    <a:pt x="87011" y="23479"/>
                    <a:pt x="77677" y="14145"/>
                  </a:cubicBezTo>
                  <a:cubicBezTo>
                    <a:pt x="68342" y="4810"/>
                    <a:pt x="53197" y="4810"/>
                    <a:pt x="43863" y="14145"/>
                  </a:cubicBezTo>
                  <a:lnTo>
                    <a:pt x="14145" y="43863"/>
                  </a:lnTo>
                  <a:cubicBezTo>
                    <a:pt x="4810" y="53197"/>
                    <a:pt x="4810" y="68342"/>
                    <a:pt x="14145" y="77676"/>
                  </a:cubicBezTo>
                  <a:cubicBezTo>
                    <a:pt x="23479" y="87011"/>
                    <a:pt x="38624" y="87011"/>
                    <a:pt x="47959" y="77676"/>
                  </a:cubicBezTo>
                  <a:cubicBezTo>
                    <a:pt x="38624" y="87011"/>
                    <a:pt x="38624" y="102156"/>
                    <a:pt x="47959" y="111490"/>
                  </a:cubicBezTo>
                  <a:cubicBezTo>
                    <a:pt x="57293" y="120825"/>
                    <a:pt x="72438" y="120825"/>
                    <a:pt x="81772" y="111490"/>
                  </a:cubicBezTo>
                  <a:cubicBezTo>
                    <a:pt x="72438" y="120825"/>
                    <a:pt x="72438" y="135969"/>
                    <a:pt x="81772" y="145304"/>
                  </a:cubicBezTo>
                  <a:cubicBezTo>
                    <a:pt x="91107" y="154638"/>
                    <a:pt x="106252" y="154638"/>
                    <a:pt x="115586" y="145304"/>
                  </a:cubicBezTo>
                  <a:cubicBezTo>
                    <a:pt x="106252" y="154638"/>
                    <a:pt x="106252" y="169783"/>
                    <a:pt x="115586" y="179118"/>
                  </a:cubicBezTo>
                  <a:cubicBezTo>
                    <a:pt x="124921" y="188452"/>
                    <a:pt x="140065" y="188452"/>
                    <a:pt x="149400" y="179118"/>
                  </a:cubicBezTo>
                  <a:lnTo>
                    <a:pt x="167212" y="161306"/>
                  </a:lnTo>
                  <a:cubicBezTo>
                    <a:pt x="176546" y="151971"/>
                    <a:pt x="176546" y="136827"/>
                    <a:pt x="167212" y="127492"/>
                  </a:cubicBezTo>
                  <a:cubicBezTo>
                    <a:pt x="157782" y="118253"/>
                    <a:pt x="142637" y="118253"/>
                    <a:pt x="133303" y="1275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</p:grpSp>
      <p:grpSp>
        <p:nvGrpSpPr>
          <p:cNvPr id="33" name="그룹 474">
            <a:extLst>
              <a:ext uri="{FF2B5EF4-FFF2-40B4-BE49-F238E27FC236}">
                <a16:creationId xmlns:a16="http://schemas.microsoft.com/office/drawing/2014/main" id="{14DD5C04-8876-ACA6-B853-967BA4E3FBB3}"/>
              </a:ext>
            </a:extLst>
          </p:cNvPr>
          <p:cNvGrpSpPr/>
          <p:nvPr/>
        </p:nvGrpSpPr>
        <p:grpSpPr>
          <a:xfrm>
            <a:off x="2021988" y="3843052"/>
            <a:ext cx="578049" cy="591242"/>
            <a:chOff x="4107647" y="4896992"/>
            <a:chExt cx="394132" cy="389001"/>
          </a:xfrm>
          <a:solidFill>
            <a:schemeClr val="tx2"/>
          </a:solidFill>
        </p:grpSpPr>
        <p:sp>
          <p:nvSpPr>
            <p:cNvPr id="35" name="자유형: 도형 475">
              <a:extLst>
                <a:ext uri="{FF2B5EF4-FFF2-40B4-BE49-F238E27FC236}">
                  <a16:creationId xmlns:a16="http://schemas.microsoft.com/office/drawing/2014/main" id="{5B40DAFE-383F-EB1F-2431-13C0C6CD2760}"/>
                </a:ext>
              </a:extLst>
            </p:cNvPr>
            <p:cNvSpPr/>
            <p:nvPr/>
          </p:nvSpPr>
          <p:spPr>
            <a:xfrm>
              <a:off x="4398827" y="5142928"/>
              <a:ext cx="76200" cy="76200"/>
            </a:xfrm>
            <a:custGeom>
              <a:avLst/>
              <a:gdLst>
                <a:gd name="connsiteX0" fmla="*/ 74009 w 76200"/>
                <a:gd name="connsiteY0" fmla="*/ 40577 h 76200"/>
                <a:gd name="connsiteX1" fmla="*/ 40576 w 76200"/>
                <a:gd name="connsiteY1" fmla="*/ 7144 h 76200"/>
                <a:gd name="connsiteX2" fmla="*/ 7144 w 76200"/>
                <a:gd name="connsiteY2" fmla="*/ 40577 h 76200"/>
                <a:gd name="connsiteX3" fmla="*/ 40576 w 76200"/>
                <a:gd name="connsiteY3" fmla="*/ 74009 h 76200"/>
                <a:gd name="connsiteX4" fmla="*/ 74009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4009" y="40577"/>
                  </a:moveTo>
                  <a:cubicBezTo>
                    <a:pt x="74009" y="22098"/>
                    <a:pt x="59055" y="7144"/>
                    <a:pt x="40576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6" y="74009"/>
                  </a:cubicBezTo>
                  <a:cubicBezTo>
                    <a:pt x="59055" y="74009"/>
                    <a:pt x="74009" y="58960"/>
                    <a:pt x="74009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36" name="자유형: 도형 476">
              <a:extLst>
                <a:ext uri="{FF2B5EF4-FFF2-40B4-BE49-F238E27FC236}">
                  <a16:creationId xmlns:a16="http://schemas.microsoft.com/office/drawing/2014/main" id="{01F9C2A8-7756-78D1-BC36-D777FD32B263}"/>
                </a:ext>
              </a:extLst>
            </p:cNvPr>
            <p:cNvSpPr/>
            <p:nvPr/>
          </p:nvSpPr>
          <p:spPr>
            <a:xfrm>
              <a:off x="4376538" y="5209793"/>
              <a:ext cx="123825" cy="76200"/>
            </a:xfrm>
            <a:custGeom>
              <a:avLst/>
              <a:gdLst>
                <a:gd name="connsiteX0" fmla="*/ 62865 w 123825"/>
                <a:gd name="connsiteY0" fmla="*/ 7144 h 76200"/>
                <a:gd name="connsiteX1" fmla="*/ 7144 w 123825"/>
                <a:gd name="connsiteY1" fmla="*/ 63722 h 76200"/>
                <a:gd name="connsiteX2" fmla="*/ 18288 w 123825"/>
                <a:gd name="connsiteY2" fmla="*/ 74771 h 76200"/>
                <a:gd name="connsiteX3" fmla="*/ 107443 w 123825"/>
                <a:gd name="connsiteY3" fmla="*/ 74771 h 76200"/>
                <a:gd name="connsiteX4" fmla="*/ 118587 w 123825"/>
                <a:gd name="connsiteY4" fmla="*/ 63722 h 76200"/>
                <a:gd name="connsiteX5" fmla="*/ 62865 w 123825"/>
                <a:gd name="connsiteY5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76200">
                  <a:moveTo>
                    <a:pt x="62865" y="7144"/>
                  </a:moveTo>
                  <a:cubicBezTo>
                    <a:pt x="32100" y="7144"/>
                    <a:pt x="7049" y="32957"/>
                    <a:pt x="7144" y="63722"/>
                  </a:cubicBezTo>
                  <a:cubicBezTo>
                    <a:pt x="7144" y="69818"/>
                    <a:pt x="12193" y="74771"/>
                    <a:pt x="18288" y="74771"/>
                  </a:cubicBezTo>
                  <a:lnTo>
                    <a:pt x="107443" y="74771"/>
                  </a:lnTo>
                  <a:cubicBezTo>
                    <a:pt x="113538" y="74771"/>
                    <a:pt x="118587" y="69818"/>
                    <a:pt x="118587" y="63722"/>
                  </a:cubicBezTo>
                  <a:cubicBezTo>
                    <a:pt x="118682" y="32957"/>
                    <a:pt x="93631" y="7144"/>
                    <a:pt x="6286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37" name="자유형: 도형 477">
              <a:extLst>
                <a:ext uri="{FF2B5EF4-FFF2-40B4-BE49-F238E27FC236}">
                  <a16:creationId xmlns:a16="http://schemas.microsoft.com/office/drawing/2014/main" id="{8AE89305-E829-5D8E-AFBF-7F5DE4C5A30A}"/>
                </a:ext>
              </a:extLst>
            </p:cNvPr>
            <p:cNvSpPr/>
            <p:nvPr/>
          </p:nvSpPr>
          <p:spPr>
            <a:xfrm>
              <a:off x="4107647" y="5209793"/>
              <a:ext cx="123825" cy="76200"/>
            </a:xfrm>
            <a:custGeom>
              <a:avLst/>
              <a:gdLst>
                <a:gd name="connsiteX0" fmla="*/ 18288 w 123825"/>
                <a:gd name="connsiteY0" fmla="*/ 74771 h 76200"/>
                <a:gd name="connsiteX1" fmla="*/ 107442 w 123825"/>
                <a:gd name="connsiteY1" fmla="*/ 74771 h 76200"/>
                <a:gd name="connsiteX2" fmla="*/ 118586 w 123825"/>
                <a:gd name="connsiteY2" fmla="*/ 63722 h 76200"/>
                <a:gd name="connsiteX3" fmla="*/ 62865 w 123825"/>
                <a:gd name="connsiteY3" fmla="*/ 7144 h 76200"/>
                <a:gd name="connsiteX4" fmla="*/ 7144 w 123825"/>
                <a:gd name="connsiteY4" fmla="*/ 63722 h 76200"/>
                <a:gd name="connsiteX5" fmla="*/ 18288 w 123825"/>
                <a:gd name="connsiteY5" fmla="*/ 7477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76200">
                  <a:moveTo>
                    <a:pt x="18288" y="74771"/>
                  </a:moveTo>
                  <a:lnTo>
                    <a:pt x="107442" y="74771"/>
                  </a:lnTo>
                  <a:cubicBezTo>
                    <a:pt x="113538" y="74771"/>
                    <a:pt x="118586" y="69818"/>
                    <a:pt x="118586" y="63722"/>
                  </a:cubicBezTo>
                  <a:cubicBezTo>
                    <a:pt x="118682" y="32957"/>
                    <a:pt x="93631" y="7144"/>
                    <a:pt x="62865" y="7144"/>
                  </a:cubicBezTo>
                  <a:cubicBezTo>
                    <a:pt x="32099" y="7144"/>
                    <a:pt x="7049" y="32957"/>
                    <a:pt x="7144" y="63722"/>
                  </a:cubicBezTo>
                  <a:cubicBezTo>
                    <a:pt x="7144" y="69818"/>
                    <a:pt x="12192" y="74771"/>
                    <a:pt x="18288" y="747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38" name="자유형: 도형 478">
              <a:extLst>
                <a:ext uri="{FF2B5EF4-FFF2-40B4-BE49-F238E27FC236}">
                  <a16:creationId xmlns:a16="http://schemas.microsoft.com/office/drawing/2014/main" id="{6B6053AB-C354-762D-2D57-77B1FC21B12C}"/>
                </a:ext>
              </a:extLst>
            </p:cNvPr>
            <p:cNvSpPr/>
            <p:nvPr/>
          </p:nvSpPr>
          <p:spPr>
            <a:xfrm>
              <a:off x="4398827" y="4896992"/>
              <a:ext cx="76200" cy="76200"/>
            </a:xfrm>
            <a:custGeom>
              <a:avLst/>
              <a:gdLst>
                <a:gd name="connsiteX0" fmla="*/ 74009 w 76200"/>
                <a:gd name="connsiteY0" fmla="*/ 40577 h 76200"/>
                <a:gd name="connsiteX1" fmla="*/ 40576 w 76200"/>
                <a:gd name="connsiteY1" fmla="*/ 7144 h 76200"/>
                <a:gd name="connsiteX2" fmla="*/ 7144 w 76200"/>
                <a:gd name="connsiteY2" fmla="*/ 40577 h 76200"/>
                <a:gd name="connsiteX3" fmla="*/ 40576 w 76200"/>
                <a:gd name="connsiteY3" fmla="*/ 74009 h 76200"/>
                <a:gd name="connsiteX4" fmla="*/ 74009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4009" y="40577"/>
                  </a:moveTo>
                  <a:cubicBezTo>
                    <a:pt x="74009" y="22098"/>
                    <a:pt x="59055" y="7144"/>
                    <a:pt x="40576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6" y="74009"/>
                  </a:cubicBezTo>
                  <a:cubicBezTo>
                    <a:pt x="59055" y="74009"/>
                    <a:pt x="74009" y="58960"/>
                    <a:pt x="74009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39" name="자유형: 도형 479">
              <a:extLst>
                <a:ext uri="{FF2B5EF4-FFF2-40B4-BE49-F238E27FC236}">
                  <a16:creationId xmlns:a16="http://schemas.microsoft.com/office/drawing/2014/main" id="{8BFEDA0C-D96F-9807-CC07-F86DFACAEBDE}"/>
                </a:ext>
              </a:extLst>
            </p:cNvPr>
            <p:cNvSpPr/>
            <p:nvPr/>
          </p:nvSpPr>
          <p:spPr>
            <a:xfrm>
              <a:off x="4129936" y="4896992"/>
              <a:ext cx="76200" cy="76200"/>
            </a:xfrm>
            <a:custGeom>
              <a:avLst/>
              <a:gdLst>
                <a:gd name="connsiteX0" fmla="*/ 74009 w 76200"/>
                <a:gd name="connsiteY0" fmla="*/ 40577 h 76200"/>
                <a:gd name="connsiteX1" fmla="*/ 40577 w 76200"/>
                <a:gd name="connsiteY1" fmla="*/ 7144 h 76200"/>
                <a:gd name="connsiteX2" fmla="*/ 7144 w 76200"/>
                <a:gd name="connsiteY2" fmla="*/ 40577 h 76200"/>
                <a:gd name="connsiteX3" fmla="*/ 40577 w 76200"/>
                <a:gd name="connsiteY3" fmla="*/ 74009 h 76200"/>
                <a:gd name="connsiteX4" fmla="*/ 74009 w 76200"/>
                <a:gd name="connsiteY4" fmla="*/ 4057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4009" y="40577"/>
                  </a:moveTo>
                  <a:cubicBezTo>
                    <a:pt x="74009" y="22098"/>
                    <a:pt x="59055" y="7144"/>
                    <a:pt x="40577" y="7144"/>
                  </a:cubicBez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cubicBezTo>
                    <a:pt x="58960" y="74009"/>
                    <a:pt x="74009" y="58960"/>
                    <a:pt x="74009" y="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40" name="자유형: 도형 480">
              <a:extLst>
                <a:ext uri="{FF2B5EF4-FFF2-40B4-BE49-F238E27FC236}">
                  <a16:creationId xmlns:a16="http://schemas.microsoft.com/office/drawing/2014/main" id="{ADA310DE-CDF6-19BB-8AFF-EEA4D8F60B58}"/>
                </a:ext>
              </a:extLst>
            </p:cNvPr>
            <p:cNvSpPr/>
            <p:nvPr/>
          </p:nvSpPr>
          <p:spPr>
            <a:xfrm>
              <a:off x="4271858" y="5076180"/>
              <a:ext cx="152400" cy="133350"/>
            </a:xfrm>
            <a:custGeom>
              <a:avLst/>
              <a:gdLst>
                <a:gd name="connsiteX0" fmla="*/ 130778 w 152400"/>
                <a:gd name="connsiteY0" fmla="*/ 74083 h 133350"/>
                <a:gd name="connsiteX1" fmla="*/ 140684 w 152400"/>
                <a:gd name="connsiteY1" fmla="*/ 79798 h 133350"/>
                <a:gd name="connsiteX2" fmla="*/ 146399 w 152400"/>
                <a:gd name="connsiteY2" fmla="*/ 79702 h 133350"/>
                <a:gd name="connsiteX3" fmla="*/ 148971 w 152400"/>
                <a:gd name="connsiteY3" fmla="*/ 74654 h 133350"/>
                <a:gd name="connsiteX4" fmla="*/ 144971 w 152400"/>
                <a:gd name="connsiteY4" fmla="*/ 12361 h 133350"/>
                <a:gd name="connsiteX5" fmla="*/ 142208 w 152400"/>
                <a:gd name="connsiteY5" fmla="*/ 7884 h 133350"/>
                <a:gd name="connsiteX6" fmla="*/ 136970 w 152400"/>
                <a:gd name="connsiteY6" fmla="*/ 7693 h 133350"/>
                <a:gd name="connsiteX7" fmla="*/ 81629 w 152400"/>
                <a:gd name="connsiteY7" fmla="*/ 35792 h 133350"/>
                <a:gd name="connsiteX8" fmla="*/ 78581 w 152400"/>
                <a:gd name="connsiteY8" fmla="*/ 40555 h 133350"/>
                <a:gd name="connsiteX9" fmla="*/ 81344 w 152400"/>
                <a:gd name="connsiteY9" fmla="*/ 45508 h 133350"/>
                <a:gd name="connsiteX10" fmla="*/ 92869 w 152400"/>
                <a:gd name="connsiteY10" fmla="*/ 52175 h 133350"/>
                <a:gd name="connsiteX11" fmla="*/ 83725 w 152400"/>
                <a:gd name="connsiteY11" fmla="*/ 62367 h 133350"/>
                <a:gd name="connsiteX12" fmla="*/ 31718 w 152400"/>
                <a:gd name="connsiteY12" fmla="*/ 84370 h 133350"/>
                <a:gd name="connsiteX13" fmla="*/ 13335 w 152400"/>
                <a:gd name="connsiteY13" fmla="*/ 81703 h 133350"/>
                <a:gd name="connsiteX14" fmla="*/ 11239 w 152400"/>
                <a:gd name="connsiteY14" fmla="*/ 113707 h 133350"/>
                <a:gd name="connsiteX15" fmla="*/ 7144 w 152400"/>
                <a:gd name="connsiteY15" fmla="*/ 126470 h 133350"/>
                <a:gd name="connsiteX16" fmla="*/ 32195 w 152400"/>
                <a:gd name="connsiteY16" fmla="*/ 129518 h 133350"/>
                <a:gd name="connsiteX17" fmla="*/ 124778 w 152400"/>
                <a:gd name="connsiteY17" fmla="*/ 82369 h 133350"/>
                <a:gd name="connsiteX18" fmla="*/ 130778 w 152400"/>
                <a:gd name="connsiteY18" fmla="*/ 7408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133350">
                  <a:moveTo>
                    <a:pt x="130778" y="74083"/>
                  </a:moveTo>
                  <a:lnTo>
                    <a:pt x="140684" y="79798"/>
                  </a:lnTo>
                  <a:cubicBezTo>
                    <a:pt x="142494" y="80846"/>
                    <a:pt x="144685" y="80750"/>
                    <a:pt x="146399" y="79702"/>
                  </a:cubicBezTo>
                  <a:cubicBezTo>
                    <a:pt x="148114" y="78655"/>
                    <a:pt x="149162" y="76655"/>
                    <a:pt x="148971" y="74654"/>
                  </a:cubicBezTo>
                  <a:lnTo>
                    <a:pt x="144971" y="12361"/>
                  </a:lnTo>
                  <a:cubicBezTo>
                    <a:pt x="144875" y="10551"/>
                    <a:pt x="143828" y="8836"/>
                    <a:pt x="142208" y="7884"/>
                  </a:cubicBezTo>
                  <a:cubicBezTo>
                    <a:pt x="140589" y="6931"/>
                    <a:pt x="138684" y="6931"/>
                    <a:pt x="136970" y="7693"/>
                  </a:cubicBezTo>
                  <a:lnTo>
                    <a:pt x="81629" y="35792"/>
                  </a:lnTo>
                  <a:cubicBezTo>
                    <a:pt x="79820" y="36745"/>
                    <a:pt x="78581" y="38555"/>
                    <a:pt x="78581" y="40555"/>
                  </a:cubicBezTo>
                  <a:cubicBezTo>
                    <a:pt x="78486" y="42555"/>
                    <a:pt x="79629" y="44555"/>
                    <a:pt x="81344" y="45508"/>
                  </a:cubicBezTo>
                  <a:lnTo>
                    <a:pt x="92869" y="52175"/>
                  </a:lnTo>
                  <a:lnTo>
                    <a:pt x="83725" y="62367"/>
                  </a:lnTo>
                  <a:cubicBezTo>
                    <a:pt x="71247" y="76369"/>
                    <a:pt x="51340" y="84370"/>
                    <a:pt x="31718" y="84370"/>
                  </a:cubicBezTo>
                  <a:cubicBezTo>
                    <a:pt x="25432" y="84370"/>
                    <a:pt x="19241" y="83322"/>
                    <a:pt x="13335" y="81703"/>
                  </a:cubicBezTo>
                  <a:lnTo>
                    <a:pt x="11239" y="113707"/>
                  </a:lnTo>
                  <a:cubicBezTo>
                    <a:pt x="10954" y="118374"/>
                    <a:pt x="9525" y="122660"/>
                    <a:pt x="7144" y="126470"/>
                  </a:cubicBezTo>
                  <a:cubicBezTo>
                    <a:pt x="15335" y="128375"/>
                    <a:pt x="23717" y="129518"/>
                    <a:pt x="32195" y="129518"/>
                  </a:cubicBezTo>
                  <a:cubicBezTo>
                    <a:pt x="68294" y="129518"/>
                    <a:pt x="103822" y="111897"/>
                    <a:pt x="124778" y="82369"/>
                  </a:cubicBezTo>
                  <a:lnTo>
                    <a:pt x="130778" y="74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41" name="자유형: 도형 481">
              <a:extLst>
                <a:ext uri="{FF2B5EF4-FFF2-40B4-BE49-F238E27FC236}">
                  <a16:creationId xmlns:a16="http://schemas.microsoft.com/office/drawing/2014/main" id="{2A3809C6-1DF0-2CCD-A7E9-440A2A19CBA0}"/>
                </a:ext>
              </a:extLst>
            </p:cNvPr>
            <p:cNvSpPr/>
            <p:nvPr/>
          </p:nvSpPr>
          <p:spPr>
            <a:xfrm>
              <a:off x="4107647" y="4963953"/>
              <a:ext cx="161925" cy="257175"/>
            </a:xfrm>
            <a:custGeom>
              <a:avLst/>
              <a:gdLst>
                <a:gd name="connsiteX0" fmla="*/ 157258 w 161925"/>
                <a:gd name="connsiteY0" fmla="*/ 163163 h 257175"/>
                <a:gd name="connsiteX1" fmla="*/ 156020 w 161925"/>
                <a:gd name="connsiteY1" fmla="*/ 159163 h 257175"/>
                <a:gd name="connsiteX2" fmla="*/ 148971 w 161925"/>
                <a:gd name="connsiteY2" fmla="*/ 157925 h 257175"/>
                <a:gd name="connsiteX3" fmla="*/ 137446 w 161925"/>
                <a:gd name="connsiteY3" fmla="*/ 164592 h 257175"/>
                <a:gd name="connsiteX4" fmla="*/ 133160 w 161925"/>
                <a:gd name="connsiteY4" fmla="*/ 151638 h 257175"/>
                <a:gd name="connsiteX5" fmla="*/ 129731 w 161925"/>
                <a:gd name="connsiteY5" fmla="*/ 129730 h 257175"/>
                <a:gd name="connsiteX6" fmla="*/ 150686 w 161925"/>
                <a:gd name="connsiteY6" fmla="*/ 81344 h 257175"/>
                <a:gd name="connsiteX7" fmla="*/ 124301 w 161925"/>
                <a:gd name="connsiteY7" fmla="*/ 63722 h 257175"/>
                <a:gd name="connsiteX8" fmla="*/ 118396 w 161925"/>
                <a:gd name="connsiteY8" fmla="*/ 58388 h 257175"/>
                <a:gd name="connsiteX9" fmla="*/ 62865 w 161925"/>
                <a:gd name="connsiteY9" fmla="*/ 7144 h 257175"/>
                <a:gd name="connsiteX10" fmla="*/ 7144 w 161925"/>
                <a:gd name="connsiteY10" fmla="*/ 62960 h 257175"/>
                <a:gd name="connsiteX11" fmla="*/ 18288 w 161925"/>
                <a:gd name="connsiteY11" fmla="*/ 74009 h 257175"/>
                <a:gd name="connsiteX12" fmla="*/ 100299 w 161925"/>
                <a:gd name="connsiteY12" fmla="*/ 74009 h 257175"/>
                <a:gd name="connsiteX13" fmla="*/ 85154 w 161925"/>
                <a:gd name="connsiteY13" fmla="*/ 129730 h 257175"/>
                <a:gd name="connsiteX14" fmla="*/ 95441 w 161925"/>
                <a:gd name="connsiteY14" fmla="*/ 177165 h 257175"/>
                <a:gd name="connsiteX15" fmla="*/ 99727 w 161925"/>
                <a:gd name="connsiteY15" fmla="*/ 186404 h 257175"/>
                <a:gd name="connsiteX16" fmla="*/ 89821 w 161925"/>
                <a:gd name="connsiteY16" fmla="*/ 192119 h 257175"/>
                <a:gd name="connsiteX17" fmla="*/ 87059 w 161925"/>
                <a:gd name="connsiteY17" fmla="*/ 196501 h 257175"/>
                <a:gd name="connsiteX18" fmla="*/ 60198 w 161925"/>
                <a:gd name="connsiteY18" fmla="*/ 186309 h 257175"/>
                <a:gd name="connsiteX19" fmla="*/ 29623 w 161925"/>
                <a:gd name="connsiteY19" fmla="*/ 216599 h 257175"/>
                <a:gd name="connsiteX20" fmla="*/ 64580 w 161925"/>
                <a:gd name="connsiteY20" fmla="*/ 253079 h 257175"/>
                <a:gd name="connsiteX21" fmla="*/ 96298 w 161925"/>
                <a:gd name="connsiteY21" fmla="*/ 220980 h 257175"/>
                <a:gd name="connsiteX22" fmla="*/ 91726 w 161925"/>
                <a:gd name="connsiteY22" fmla="*/ 202883 h 257175"/>
                <a:gd name="connsiteX23" fmla="*/ 145352 w 161925"/>
                <a:gd name="connsiteY23" fmla="*/ 229457 h 257175"/>
                <a:gd name="connsiteX24" fmla="*/ 150591 w 161925"/>
                <a:gd name="connsiteY24" fmla="*/ 229267 h 257175"/>
                <a:gd name="connsiteX25" fmla="*/ 153353 w 161925"/>
                <a:gd name="connsiteY25" fmla="*/ 224790 h 257175"/>
                <a:gd name="connsiteX26" fmla="*/ 157258 w 161925"/>
                <a:gd name="connsiteY26" fmla="*/ 16316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1925" h="257175">
                  <a:moveTo>
                    <a:pt x="157258" y="163163"/>
                  </a:moveTo>
                  <a:cubicBezTo>
                    <a:pt x="157353" y="161735"/>
                    <a:pt x="156972" y="160211"/>
                    <a:pt x="156020" y="159163"/>
                  </a:cubicBezTo>
                  <a:cubicBezTo>
                    <a:pt x="154210" y="157067"/>
                    <a:pt x="151257" y="156591"/>
                    <a:pt x="148971" y="157925"/>
                  </a:cubicBezTo>
                  <a:lnTo>
                    <a:pt x="137446" y="164592"/>
                  </a:lnTo>
                  <a:lnTo>
                    <a:pt x="133160" y="151638"/>
                  </a:lnTo>
                  <a:cubicBezTo>
                    <a:pt x="130874" y="144780"/>
                    <a:pt x="129731" y="136970"/>
                    <a:pt x="129731" y="129730"/>
                  </a:cubicBezTo>
                  <a:cubicBezTo>
                    <a:pt x="129731" y="110966"/>
                    <a:pt x="137636" y="93726"/>
                    <a:pt x="150686" y="81344"/>
                  </a:cubicBezTo>
                  <a:lnTo>
                    <a:pt x="124301" y="63722"/>
                  </a:lnTo>
                  <a:cubicBezTo>
                    <a:pt x="122016" y="62198"/>
                    <a:pt x="120110" y="60388"/>
                    <a:pt x="118396" y="58388"/>
                  </a:cubicBezTo>
                  <a:cubicBezTo>
                    <a:pt x="116110" y="29718"/>
                    <a:pt x="92107" y="7144"/>
                    <a:pt x="62865" y="7144"/>
                  </a:cubicBezTo>
                  <a:cubicBezTo>
                    <a:pt x="32099" y="7144"/>
                    <a:pt x="7049" y="32195"/>
                    <a:pt x="7144" y="62960"/>
                  </a:cubicBezTo>
                  <a:cubicBezTo>
                    <a:pt x="7144" y="69056"/>
                    <a:pt x="12192" y="74009"/>
                    <a:pt x="18288" y="74009"/>
                  </a:cubicBezTo>
                  <a:lnTo>
                    <a:pt x="100299" y="74009"/>
                  </a:lnTo>
                  <a:cubicBezTo>
                    <a:pt x="90583" y="90678"/>
                    <a:pt x="85154" y="109919"/>
                    <a:pt x="85154" y="129730"/>
                  </a:cubicBezTo>
                  <a:cubicBezTo>
                    <a:pt x="85154" y="145733"/>
                    <a:pt x="88678" y="162687"/>
                    <a:pt x="95441" y="177165"/>
                  </a:cubicBezTo>
                  <a:lnTo>
                    <a:pt x="99727" y="186404"/>
                  </a:lnTo>
                  <a:lnTo>
                    <a:pt x="89821" y="192119"/>
                  </a:lnTo>
                  <a:cubicBezTo>
                    <a:pt x="88202" y="193072"/>
                    <a:pt x="87249" y="194691"/>
                    <a:pt x="87059" y="196501"/>
                  </a:cubicBezTo>
                  <a:cubicBezTo>
                    <a:pt x="80391" y="189547"/>
                    <a:pt x="70771" y="185452"/>
                    <a:pt x="60198" y="186309"/>
                  </a:cubicBezTo>
                  <a:cubicBezTo>
                    <a:pt x="44101" y="187643"/>
                    <a:pt x="31052" y="200501"/>
                    <a:pt x="29623" y="216599"/>
                  </a:cubicBezTo>
                  <a:cubicBezTo>
                    <a:pt x="27813" y="236982"/>
                    <a:pt x="44387" y="254032"/>
                    <a:pt x="64580" y="253079"/>
                  </a:cubicBezTo>
                  <a:cubicBezTo>
                    <a:pt x="81725" y="252222"/>
                    <a:pt x="95631" y="238125"/>
                    <a:pt x="96298" y="220980"/>
                  </a:cubicBezTo>
                  <a:cubicBezTo>
                    <a:pt x="96584" y="214313"/>
                    <a:pt x="94869" y="208121"/>
                    <a:pt x="91726" y="202883"/>
                  </a:cubicBezTo>
                  <a:lnTo>
                    <a:pt x="145352" y="229457"/>
                  </a:lnTo>
                  <a:cubicBezTo>
                    <a:pt x="146971" y="230314"/>
                    <a:pt x="148971" y="230219"/>
                    <a:pt x="150591" y="229267"/>
                  </a:cubicBezTo>
                  <a:cubicBezTo>
                    <a:pt x="152210" y="228314"/>
                    <a:pt x="153257" y="226695"/>
                    <a:pt x="153353" y="224790"/>
                  </a:cubicBezTo>
                  <a:lnTo>
                    <a:pt x="157258" y="1631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44" name="자유형: 도형 482">
              <a:extLst>
                <a:ext uri="{FF2B5EF4-FFF2-40B4-BE49-F238E27FC236}">
                  <a16:creationId xmlns:a16="http://schemas.microsoft.com/office/drawing/2014/main" id="{9695DA6F-5067-F61D-372E-197ED7B589C9}"/>
                </a:ext>
              </a:extLst>
            </p:cNvPr>
            <p:cNvSpPr/>
            <p:nvPr/>
          </p:nvSpPr>
          <p:spPr>
            <a:xfrm>
              <a:off x="4235079" y="4957499"/>
              <a:ext cx="266700" cy="123825"/>
            </a:xfrm>
            <a:custGeom>
              <a:avLst/>
              <a:gdLst>
                <a:gd name="connsiteX0" fmla="*/ 9538 w 266700"/>
                <a:gd name="connsiteY0" fmla="*/ 51507 h 123825"/>
                <a:gd name="connsiteX1" fmla="*/ 60877 w 266700"/>
                <a:gd name="connsiteY1" fmla="*/ 85702 h 123825"/>
                <a:gd name="connsiteX2" fmla="*/ 67926 w 266700"/>
                <a:gd name="connsiteY2" fmla="*/ 84940 h 123825"/>
                <a:gd name="connsiteX3" fmla="*/ 69450 w 266700"/>
                <a:gd name="connsiteY3" fmla="*/ 80940 h 123825"/>
                <a:gd name="connsiteX4" fmla="*/ 69450 w 266700"/>
                <a:gd name="connsiteY4" fmla="*/ 67795 h 123825"/>
                <a:gd name="connsiteX5" fmla="*/ 82785 w 266700"/>
                <a:gd name="connsiteY5" fmla="*/ 70557 h 123825"/>
                <a:gd name="connsiteX6" fmla="*/ 135744 w 266700"/>
                <a:gd name="connsiteY6" fmla="*/ 120564 h 123825"/>
                <a:gd name="connsiteX7" fmla="*/ 164224 w 266700"/>
                <a:gd name="connsiteY7" fmla="*/ 106467 h 123825"/>
                <a:gd name="connsiteX8" fmla="*/ 176606 w 266700"/>
                <a:gd name="connsiteY8" fmla="*/ 103609 h 123825"/>
                <a:gd name="connsiteX9" fmla="*/ 177559 w 266700"/>
                <a:gd name="connsiteY9" fmla="*/ 103704 h 123825"/>
                <a:gd name="connsiteX10" fmla="*/ 167367 w 266700"/>
                <a:gd name="connsiteY10" fmla="*/ 80368 h 123825"/>
                <a:gd name="connsiteX11" fmla="*/ 249282 w 266700"/>
                <a:gd name="connsiteY11" fmla="*/ 80368 h 123825"/>
                <a:gd name="connsiteX12" fmla="*/ 260426 w 266700"/>
                <a:gd name="connsiteY12" fmla="*/ 69319 h 123825"/>
                <a:gd name="connsiteX13" fmla="*/ 204705 w 266700"/>
                <a:gd name="connsiteY13" fmla="*/ 13503 h 123825"/>
                <a:gd name="connsiteX14" fmla="*/ 150127 w 266700"/>
                <a:gd name="connsiteY14" fmla="*/ 57889 h 123825"/>
                <a:gd name="connsiteX15" fmla="*/ 79642 w 266700"/>
                <a:gd name="connsiteY15" fmla="*/ 25123 h 123825"/>
                <a:gd name="connsiteX16" fmla="*/ 69545 w 266700"/>
                <a:gd name="connsiteY16" fmla="*/ 24171 h 123825"/>
                <a:gd name="connsiteX17" fmla="*/ 69545 w 266700"/>
                <a:gd name="connsiteY17" fmla="*/ 12836 h 123825"/>
                <a:gd name="connsiteX18" fmla="*/ 68021 w 266700"/>
                <a:gd name="connsiteY18" fmla="*/ 8835 h 123825"/>
                <a:gd name="connsiteX19" fmla="*/ 60973 w 266700"/>
                <a:gd name="connsiteY19" fmla="*/ 8073 h 123825"/>
                <a:gd name="connsiteX20" fmla="*/ 9728 w 266700"/>
                <a:gd name="connsiteY20" fmla="*/ 42173 h 123825"/>
                <a:gd name="connsiteX21" fmla="*/ 7633 w 266700"/>
                <a:gd name="connsiteY21" fmla="*/ 44649 h 123825"/>
                <a:gd name="connsiteX22" fmla="*/ 9538 w 266700"/>
                <a:gd name="connsiteY22" fmla="*/ 5150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6700" h="123825">
                  <a:moveTo>
                    <a:pt x="9538" y="51507"/>
                  </a:moveTo>
                  <a:lnTo>
                    <a:pt x="60877" y="85702"/>
                  </a:lnTo>
                  <a:cubicBezTo>
                    <a:pt x="63068" y="87131"/>
                    <a:pt x="66021" y="86940"/>
                    <a:pt x="67926" y="84940"/>
                  </a:cubicBezTo>
                  <a:cubicBezTo>
                    <a:pt x="68974" y="83892"/>
                    <a:pt x="69450" y="82464"/>
                    <a:pt x="69450" y="80940"/>
                  </a:cubicBezTo>
                  <a:lnTo>
                    <a:pt x="69450" y="67795"/>
                  </a:lnTo>
                  <a:lnTo>
                    <a:pt x="82785" y="70557"/>
                  </a:lnTo>
                  <a:cubicBezTo>
                    <a:pt x="108598" y="75796"/>
                    <a:pt x="129743" y="95799"/>
                    <a:pt x="135744" y="120564"/>
                  </a:cubicBezTo>
                  <a:lnTo>
                    <a:pt x="164224" y="106467"/>
                  </a:lnTo>
                  <a:cubicBezTo>
                    <a:pt x="168034" y="104562"/>
                    <a:pt x="172320" y="103609"/>
                    <a:pt x="176606" y="103609"/>
                  </a:cubicBezTo>
                  <a:cubicBezTo>
                    <a:pt x="176987" y="103609"/>
                    <a:pt x="177273" y="103704"/>
                    <a:pt x="177559" y="103704"/>
                  </a:cubicBezTo>
                  <a:cubicBezTo>
                    <a:pt x="175082" y="95513"/>
                    <a:pt x="171558" y="87702"/>
                    <a:pt x="167367" y="80368"/>
                  </a:cubicBezTo>
                  <a:lnTo>
                    <a:pt x="249282" y="80368"/>
                  </a:lnTo>
                  <a:cubicBezTo>
                    <a:pt x="255378" y="80368"/>
                    <a:pt x="260426" y="75415"/>
                    <a:pt x="260426" y="69319"/>
                  </a:cubicBezTo>
                  <a:cubicBezTo>
                    <a:pt x="260521" y="38553"/>
                    <a:pt x="235471" y="13503"/>
                    <a:pt x="204705" y="13503"/>
                  </a:cubicBezTo>
                  <a:cubicBezTo>
                    <a:pt x="177844" y="13503"/>
                    <a:pt x="155461" y="32553"/>
                    <a:pt x="150127" y="57889"/>
                  </a:cubicBezTo>
                  <a:cubicBezTo>
                    <a:pt x="132125" y="39697"/>
                    <a:pt x="106407" y="27600"/>
                    <a:pt x="79642" y="25123"/>
                  </a:cubicBezTo>
                  <a:lnTo>
                    <a:pt x="69545" y="24171"/>
                  </a:lnTo>
                  <a:lnTo>
                    <a:pt x="69545" y="12836"/>
                  </a:lnTo>
                  <a:cubicBezTo>
                    <a:pt x="69545" y="11407"/>
                    <a:pt x="69069" y="9883"/>
                    <a:pt x="68021" y="8835"/>
                  </a:cubicBezTo>
                  <a:cubicBezTo>
                    <a:pt x="66116" y="6835"/>
                    <a:pt x="63068" y="6645"/>
                    <a:pt x="60973" y="8073"/>
                  </a:cubicBezTo>
                  <a:lnTo>
                    <a:pt x="9728" y="42173"/>
                  </a:lnTo>
                  <a:cubicBezTo>
                    <a:pt x="8776" y="42744"/>
                    <a:pt x="8014" y="43602"/>
                    <a:pt x="7633" y="44649"/>
                  </a:cubicBezTo>
                  <a:cubicBezTo>
                    <a:pt x="6490" y="47316"/>
                    <a:pt x="7442" y="50079"/>
                    <a:pt x="9538" y="515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</p:grpSp>
      <p:sp>
        <p:nvSpPr>
          <p:cNvPr id="45" name="직사각형 51">
            <a:extLst>
              <a:ext uri="{FF2B5EF4-FFF2-40B4-BE49-F238E27FC236}">
                <a16:creationId xmlns:a16="http://schemas.microsoft.com/office/drawing/2014/main" id="{F7CC6F51-33A9-1F90-DD62-79B00F0037BB}"/>
              </a:ext>
            </a:extLst>
          </p:cNvPr>
          <p:cNvSpPr/>
          <p:nvPr/>
        </p:nvSpPr>
        <p:spPr>
          <a:xfrm>
            <a:off x="6213353" y="5043016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61" name="직사각형 59">
            <a:extLst>
              <a:ext uri="{FF2B5EF4-FFF2-40B4-BE49-F238E27FC236}">
                <a16:creationId xmlns:a16="http://schemas.microsoft.com/office/drawing/2014/main" id="{6649EEF1-4079-0572-10CA-1CD3A93F3DBA}"/>
              </a:ext>
            </a:extLst>
          </p:cNvPr>
          <p:cNvSpPr/>
          <p:nvPr/>
        </p:nvSpPr>
        <p:spPr>
          <a:xfrm>
            <a:off x="7352388" y="5318781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Examples of pilot projects</a:t>
            </a:r>
          </a:p>
        </p:txBody>
      </p:sp>
      <p:grpSp>
        <p:nvGrpSpPr>
          <p:cNvPr id="66" name="그룹 259">
            <a:extLst>
              <a:ext uri="{FF2B5EF4-FFF2-40B4-BE49-F238E27FC236}">
                <a16:creationId xmlns:a16="http://schemas.microsoft.com/office/drawing/2014/main" id="{46C2BE8A-BF6C-D506-C412-314C2D6C7490}"/>
              </a:ext>
            </a:extLst>
          </p:cNvPr>
          <p:cNvGrpSpPr/>
          <p:nvPr/>
        </p:nvGrpSpPr>
        <p:grpSpPr>
          <a:xfrm>
            <a:off x="6400054" y="5218182"/>
            <a:ext cx="676008" cy="613174"/>
            <a:chOff x="5451265" y="5564677"/>
            <a:chExt cx="392240" cy="386638"/>
          </a:xfrm>
          <a:solidFill>
            <a:schemeClr val="tx2"/>
          </a:solidFill>
        </p:grpSpPr>
        <p:sp>
          <p:nvSpPr>
            <p:cNvPr id="67" name="자유형: 도형 260">
              <a:extLst>
                <a:ext uri="{FF2B5EF4-FFF2-40B4-BE49-F238E27FC236}">
                  <a16:creationId xmlns:a16="http://schemas.microsoft.com/office/drawing/2014/main" id="{40E68EE2-7954-6E6C-0E36-7035F694B705}"/>
                </a:ext>
              </a:extLst>
            </p:cNvPr>
            <p:cNvSpPr/>
            <p:nvPr/>
          </p:nvSpPr>
          <p:spPr>
            <a:xfrm>
              <a:off x="5563503" y="5855779"/>
              <a:ext cx="161925" cy="57150"/>
            </a:xfrm>
            <a:custGeom>
              <a:avLst/>
              <a:gdLst>
                <a:gd name="connsiteX0" fmla="*/ 162537 w 161925"/>
                <a:gd name="connsiteY0" fmla="*/ 44100 h 57150"/>
                <a:gd name="connsiteX1" fmla="*/ 151964 w 161925"/>
                <a:gd name="connsiteY1" fmla="*/ 29432 h 57150"/>
                <a:gd name="connsiteX2" fmla="*/ 140820 w 161925"/>
                <a:gd name="connsiteY2" fmla="*/ 29432 h 57150"/>
                <a:gd name="connsiteX3" fmla="*/ 140820 w 161925"/>
                <a:gd name="connsiteY3" fmla="*/ 7144 h 57150"/>
                <a:gd name="connsiteX4" fmla="*/ 29377 w 161925"/>
                <a:gd name="connsiteY4" fmla="*/ 7144 h 57150"/>
                <a:gd name="connsiteX5" fmla="*/ 29377 w 161925"/>
                <a:gd name="connsiteY5" fmla="*/ 29432 h 57150"/>
                <a:gd name="connsiteX6" fmla="*/ 18233 w 161925"/>
                <a:gd name="connsiteY6" fmla="*/ 29432 h 57150"/>
                <a:gd name="connsiteX7" fmla="*/ 7660 w 161925"/>
                <a:gd name="connsiteY7" fmla="*/ 37052 h 57150"/>
                <a:gd name="connsiteX8" fmla="*/ 18233 w 161925"/>
                <a:gd name="connsiteY8" fmla="*/ 51721 h 57150"/>
                <a:gd name="connsiteX9" fmla="*/ 151964 w 161925"/>
                <a:gd name="connsiteY9" fmla="*/ 51721 h 57150"/>
                <a:gd name="connsiteX10" fmla="*/ 162537 w 161925"/>
                <a:gd name="connsiteY10" fmla="*/ 4410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925" h="57150">
                  <a:moveTo>
                    <a:pt x="162537" y="44100"/>
                  </a:moveTo>
                  <a:cubicBezTo>
                    <a:pt x="164823" y="36480"/>
                    <a:pt x="159203" y="29432"/>
                    <a:pt x="151964" y="29432"/>
                  </a:cubicBezTo>
                  <a:lnTo>
                    <a:pt x="140820" y="29432"/>
                  </a:lnTo>
                  <a:lnTo>
                    <a:pt x="140820" y="7144"/>
                  </a:lnTo>
                  <a:lnTo>
                    <a:pt x="29377" y="7144"/>
                  </a:lnTo>
                  <a:lnTo>
                    <a:pt x="29377" y="29432"/>
                  </a:lnTo>
                  <a:lnTo>
                    <a:pt x="18233" y="29432"/>
                  </a:lnTo>
                  <a:cubicBezTo>
                    <a:pt x="13471" y="29432"/>
                    <a:pt x="9089" y="32480"/>
                    <a:pt x="7660" y="37052"/>
                  </a:cubicBezTo>
                  <a:cubicBezTo>
                    <a:pt x="5374" y="44672"/>
                    <a:pt x="10994" y="51721"/>
                    <a:pt x="18233" y="51721"/>
                  </a:cubicBezTo>
                  <a:lnTo>
                    <a:pt x="151964" y="51721"/>
                  </a:lnTo>
                  <a:cubicBezTo>
                    <a:pt x="156822" y="51815"/>
                    <a:pt x="161204" y="48768"/>
                    <a:pt x="162537" y="44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68" name="자유형: 도형 261">
              <a:extLst>
                <a:ext uri="{FF2B5EF4-FFF2-40B4-BE49-F238E27FC236}">
                  <a16:creationId xmlns:a16="http://schemas.microsoft.com/office/drawing/2014/main" id="{BD5CE154-80C2-49CD-205E-4B41FAF28EA7}"/>
                </a:ext>
              </a:extLst>
            </p:cNvPr>
            <p:cNvSpPr/>
            <p:nvPr/>
          </p:nvSpPr>
          <p:spPr>
            <a:xfrm>
              <a:off x="5780987" y="5608307"/>
              <a:ext cx="57150" cy="38100"/>
            </a:xfrm>
            <a:custGeom>
              <a:avLst/>
              <a:gdLst>
                <a:gd name="connsiteX0" fmla="*/ 7537 w 57150"/>
                <a:gd name="connsiteY0" fmla="*/ 26968 h 38100"/>
                <a:gd name="connsiteX1" fmla="*/ 21158 w 57150"/>
                <a:gd name="connsiteY1" fmla="*/ 34874 h 38100"/>
                <a:gd name="connsiteX2" fmla="*/ 43447 w 57150"/>
                <a:gd name="connsiteY2" fmla="*/ 29064 h 38100"/>
                <a:gd name="connsiteX3" fmla="*/ 51352 w 57150"/>
                <a:gd name="connsiteY3" fmla="*/ 15443 h 38100"/>
                <a:gd name="connsiteX4" fmla="*/ 37732 w 57150"/>
                <a:gd name="connsiteY4" fmla="*/ 7537 h 38100"/>
                <a:gd name="connsiteX5" fmla="*/ 15443 w 57150"/>
                <a:gd name="connsiteY5" fmla="*/ 13348 h 38100"/>
                <a:gd name="connsiteX6" fmla="*/ 7537 w 57150"/>
                <a:gd name="connsiteY6" fmla="*/ 269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7537" y="26968"/>
                  </a:moveTo>
                  <a:cubicBezTo>
                    <a:pt x="9157" y="32969"/>
                    <a:pt x="15252" y="36398"/>
                    <a:pt x="21158" y="34874"/>
                  </a:cubicBezTo>
                  <a:lnTo>
                    <a:pt x="43447" y="29064"/>
                  </a:lnTo>
                  <a:cubicBezTo>
                    <a:pt x="49352" y="27444"/>
                    <a:pt x="52876" y="21348"/>
                    <a:pt x="51352" y="15443"/>
                  </a:cubicBezTo>
                  <a:cubicBezTo>
                    <a:pt x="49733" y="9442"/>
                    <a:pt x="43637" y="5918"/>
                    <a:pt x="37732" y="7537"/>
                  </a:cubicBezTo>
                  <a:lnTo>
                    <a:pt x="15443" y="13348"/>
                  </a:lnTo>
                  <a:cubicBezTo>
                    <a:pt x="9442" y="14967"/>
                    <a:pt x="5918" y="21063"/>
                    <a:pt x="7537" y="269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69" name="자유형: 도형 262">
              <a:extLst>
                <a:ext uri="{FF2B5EF4-FFF2-40B4-BE49-F238E27FC236}">
                  <a16:creationId xmlns:a16="http://schemas.microsoft.com/office/drawing/2014/main" id="{AC8B1EEB-53FA-3D8D-6E89-3368EAB555FC}"/>
                </a:ext>
              </a:extLst>
            </p:cNvPr>
            <p:cNvSpPr/>
            <p:nvPr/>
          </p:nvSpPr>
          <p:spPr>
            <a:xfrm>
              <a:off x="5457271" y="5739466"/>
              <a:ext cx="57150" cy="38100"/>
            </a:xfrm>
            <a:custGeom>
              <a:avLst/>
              <a:gdLst>
                <a:gd name="connsiteX0" fmla="*/ 37693 w 57150"/>
                <a:gd name="connsiteY0" fmla="*/ 7537 h 38100"/>
                <a:gd name="connsiteX1" fmla="*/ 15404 w 57150"/>
                <a:gd name="connsiteY1" fmla="*/ 13348 h 38100"/>
                <a:gd name="connsiteX2" fmla="*/ 7498 w 57150"/>
                <a:gd name="connsiteY2" fmla="*/ 26968 h 38100"/>
                <a:gd name="connsiteX3" fmla="*/ 21119 w 57150"/>
                <a:gd name="connsiteY3" fmla="*/ 34874 h 38100"/>
                <a:gd name="connsiteX4" fmla="*/ 43408 w 57150"/>
                <a:gd name="connsiteY4" fmla="*/ 29064 h 38100"/>
                <a:gd name="connsiteX5" fmla="*/ 51314 w 57150"/>
                <a:gd name="connsiteY5" fmla="*/ 15443 h 38100"/>
                <a:gd name="connsiteX6" fmla="*/ 37693 w 57150"/>
                <a:gd name="connsiteY6" fmla="*/ 75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37693" y="7537"/>
                  </a:moveTo>
                  <a:lnTo>
                    <a:pt x="15404" y="13348"/>
                  </a:lnTo>
                  <a:cubicBezTo>
                    <a:pt x="9499" y="14967"/>
                    <a:pt x="5975" y="21063"/>
                    <a:pt x="7498" y="26968"/>
                  </a:cubicBezTo>
                  <a:cubicBezTo>
                    <a:pt x="9118" y="32969"/>
                    <a:pt x="15214" y="36398"/>
                    <a:pt x="21119" y="34874"/>
                  </a:cubicBezTo>
                  <a:lnTo>
                    <a:pt x="43408" y="29064"/>
                  </a:lnTo>
                  <a:cubicBezTo>
                    <a:pt x="49313" y="27445"/>
                    <a:pt x="52838" y="21348"/>
                    <a:pt x="51314" y="15443"/>
                  </a:cubicBezTo>
                  <a:cubicBezTo>
                    <a:pt x="49790" y="9442"/>
                    <a:pt x="43694" y="5918"/>
                    <a:pt x="37693" y="75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70" name="자유형: 도형 263">
              <a:extLst>
                <a:ext uri="{FF2B5EF4-FFF2-40B4-BE49-F238E27FC236}">
                  <a16:creationId xmlns:a16="http://schemas.microsoft.com/office/drawing/2014/main" id="{350DFC08-BA25-A4F1-0033-3F65834234F9}"/>
                </a:ext>
              </a:extLst>
            </p:cNvPr>
            <p:cNvSpPr/>
            <p:nvPr/>
          </p:nvSpPr>
          <p:spPr>
            <a:xfrm>
              <a:off x="5780987" y="5739466"/>
              <a:ext cx="57150" cy="38100"/>
            </a:xfrm>
            <a:custGeom>
              <a:avLst/>
              <a:gdLst>
                <a:gd name="connsiteX0" fmla="*/ 15443 w 57150"/>
                <a:gd name="connsiteY0" fmla="*/ 29064 h 38100"/>
                <a:gd name="connsiteX1" fmla="*/ 37732 w 57150"/>
                <a:gd name="connsiteY1" fmla="*/ 34874 h 38100"/>
                <a:gd name="connsiteX2" fmla="*/ 51352 w 57150"/>
                <a:gd name="connsiteY2" fmla="*/ 26968 h 38100"/>
                <a:gd name="connsiteX3" fmla="*/ 43447 w 57150"/>
                <a:gd name="connsiteY3" fmla="*/ 13348 h 38100"/>
                <a:gd name="connsiteX4" fmla="*/ 21158 w 57150"/>
                <a:gd name="connsiteY4" fmla="*/ 7537 h 38100"/>
                <a:gd name="connsiteX5" fmla="*/ 7537 w 57150"/>
                <a:gd name="connsiteY5" fmla="*/ 15443 h 38100"/>
                <a:gd name="connsiteX6" fmla="*/ 15443 w 57150"/>
                <a:gd name="connsiteY6" fmla="*/ 2906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15443" y="29064"/>
                  </a:moveTo>
                  <a:lnTo>
                    <a:pt x="37732" y="34874"/>
                  </a:lnTo>
                  <a:cubicBezTo>
                    <a:pt x="43637" y="36493"/>
                    <a:pt x="49828" y="32969"/>
                    <a:pt x="51352" y="26968"/>
                  </a:cubicBezTo>
                  <a:cubicBezTo>
                    <a:pt x="52972" y="21063"/>
                    <a:pt x="49447" y="14872"/>
                    <a:pt x="43447" y="13348"/>
                  </a:cubicBezTo>
                  <a:lnTo>
                    <a:pt x="21158" y="7537"/>
                  </a:lnTo>
                  <a:cubicBezTo>
                    <a:pt x="15252" y="5918"/>
                    <a:pt x="9061" y="9442"/>
                    <a:pt x="7537" y="15443"/>
                  </a:cubicBezTo>
                  <a:cubicBezTo>
                    <a:pt x="5918" y="21348"/>
                    <a:pt x="9442" y="27445"/>
                    <a:pt x="15443" y="2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71" name="자유형: 도형 264">
              <a:extLst>
                <a:ext uri="{FF2B5EF4-FFF2-40B4-BE49-F238E27FC236}">
                  <a16:creationId xmlns:a16="http://schemas.microsoft.com/office/drawing/2014/main" id="{470A181A-1895-07C2-8D63-41CCA50C2BC7}"/>
                </a:ext>
              </a:extLst>
            </p:cNvPr>
            <p:cNvSpPr/>
            <p:nvPr/>
          </p:nvSpPr>
          <p:spPr>
            <a:xfrm>
              <a:off x="5457327" y="5608307"/>
              <a:ext cx="57150" cy="38100"/>
            </a:xfrm>
            <a:custGeom>
              <a:avLst/>
              <a:gdLst>
                <a:gd name="connsiteX0" fmla="*/ 15443 w 57150"/>
                <a:gd name="connsiteY0" fmla="*/ 29064 h 38100"/>
                <a:gd name="connsiteX1" fmla="*/ 37731 w 57150"/>
                <a:gd name="connsiteY1" fmla="*/ 34874 h 38100"/>
                <a:gd name="connsiteX2" fmla="*/ 51352 w 57150"/>
                <a:gd name="connsiteY2" fmla="*/ 26968 h 38100"/>
                <a:gd name="connsiteX3" fmla="*/ 43447 w 57150"/>
                <a:gd name="connsiteY3" fmla="*/ 13348 h 38100"/>
                <a:gd name="connsiteX4" fmla="*/ 21158 w 57150"/>
                <a:gd name="connsiteY4" fmla="*/ 7537 h 38100"/>
                <a:gd name="connsiteX5" fmla="*/ 7537 w 57150"/>
                <a:gd name="connsiteY5" fmla="*/ 15443 h 38100"/>
                <a:gd name="connsiteX6" fmla="*/ 15443 w 57150"/>
                <a:gd name="connsiteY6" fmla="*/ 2906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38100">
                  <a:moveTo>
                    <a:pt x="15443" y="29064"/>
                  </a:moveTo>
                  <a:lnTo>
                    <a:pt x="37731" y="34874"/>
                  </a:lnTo>
                  <a:cubicBezTo>
                    <a:pt x="43637" y="36493"/>
                    <a:pt x="49828" y="32969"/>
                    <a:pt x="51352" y="26968"/>
                  </a:cubicBezTo>
                  <a:cubicBezTo>
                    <a:pt x="52972" y="21063"/>
                    <a:pt x="49447" y="14871"/>
                    <a:pt x="43447" y="13348"/>
                  </a:cubicBezTo>
                  <a:lnTo>
                    <a:pt x="21158" y="7537"/>
                  </a:lnTo>
                  <a:cubicBezTo>
                    <a:pt x="15252" y="5918"/>
                    <a:pt x="9061" y="9442"/>
                    <a:pt x="7537" y="15443"/>
                  </a:cubicBezTo>
                  <a:cubicBezTo>
                    <a:pt x="5918" y="21348"/>
                    <a:pt x="9442" y="27540"/>
                    <a:pt x="15443" y="2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72" name="자유형: 도형 265">
              <a:extLst>
                <a:ext uri="{FF2B5EF4-FFF2-40B4-BE49-F238E27FC236}">
                  <a16:creationId xmlns:a16="http://schemas.microsoft.com/office/drawing/2014/main" id="{9F143935-8D85-A397-A8B1-8F3EE86E5D05}"/>
                </a:ext>
              </a:extLst>
            </p:cNvPr>
            <p:cNvSpPr/>
            <p:nvPr/>
          </p:nvSpPr>
          <p:spPr>
            <a:xfrm>
              <a:off x="5786355" y="5676804"/>
              <a:ext cx="57150" cy="28575"/>
            </a:xfrm>
            <a:custGeom>
              <a:avLst/>
              <a:gdLst>
                <a:gd name="connsiteX0" fmla="*/ 41317 w 57150"/>
                <a:gd name="connsiteY0" fmla="*/ 7144 h 28575"/>
                <a:gd name="connsiteX1" fmla="*/ 18552 w 57150"/>
                <a:gd name="connsiteY1" fmla="*/ 7144 h 28575"/>
                <a:gd name="connsiteX2" fmla="*/ 7218 w 57150"/>
                <a:gd name="connsiteY2" fmla="*/ 17050 h 28575"/>
                <a:gd name="connsiteX3" fmla="*/ 18266 w 57150"/>
                <a:gd name="connsiteY3" fmla="*/ 29432 h 28575"/>
                <a:gd name="connsiteX4" fmla="*/ 41031 w 57150"/>
                <a:gd name="connsiteY4" fmla="*/ 29432 h 28575"/>
                <a:gd name="connsiteX5" fmla="*/ 52366 w 57150"/>
                <a:gd name="connsiteY5" fmla="*/ 19526 h 28575"/>
                <a:gd name="connsiteX6" fmla="*/ 41317 w 57150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41317" y="7144"/>
                  </a:move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5" y="23813"/>
                    <a:pt x="11694" y="29432"/>
                    <a:pt x="18266" y="29432"/>
                  </a:cubicBezTo>
                  <a:lnTo>
                    <a:pt x="41031" y="29432"/>
                  </a:lnTo>
                  <a:cubicBezTo>
                    <a:pt x="46747" y="29432"/>
                    <a:pt x="51795" y="25241"/>
                    <a:pt x="52366" y="19526"/>
                  </a:cubicBezTo>
                  <a:cubicBezTo>
                    <a:pt x="53128" y="12763"/>
                    <a:pt x="47890" y="7144"/>
                    <a:pt x="4131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73" name="자유형: 도형 266">
              <a:extLst>
                <a:ext uri="{FF2B5EF4-FFF2-40B4-BE49-F238E27FC236}">
                  <a16:creationId xmlns:a16="http://schemas.microsoft.com/office/drawing/2014/main" id="{967E75E4-379E-342F-EFC8-8692186E3DD3}"/>
                </a:ext>
              </a:extLst>
            </p:cNvPr>
            <p:cNvSpPr/>
            <p:nvPr/>
          </p:nvSpPr>
          <p:spPr>
            <a:xfrm>
              <a:off x="5451265" y="5676804"/>
              <a:ext cx="57150" cy="28575"/>
            </a:xfrm>
            <a:custGeom>
              <a:avLst/>
              <a:gdLst>
                <a:gd name="connsiteX0" fmla="*/ 18266 w 57150"/>
                <a:gd name="connsiteY0" fmla="*/ 29432 h 28575"/>
                <a:gd name="connsiteX1" fmla="*/ 41031 w 57150"/>
                <a:gd name="connsiteY1" fmla="*/ 29432 h 28575"/>
                <a:gd name="connsiteX2" fmla="*/ 52366 w 57150"/>
                <a:gd name="connsiteY2" fmla="*/ 19526 h 28575"/>
                <a:gd name="connsiteX3" fmla="*/ 41317 w 57150"/>
                <a:gd name="connsiteY3" fmla="*/ 7144 h 28575"/>
                <a:gd name="connsiteX4" fmla="*/ 18552 w 57150"/>
                <a:gd name="connsiteY4" fmla="*/ 7144 h 28575"/>
                <a:gd name="connsiteX5" fmla="*/ 7218 w 57150"/>
                <a:gd name="connsiteY5" fmla="*/ 17050 h 28575"/>
                <a:gd name="connsiteX6" fmla="*/ 18266 w 5715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18266" y="29432"/>
                  </a:moveTo>
                  <a:lnTo>
                    <a:pt x="41031" y="29432"/>
                  </a:lnTo>
                  <a:cubicBezTo>
                    <a:pt x="46746" y="29432"/>
                    <a:pt x="51795" y="25241"/>
                    <a:pt x="52366" y="19526"/>
                  </a:cubicBezTo>
                  <a:cubicBezTo>
                    <a:pt x="53128" y="12763"/>
                    <a:pt x="47889" y="7144"/>
                    <a:pt x="41317" y="7144"/>
                  </a:cubicBez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5" y="23717"/>
                    <a:pt x="11694" y="29432"/>
                    <a:pt x="18266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74" name="자유형: 도형 267">
              <a:extLst>
                <a:ext uri="{FF2B5EF4-FFF2-40B4-BE49-F238E27FC236}">
                  <a16:creationId xmlns:a16="http://schemas.microsoft.com/office/drawing/2014/main" id="{E3B63919-07D0-C0D9-9936-1D96FF758739}"/>
                </a:ext>
              </a:extLst>
            </p:cNvPr>
            <p:cNvSpPr/>
            <p:nvPr/>
          </p:nvSpPr>
          <p:spPr>
            <a:xfrm>
              <a:off x="5631647" y="5712809"/>
              <a:ext cx="28575" cy="47625"/>
            </a:xfrm>
            <a:custGeom>
              <a:avLst/>
              <a:gdLst>
                <a:gd name="connsiteX0" fmla="*/ 16954 w 28575"/>
                <a:gd name="connsiteY0" fmla="*/ 7144 h 47625"/>
                <a:gd name="connsiteX1" fmla="*/ 7144 w 28575"/>
                <a:gd name="connsiteY1" fmla="*/ 26861 h 47625"/>
                <a:gd name="connsiteX2" fmla="*/ 16954 w 28575"/>
                <a:gd name="connsiteY2" fmla="*/ 46482 h 47625"/>
                <a:gd name="connsiteX3" fmla="*/ 26765 w 28575"/>
                <a:gd name="connsiteY3" fmla="*/ 268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16954" y="7144"/>
                  </a:moveTo>
                  <a:lnTo>
                    <a:pt x="7144" y="26861"/>
                  </a:lnTo>
                  <a:lnTo>
                    <a:pt x="16954" y="46482"/>
                  </a:lnTo>
                  <a:lnTo>
                    <a:pt x="26765" y="268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75" name="자유형: 도형 268">
              <a:extLst>
                <a:ext uri="{FF2B5EF4-FFF2-40B4-BE49-F238E27FC236}">
                  <a16:creationId xmlns:a16="http://schemas.microsoft.com/office/drawing/2014/main" id="{78F6736F-DC83-A223-92BD-C4D81E8F5BB8}"/>
                </a:ext>
              </a:extLst>
            </p:cNvPr>
            <p:cNvSpPr/>
            <p:nvPr/>
          </p:nvSpPr>
          <p:spPr>
            <a:xfrm>
              <a:off x="5518790" y="5564677"/>
              <a:ext cx="257175" cy="276225"/>
            </a:xfrm>
            <a:custGeom>
              <a:avLst/>
              <a:gdLst>
                <a:gd name="connsiteX0" fmla="*/ 229157 w 257175"/>
                <a:gd name="connsiteY0" fmla="*/ 201662 h 276225"/>
                <a:gd name="connsiteX1" fmla="*/ 252303 w 257175"/>
                <a:gd name="connsiteY1" fmla="*/ 130415 h 276225"/>
                <a:gd name="connsiteX2" fmla="*/ 103618 w 257175"/>
                <a:gd name="connsiteY2" fmla="*/ 9829 h 276225"/>
                <a:gd name="connsiteX3" fmla="*/ 9225 w 257175"/>
                <a:gd name="connsiteY3" fmla="*/ 107650 h 276225"/>
                <a:gd name="connsiteX4" fmla="*/ 31132 w 257175"/>
                <a:gd name="connsiteY4" fmla="*/ 202805 h 276225"/>
                <a:gd name="connsiteX5" fmla="*/ 51706 w 257175"/>
                <a:gd name="connsiteY5" fmla="*/ 253002 h 276225"/>
                <a:gd name="connsiteX6" fmla="*/ 73995 w 257175"/>
                <a:gd name="connsiteY6" fmla="*/ 276053 h 276225"/>
                <a:gd name="connsiteX7" fmla="*/ 118572 w 257175"/>
                <a:gd name="connsiteY7" fmla="*/ 276053 h 276225"/>
                <a:gd name="connsiteX8" fmla="*/ 118572 w 257175"/>
                <a:gd name="connsiteY8" fmla="*/ 222236 h 276225"/>
                <a:gd name="connsiteX9" fmla="*/ 75138 w 257175"/>
                <a:gd name="connsiteY9" fmla="*/ 135464 h 276225"/>
                <a:gd name="connsiteX10" fmla="*/ 80091 w 257175"/>
                <a:gd name="connsiteY10" fmla="*/ 120509 h 276225"/>
                <a:gd name="connsiteX11" fmla="*/ 95045 w 257175"/>
                <a:gd name="connsiteY11" fmla="*/ 125462 h 276225"/>
                <a:gd name="connsiteX12" fmla="*/ 107332 w 257175"/>
                <a:gd name="connsiteY12" fmla="*/ 150132 h 276225"/>
                <a:gd name="connsiteX13" fmla="*/ 119620 w 257175"/>
                <a:gd name="connsiteY13" fmla="*/ 125462 h 276225"/>
                <a:gd name="connsiteX14" fmla="*/ 139527 w 257175"/>
                <a:gd name="connsiteY14" fmla="*/ 125462 h 276225"/>
                <a:gd name="connsiteX15" fmla="*/ 151814 w 257175"/>
                <a:gd name="connsiteY15" fmla="*/ 150132 h 276225"/>
                <a:gd name="connsiteX16" fmla="*/ 164101 w 257175"/>
                <a:gd name="connsiteY16" fmla="*/ 125462 h 276225"/>
                <a:gd name="connsiteX17" fmla="*/ 179056 w 257175"/>
                <a:gd name="connsiteY17" fmla="*/ 120509 h 276225"/>
                <a:gd name="connsiteX18" fmla="*/ 184008 w 257175"/>
                <a:gd name="connsiteY18" fmla="*/ 135464 h 276225"/>
                <a:gd name="connsiteX19" fmla="*/ 140574 w 257175"/>
                <a:gd name="connsiteY19" fmla="*/ 222236 h 276225"/>
                <a:gd name="connsiteX20" fmla="*/ 140574 w 257175"/>
                <a:gd name="connsiteY20" fmla="*/ 276053 h 276225"/>
                <a:gd name="connsiteX21" fmla="*/ 185151 w 257175"/>
                <a:gd name="connsiteY21" fmla="*/ 276053 h 276225"/>
                <a:gd name="connsiteX22" fmla="*/ 207440 w 257175"/>
                <a:gd name="connsiteY22" fmla="*/ 253002 h 276225"/>
                <a:gd name="connsiteX23" fmla="*/ 229157 w 257175"/>
                <a:gd name="connsiteY23" fmla="*/ 201662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7175" h="276225">
                  <a:moveTo>
                    <a:pt x="229157" y="201662"/>
                  </a:moveTo>
                  <a:cubicBezTo>
                    <a:pt x="244302" y="180803"/>
                    <a:pt x="252303" y="156133"/>
                    <a:pt x="252303" y="130415"/>
                  </a:cubicBezTo>
                  <a:cubicBezTo>
                    <a:pt x="252303" y="53549"/>
                    <a:pt x="182009" y="-6459"/>
                    <a:pt x="103618" y="9829"/>
                  </a:cubicBezTo>
                  <a:cubicBezTo>
                    <a:pt x="55993" y="19735"/>
                    <a:pt x="18083" y="59454"/>
                    <a:pt x="9225" y="107650"/>
                  </a:cubicBezTo>
                  <a:cubicBezTo>
                    <a:pt x="3034" y="141655"/>
                    <a:pt x="10749" y="175469"/>
                    <a:pt x="31132" y="202805"/>
                  </a:cubicBezTo>
                  <a:cubicBezTo>
                    <a:pt x="50087" y="228237"/>
                    <a:pt x="50563" y="248811"/>
                    <a:pt x="51706" y="253002"/>
                  </a:cubicBezTo>
                  <a:cubicBezTo>
                    <a:pt x="51706" y="265289"/>
                    <a:pt x="61708" y="276053"/>
                    <a:pt x="73995" y="276053"/>
                  </a:cubicBezTo>
                  <a:lnTo>
                    <a:pt x="118572" y="276053"/>
                  </a:lnTo>
                  <a:lnTo>
                    <a:pt x="118572" y="222236"/>
                  </a:lnTo>
                  <a:cubicBezTo>
                    <a:pt x="117333" y="219760"/>
                    <a:pt x="72566" y="130320"/>
                    <a:pt x="75138" y="135464"/>
                  </a:cubicBezTo>
                  <a:cubicBezTo>
                    <a:pt x="72376" y="129939"/>
                    <a:pt x="74662" y="123272"/>
                    <a:pt x="80091" y="120509"/>
                  </a:cubicBezTo>
                  <a:cubicBezTo>
                    <a:pt x="85615" y="117747"/>
                    <a:pt x="92283" y="120033"/>
                    <a:pt x="95045" y="125462"/>
                  </a:cubicBezTo>
                  <a:lnTo>
                    <a:pt x="107332" y="150132"/>
                  </a:lnTo>
                  <a:lnTo>
                    <a:pt x="119620" y="125462"/>
                  </a:lnTo>
                  <a:cubicBezTo>
                    <a:pt x="123430" y="117938"/>
                    <a:pt x="135812" y="117938"/>
                    <a:pt x="139527" y="125462"/>
                  </a:cubicBezTo>
                  <a:lnTo>
                    <a:pt x="151814" y="150132"/>
                  </a:lnTo>
                  <a:lnTo>
                    <a:pt x="164101" y="125462"/>
                  </a:lnTo>
                  <a:cubicBezTo>
                    <a:pt x="166864" y="119938"/>
                    <a:pt x="173531" y="117747"/>
                    <a:pt x="179056" y="120509"/>
                  </a:cubicBezTo>
                  <a:cubicBezTo>
                    <a:pt x="184580" y="123272"/>
                    <a:pt x="186771" y="129939"/>
                    <a:pt x="184008" y="135464"/>
                  </a:cubicBezTo>
                  <a:cubicBezTo>
                    <a:pt x="182580" y="138321"/>
                    <a:pt x="138289" y="226809"/>
                    <a:pt x="140574" y="222236"/>
                  </a:cubicBezTo>
                  <a:lnTo>
                    <a:pt x="140574" y="276053"/>
                  </a:lnTo>
                  <a:lnTo>
                    <a:pt x="185151" y="276053"/>
                  </a:lnTo>
                  <a:cubicBezTo>
                    <a:pt x="197439" y="276053"/>
                    <a:pt x="207440" y="265289"/>
                    <a:pt x="207440" y="253002"/>
                  </a:cubicBezTo>
                  <a:cubicBezTo>
                    <a:pt x="209345" y="247954"/>
                    <a:pt x="210393" y="227570"/>
                    <a:pt x="229157" y="2016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76" name="자유형: 도형 269">
              <a:extLst>
                <a:ext uri="{FF2B5EF4-FFF2-40B4-BE49-F238E27FC236}">
                  <a16:creationId xmlns:a16="http://schemas.microsoft.com/office/drawing/2014/main" id="{866CADF8-50A1-FBD1-A572-55EEF44CDB81}"/>
                </a:ext>
              </a:extLst>
            </p:cNvPr>
            <p:cNvSpPr/>
            <p:nvPr/>
          </p:nvSpPr>
          <p:spPr>
            <a:xfrm>
              <a:off x="5597167" y="5922740"/>
              <a:ext cx="95250" cy="28575"/>
            </a:xfrm>
            <a:custGeom>
              <a:avLst/>
              <a:gdLst>
                <a:gd name="connsiteX0" fmla="*/ 51435 w 95250"/>
                <a:gd name="connsiteY0" fmla="*/ 29433 h 28575"/>
                <a:gd name="connsiteX1" fmla="*/ 95726 w 95250"/>
                <a:gd name="connsiteY1" fmla="*/ 7144 h 28575"/>
                <a:gd name="connsiteX2" fmla="*/ 7144 w 95250"/>
                <a:gd name="connsiteY2" fmla="*/ 7144 h 28575"/>
                <a:gd name="connsiteX3" fmla="*/ 51435 w 95250"/>
                <a:gd name="connsiteY3" fmla="*/ 2943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51435" y="29433"/>
                  </a:moveTo>
                  <a:cubicBezTo>
                    <a:pt x="69532" y="29433"/>
                    <a:pt x="85534" y="20574"/>
                    <a:pt x="95726" y="7144"/>
                  </a:cubicBezTo>
                  <a:lnTo>
                    <a:pt x="7144" y="7144"/>
                  </a:lnTo>
                  <a:cubicBezTo>
                    <a:pt x="17335" y="20574"/>
                    <a:pt x="33242" y="29433"/>
                    <a:pt x="51435" y="29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549DAD4-9D3A-CB3B-BE05-01910CA68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Opportunities and benefits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34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DEA5D-F7E5-2A03-D970-CE85467F5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C5AF53-13B8-0ABE-298A-68F1EA3699EB}"/>
              </a:ext>
            </a:extLst>
          </p:cNvPr>
          <p:cNvSpPr txBox="1"/>
          <p:nvPr/>
        </p:nvSpPr>
        <p:spPr>
          <a:xfrm>
            <a:off x="3512457" y="3105834"/>
            <a:ext cx="516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Examples of Pilot Projects</a:t>
            </a:r>
          </a:p>
        </p:txBody>
      </p:sp>
    </p:spTree>
    <p:extLst>
      <p:ext uri="{BB962C8B-B14F-4D97-AF65-F5344CB8AC3E}">
        <p14:creationId xmlns:p14="http://schemas.microsoft.com/office/powerpoint/2010/main" val="1643267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DEBD4-5308-0F8B-0D54-B91C3FAB0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28FCEAE-C434-5AF2-10F1-89EEDB62BDD3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Utrecht and the Energized Project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C237C-D3A2-FC3F-ED9D-CA066E4FD6B4}"/>
              </a:ext>
            </a:extLst>
          </p:cNvPr>
          <p:cNvSpPr txBox="1"/>
          <p:nvPr/>
        </p:nvSpPr>
        <p:spPr>
          <a:xfrm>
            <a:off x="425313" y="62205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effectLst/>
                <a:latin typeface="ui-sans-serif"/>
              </a:rPr>
              <a:t>@sp_k_ on </a:t>
            </a:r>
            <a:r>
              <a:rPr lang="en-GB" sz="1400" b="0" i="0" dirty="0" err="1">
                <a:effectLst/>
                <a:latin typeface="ui-sans-serif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GB" sz="1400" dirty="0"/>
          </a:p>
        </p:txBody>
      </p:sp>
      <p:pic>
        <p:nvPicPr>
          <p:cNvPr id="5" name="Picture 4" descr="A building with a tower in the background&#10;&#10;AI-generated content may be incorrect.">
            <a:extLst>
              <a:ext uri="{FF2B5EF4-FFF2-40B4-BE49-F238E27FC236}">
                <a16:creationId xmlns:a16="http://schemas.microsoft.com/office/drawing/2014/main" id="{96923FD2-48B2-D78E-A8A2-C5DEB7174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3" y="1326192"/>
            <a:ext cx="3259908" cy="488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470EA2-B642-220D-7EB5-439F3619522D}"/>
              </a:ext>
            </a:extLst>
          </p:cNvPr>
          <p:cNvSpPr txBox="1"/>
          <p:nvPr/>
        </p:nvSpPr>
        <p:spPr>
          <a:xfrm>
            <a:off x="3962399" y="1326192"/>
            <a:ext cx="780428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Goal:</a:t>
            </a:r>
            <a:r>
              <a:rPr lang="en-GB" dirty="0"/>
              <a:t> Become the first city with a </a:t>
            </a:r>
            <a:r>
              <a:rPr lang="en-GB" b="1" dirty="0">
                <a:solidFill>
                  <a:schemeClr val="tx2"/>
                </a:solidFill>
              </a:rPr>
              <a:t>large-scale V2G project</a:t>
            </a:r>
          </a:p>
          <a:p>
            <a:endParaRPr lang="en-GB" b="1" dirty="0">
              <a:solidFill>
                <a:schemeClr val="tx2"/>
              </a:solidFill>
            </a:endParaRPr>
          </a:p>
          <a:p>
            <a:r>
              <a:rPr lang="en-GB" b="1" dirty="0"/>
              <a:t>Participants: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Municipality of Utrecht (NL)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Renault – Car manufacturer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We Drive Solar – Charging infrastructure company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MyWheels</a:t>
            </a:r>
            <a:r>
              <a:rPr lang="en-GB" dirty="0"/>
              <a:t> – Car-sharing company</a:t>
            </a:r>
          </a:p>
          <a:p>
            <a:endParaRPr lang="en-GB" dirty="0"/>
          </a:p>
          <a:p>
            <a:r>
              <a:rPr lang="en-GB" dirty="0"/>
              <a:t>Since the vehicles are shared, they have a different energy demand curve </a:t>
            </a:r>
          </a:p>
          <a:p>
            <a:r>
              <a:rPr lang="en-GB" dirty="0"/>
              <a:t>and greater potential for bidirectional charging.</a:t>
            </a:r>
          </a:p>
          <a:p>
            <a:endParaRPr lang="en-GB" dirty="0"/>
          </a:p>
          <a:p>
            <a:r>
              <a:rPr lang="en-GB" dirty="0"/>
              <a:t>Currently, 50 Renault 5 E-Tech vehicles as shared cars</a:t>
            </a:r>
          </a:p>
          <a:p>
            <a:endParaRPr lang="en-GB" dirty="0"/>
          </a:p>
          <a:p>
            <a:r>
              <a:rPr lang="en-GB" dirty="0"/>
              <a:t>Planned expansion to 500 vehicles, corresponding to a </a:t>
            </a:r>
            <a:r>
              <a:rPr lang="en-GB" b="1" dirty="0">
                <a:solidFill>
                  <a:schemeClr val="tx2"/>
                </a:solidFill>
              </a:rPr>
              <a:t>flexibility potential </a:t>
            </a:r>
          </a:p>
          <a:p>
            <a:r>
              <a:rPr lang="en-GB" b="1" dirty="0">
                <a:solidFill>
                  <a:schemeClr val="tx2"/>
                </a:solidFill>
              </a:rPr>
              <a:t>of 5 MW</a:t>
            </a:r>
            <a:r>
              <a:rPr lang="en-GB" dirty="0"/>
              <a:t> to support the grid during peak demand.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563667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F15E8-CA75-B904-3386-7BC854D14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EE38656-4FE3-F1BD-1494-07D7EE60D2B3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V2G Açores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1759D3-4089-9EF0-AFC0-3068F49252ED}"/>
              </a:ext>
            </a:extLst>
          </p:cNvPr>
          <p:cNvSpPr txBox="1"/>
          <p:nvPr/>
        </p:nvSpPr>
        <p:spPr>
          <a:xfrm>
            <a:off x="817594" y="1302746"/>
            <a:ext cx="105928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Azores, located in the middle of the Atlantic, consist of independent microgrids, disconnected from the</a:t>
            </a:r>
          </a:p>
          <a:p>
            <a:r>
              <a:rPr lang="en-GB" dirty="0"/>
              <a:t>mainland and not interconnected with each other.</a:t>
            </a:r>
          </a:p>
          <a:p>
            <a:endParaRPr lang="en-GB" dirty="0"/>
          </a:p>
          <a:p>
            <a:r>
              <a:rPr lang="en-GB" dirty="0"/>
              <a:t>They have a high share of renewable energy (solar, wind, geothermal), combined with storage solutions to </a:t>
            </a:r>
          </a:p>
          <a:p>
            <a:r>
              <a:rPr lang="en-GB" dirty="0"/>
              <a:t>optimize its use.</a:t>
            </a:r>
          </a:p>
          <a:p>
            <a:endParaRPr lang="en-GB" dirty="0"/>
          </a:p>
          <a:p>
            <a:r>
              <a:rPr lang="en-GB" b="1" dirty="0"/>
              <a:t>Goal: </a:t>
            </a:r>
            <a:r>
              <a:rPr lang="en-GB" b="1" dirty="0">
                <a:solidFill>
                  <a:schemeClr val="tx2"/>
                </a:solidFill>
              </a:rPr>
              <a:t>Demonstrate that EVs can stabilize island grid frequency </a:t>
            </a:r>
            <a:r>
              <a:rPr lang="en-GB" dirty="0"/>
              <a:t>by feeding energy back during peak demand </a:t>
            </a:r>
          </a:p>
          <a:p>
            <a:r>
              <a:rPr lang="en-GB" dirty="0"/>
              <a:t>or drops in renewable production.</a:t>
            </a:r>
          </a:p>
          <a:p>
            <a:endParaRPr lang="en-GB" dirty="0"/>
          </a:p>
          <a:p>
            <a:r>
              <a:rPr lang="en-GB" b="1" dirty="0"/>
              <a:t>Project participants: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Electricidade</a:t>
            </a:r>
            <a:r>
              <a:rPr lang="en-GB" dirty="0"/>
              <a:t> dos </a:t>
            </a:r>
            <a:r>
              <a:rPr lang="en-GB" dirty="0" err="1"/>
              <a:t>Açores</a:t>
            </a:r>
            <a:r>
              <a:rPr lang="en-GB" dirty="0"/>
              <a:t> (EDA) – Grid operator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Nissan – Car manufacturer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Galp – Aggregator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Nuvve</a:t>
            </a:r>
            <a:r>
              <a:rPr lang="en-GB" dirty="0"/>
              <a:t> – Software provider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Magnum Cap – Charging point 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Deployment of </a:t>
            </a:r>
            <a:r>
              <a:rPr lang="en-GB" b="1" dirty="0">
                <a:solidFill>
                  <a:schemeClr val="tx2"/>
                </a:solidFill>
              </a:rPr>
              <a:t>10 Nissan Leaf vehicles and 10 bidirectional charging stations </a:t>
            </a:r>
            <a:r>
              <a:rPr lang="en-GB" dirty="0"/>
              <a:t>at EDA site in São Miguel.</a:t>
            </a:r>
          </a:p>
          <a:p>
            <a:endParaRPr lang="en-GB" dirty="0"/>
          </a:p>
          <a:p>
            <a:r>
              <a:rPr lang="en-GB" dirty="0"/>
              <a:t>The project successfully demonstrated that the fleet could provide </a:t>
            </a:r>
            <a:r>
              <a:rPr lang="en-GB" b="1" dirty="0">
                <a:solidFill>
                  <a:schemeClr val="tx2"/>
                </a:solidFill>
              </a:rPr>
              <a:t>frequency regulation services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8313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3D63D1-0A13-4302-AB40-4C234CC76105}"/>
              </a:ext>
            </a:extLst>
          </p:cNvPr>
          <p:cNvSpPr txBox="1"/>
          <p:nvPr/>
        </p:nvSpPr>
        <p:spPr>
          <a:xfrm>
            <a:off x="3512457" y="3105834"/>
            <a:ext cx="516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The context</a:t>
            </a:r>
          </a:p>
        </p:txBody>
      </p:sp>
    </p:spTree>
    <p:extLst>
      <p:ext uri="{BB962C8B-B14F-4D97-AF65-F5344CB8AC3E}">
        <p14:creationId xmlns:p14="http://schemas.microsoft.com/office/powerpoint/2010/main" val="153084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0F37E84-1768-4F33-8913-4A81394593DD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 energy challenge: why do we need storage?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 descr="A diagram of a car and energy&#10;&#10;AI-generated content may be incorrect.">
            <a:extLst>
              <a:ext uri="{FF2B5EF4-FFF2-40B4-BE49-F238E27FC236}">
                <a16:creationId xmlns:a16="http://schemas.microsoft.com/office/drawing/2014/main" id="{D7787972-1C0E-4428-C14C-B4074AB70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7" y="1166505"/>
            <a:ext cx="9980245" cy="544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57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F735C-109F-CA83-06D2-7D017A4C4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215FF0-943B-F6BD-81AE-77C6080255E3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28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What</a:t>
            </a:r>
            <a:r>
              <a:rPr lang="fr-FR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altLang="ko-KR" sz="28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is</a:t>
            </a:r>
            <a:r>
              <a:rPr lang="fr-FR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altLang="ko-KR" sz="28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bidirectional</a:t>
            </a:r>
            <a:r>
              <a:rPr lang="fr-FR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altLang="ko-KR" sz="28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charging</a:t>
            </a:r>
            <a:r>
              <a:rPr lang="fr-FR" altLang="ko-KR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 descr="A set of icons of a house and a car&#10;&#10;AI-generated content may be incorrect.">
            <a:extLst>
              <a:ext uri="{FF2B5EF4-FFF2-40B4-BE49-F238E27FC236}">
                <a16:creationId xmlns:a16="http://schemas.microsoft.com/office/drawing/2014/main" id="{C01AC016-2542-C7BF-B7FF-29B12976C2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31475" r="72971" b="31159"/>
          <a:stretch>
            <a:fillRect/>
          </a:stretch>
        </p:blipFill>
        <p:spPr>
          <a:xfrm>
            <a:off x="1689653" y="2144076"/>
            <a:ext cx="1099319" cy="987441"/>
          </a:xfrm>
          <a:prstGeom prst="rect">
            <a:avLst/>
          </a:prstGeom>
        </p:spPr>
      </p:pic>
      <p:pic>
        <p:nvPicPr>
          <p:cNvPr id="5" name="Picture 4" descr="A set of icons of a house and a car&#10;&#10;AI-generated content may be incorrect.">
            <a:extLst>
              <a:ext uri="{FF2B5EF4-FFF2-40B4-BE49-F238E27FC236}">
                <a16:creationId xmlns:a16="http://schemas.microsoft.com/office/drawing/2014/main" id="{46C79E9D-3A7A-C93D-F1A0-985402C7EFD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1" t="30455" r="50000" b="32179"/>
          <a:stretch>
            <a:fillRect/>
          </a:stretch>
        </p:blipFill>
        <p:spPr>
          <a:xfrm>
            <a:off x="4094922" y="2144076"/>
            <a:ext cx="1099319" cy="987441"/>
          </a:xfrm>
          <a:prstGeom prst="rect">
            <a:avLst/>
          </a:prstGeom>
        </p:spPr>
      </p:pic>
      <p:pic>
        <p:nvPicPr>
          <p:cNvPr id="6" name="Picture 5" descr="A set of icons of a house and a car&#10;&#10;AI-generated content may be incorrect.">
            <a:extLst>
              <a:ext uri="{FF2B5EF4-FFF2-40B4-BE49-F238E27FC236}">
                <a16:creationId xmlns:a16="http://schemas.microsoft.com/office/drawing/2014/main" id="{9DCE5743-3D97-07A5-BFA5-61944A5BCB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2" t="30238" r="28999" b="32396"/>
          <a:stretch>
            <a:fillRect/>
          </a:stretch>
        </p:blipFill>
        <p:spPr>
          <a:xfrm>
            <a:off x="6500191" y="2144077"/>
            <a:ext cx="1099319" cy="987441"/>
          </a:xfrm>
          <a:prstGeom prst="rect">
            <a:avLst/>
          </a:prstGeom>
        </p:spPr>
      </p:pic>
      <p:pic>
        <p:nvPicPr>
          <p:cNvPr id="7" name="Picture 6" descr="A set of icons of a house and a car&#10;&#10;AI-generated content may be incorrect.">
            <a:extLst>
              <a:ext uri="{FF2B5EF4-FFF2-40B4-BE49-F238E27FC236}">
                <a16:creationId xmlns:a16="http://schemas.microsoft.com/office/drawing/2014/main" id="{C4F55979-3944-02D0-3497-FF9D9A4A9A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4" t="30606" r="5687" b="32028"/>
          <a:stretch>
            <a:fillRect/>
          </a:stretch>
        </p:blipFill>
        <p:spPr>
          <a:xfrm>
            <a:off x="8905460" y="2144076"/>
            <a:ext cx="1099319" cy="987441"/>
          </a:xfrm>
          <a:prstGeom prst="rect">
            <a:avLst/>
          </a:prstGeom>
        </p:spPr>
      </p:pic>
      <p:pic>
        <p:nvPicPr>
          <p:cNvPr id="9" name="Picture 8" descr="A set of icons of a house and a car&#10;&#10;AI-generated content may be incorrect.">
            <a:extLst>
              <a:ext uri="{FF2B5EF4-FFF2-40B4-BE49-F238E27FC236}">
                <a16:creationId xmlns:a16="http://schemas.microsoft.com/office/drawing/2014/main" id="{89736A4C-2904-1D86-D1B7-D4297DC338D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31475" r="72971" b="31159"/>
          <a:stretch>
            <a:fillRect/>
          </a:stretch>
        </p:blipFill>
        <p:spPr>
          <a:xfrm>
            <a:off x="1689653" y="4363815"/>
            <a:ext cx="1099319" cy="987441"/>
          </a:xfrm>
          <a:prstGeom prst="rect">
            <a:avLst/>
          </a:prstGeom>
        </p:spPr>
      </p:pic>
      <p:pic>
        <p:nvPicPr>
          <p:cNvPr id="10" name="Picture 9" descr="A set of icons of a house and a car&#10;&#10;AI-generated content may be incorrect.">
            <a:extLst>
              <a:ext uri="{FF2B5EF4-FFF2-40B4-BE49-F238E27FC236}">
                <a16:creationId xmlns:a16="http://schemas.microsoft.com/office/drawing/2014/main" id="{6B00DFB3-D086-4DE1-6C12-B5D72651D54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1" t="30455" r="50000" b="32179"/>
          <a:stretch>
            <a:fillRect/>
          </a:stretch>
        </p:blipFill>
        <p:spPr>
          <a:xfrm>
            <a:off x="4094922" y="4363815"/>
            <a:ext cx="1099319" cy="987441"/>
          </a:xfrm>
          <a:prstGeom prst="rect">
            <a:avLst/>
          </a:prstGeom>
        </p:spPr>
      </p:pic>
      <p:pic>
        <p:nvPicPr>
          <p:cNvPr id="11" name="Picture 10" descr="A set of icons of a house and a car&#10;&#10;AI-generated content may be incorrect.">
            <a:extLst>
              <a:ext uri="{FF2B5EF4-FFF2-40B4-BE49-F238E27FC236}">
                <a16:creationId xmlns:a16="http://schemas.microsoft.com/office/drawing/2014/main" id="{4DB1241A-E525-B8A3-62AB-68532D7B7E8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2" t="30238" r="28999" b="32396"/>
          <a:stretch>
            <a:fillRect/>
          </a:stretch>
        </p:blipFill>
        <p:spPr>
          <a:xfrm>
            <a:off x="6500191" y="4363816"/>
            <a:ext cx="1099319" cy="987441"/>
          </a:xfrm>
          <a:prstGeom prst="rect">
            <a:avLst/>
          </a:prstGeom>
        </p:spPr>
      </p:pic>
      <p:pic>
        <p:nvPicPr>
          <p:cNvPr id="12" name="Picture 11" descr="A set of icons of a house and a car&#10;&#10;AI-generated content may be incorrect.">
            <a:extLst>
              <a:ext uri="{FF2B5EF4-FFF2-40B4-BE49-F238E27FC236}">
                <a16:creationId xmlns:a16="http://schemas.microsoft.com/office/drawing/2014/main" id="{29172517-0CAC-272B-EC42-0C7DC873A80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4" t="30606" r="5687" b="32028"/>
          <a:stretch>
            <a:fillRect/>
          </a:stretch>
        </p:blipFill>
        <p:spPr>
          <a:xfrm>
            <a:off x="8905460" y="4363815"/>
            <a:ext cx="1099319" cy="98744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0B87CA96-BB02-DB83-EC69-0B7A979C7FF5}"/>
              </a:ext>
            </a:extLst>
          </p:cNvPr>
          <p:cNvSpPr/>
          <p:nvPr/>
        </p:nvSpPr>
        <p:spPr>
          <a:xfrm>
            <a:off x="3001806" y="2637796"/>
            <a:ext cx="880281" cy="211541"/>
          </a:xfrm>
          <a:prstGeom prst="rightArrow">
            <a:avLst/>
          </a:prstGeom>
          <a:solidFill>
            <a:schemeClr val="bg1"/>
          </a:solidFill>
          <a:ln w="12838" cap="flat">
            <a:solidFill>
              <a:schemeClr val="accent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4E465A5-439D-EF05-EDC9-CFE488E9F75F}"/>
              </a:ext>
            </a:extLst>
          </p:cNvPr>
          <p:cNvSpPr/>
          <p:nvPr/>
        </p:nvSpPr>
        <p:spPr>
          <a:xfrm>
            <a:off x="5407075" y="2637795"/>
            <a:ext cx="880281" cy="211541"/>
          </a:xfrm>
          <a:prstGeom prst="rightArrow">
            <a:avLst/>
          </a:prstGeom>
          <a:solidFill>
            <a:schemeClr val="bg1"/>
          </a:solidFill>
          <a:ln w="12838" cap="flat">
            <a:solidFill>
              <a:schemeClr val="accent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4F6AB5D-08C4-39F4-7530-90B6516351A9}"/>
              </a:ext>
            </a:extLst>
          </p:cNvPr>
          <p:cNvSpPr/>
          <p:nvPr/>
        </p:nvSpPr>
        <p:spPr>
          <a:xfrm>
            <a:off x="7841914" y="2637794"/>
            <a:ext cx="880281" cy="211541"/>
          </a:xfrm>
          <a:prstGeom prst="rightArrow">
            <a:avLst/>
          </a:prstGeom>
          <a:solidFill>
            <a:schemeClr val="bg1"/>
          </a:solidFill>
          <a:ln w="12838" cap="flat">
            <a:solidFill>
              <a:schemeClr val="accent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0A6DED8-CB70-A020-5922-1DE86F8E8716}"/>
              </a:ext>
            </a:extLst>
          </p:cNvPr>
          <p:cNvSpPr/>
          <p:nvPr/>
        </p:nvSpPr>
        <p:spPr>
          <a:xfrm>
            <a:off x="3001806" y="4497035"/>
            <a:ext cx="880281" cy="211541"/>
          </a:xfrm>
          <a:prstGeom prst="rightArrow">
            <a:avLst/>
          </a:prstGeom>
          <a:solidFill>
            <a:schemeClr val="bg1"/>
          </a:solidFill>
          <a:ln w="12838" cap="flat">
            <a:solidFill>
              <a:schemeClr val="accent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BF3A7F8-1EB6-7AEB-7DDD-51318120D0CC}"/>
              </a:ext>
            </a:extLst>
          </p:cNvPr>
          <p:cNvSpPr/>
          <p:nvPr/>
        </p:nvSpPr>
        <p:spPr>
          <a:xfrm>
            <a:off x="5407075" y="4497034"/>
            <a:ext cx="880281" cy="211541"/>
          </a:xfrm>
          <a:prstGeom prst="rightArrow">
            <a:avLst/>
          </a:prstGeom>
          <a:solidFill>
            <a:schemeClr val="bg1"/>
          </a:solidFill>
          <a:ln w="12838" cap="flat">
            <a:solidFill>
              <a:schemeClr val="accent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12F716B-341A-47A0-1C4C-DC5A43A6C9E8}"/>
              </a:ext>
            </a:extLst>
          </p:cNvPr>
          <p:cNvSpPr/>
          <p:nvPr/>
        </p:nvSpPr>
        <p:spPr>
          <a:xfrm>
            <a:off x="7841914" y="4497033"/>
            <a:ext cx="880281" cy="211541"/>
          </a:xfrm>
          <a:prstGeom prst="rightArrow">
            <a:avLst/>
          </a:prstGeom>
          <a:solidFill>
            <a:schemeClr val="bg1"/>
          </a:solidFill>
          <a:ln w="12838" cap="flat">
            <a:solidFill>
              <a:schemeClr val="accent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FBE6812-4444-6848-F3D5-AC493B91CA6D}"/>
              </a:ext>
            </a:extLst>
          </p:cNvPr>
          <p:cNvSpPr/>
          <p:nvPr/>
        </p:nvSpPr>
        <p:spPr>
          <a:xfrm rot="10800000">
            <a:off x="3001806" y="4949686"/>
            <a:ext cx="880281" cy="211541"/>
          </a:xfrm>
          <a:prstGeom prst="rightArrow">
            <a:avLst/>
          </a:prstGeom>
          <a:solidFill>
            <a:schemeClr val="bg1"/>
          </a:solidFill>
          <a:ln w="12838" cap="flat">
            <a:solidFill>
              <a:schemeClr val="accent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E66DD29-E29C-DAC4-4524-9E401CEC2658}"/>
              </a:ext>
            </a:extLst>
          </p:cNvPr>
          <p:cNvSpPr/>
          <p:nvPr/>
        </p:nvSpPr>
        <p:spPr>
          <a:xfrm rot="10800000">
            <a:off x="5407075" y="4949685"/>
            <a:ext cx="880281" cy="211541"/>
          </a:xfrm>
          <a:prstGeom prst="rightArrow">
            <a:avLst/>
          </a:prstGeom>
          <a:solidFill>
            <a:schemeClr val="bg1"/>
          </a:solidFill>
          <a:ln w="12838" cap="flat">
            <a:solidFill>
              <a:schemeClr val="accent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135A51A-ACC5-36DD-BC94-55B3731B9789}"/>
              </a:ext>
            </a:extLst>
          </p:cNvPr>
          <p:cNvSpPr/>
          <p:nvPr/>
        </p:nvSpPr>
        <p:spPr>
          <a:xfrm rot="10800000">
            <a:off x="7841914" y="4949684"/>
            <a:ext cx="880281" cy="211541"/>
          </a:xfrm>
          <a:prstGeom prst="rightArrow">
            <a:avLst/>
          </a:prstGeom>
          <a:solidFill>
            <a:schemeClr val="bg1"/>
          </a:solidFill>
          <a:ln w="12838" cap="flat">
            <a:solidFill>
              <a:schemeClr val="accent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8601B1-F014-9B3D-D2DB-C14A78A2DD3B}"/>
              </a:ext>
            </a:extLst>
          </p:cNvPr>
          <p:cNvSpPr txBox="1"/>
          <p:nvPr/>
        </p:nvSpPr>
        <p:spPr>
          <a:xfrm>
            <a:off x="1963270" y="1647857"/>
            <a:ext cx="596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>
                <a:solidFill>
                  <a:schemeClr val="tx2"/>
                </a:solidFill>
              </a:rPr>
              <a:t>Unidirectional charging (Normal charging or smart charging)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5D27FC-5416-0E4D-208F-CBD85207E923}"/>
              </a:ext>
            </a:extLst>
          </p:cNvPr>
          <p:cNvSpPr txBox="1"/>
          <p:nvPr/>
        </p:nvSpPr>
        <p:spPr>
          <a:xfrm>
            <a:off x="1963270" y="3873928"/>
            <a:ext cx="2217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tx2"/>
                </a:solidFill>
              </a:rPr>
              <a:t>B</a:t>
            </a:r>
            <a:r>
              <a:rPr lang="fr-BE" noProof="0" dirty="0" err="1">
                <a:solidFill>
                  <a:schemeClr val="tx2"/>
                </a:solidFill>
              </a:rPr>
              <a:t>idirection</a:t>
            </a:r>
            <a:r>
              <a:rPr lang="fr-BE" dirty="0">
                <a:solidFill>
                  <a:schemeClr val="tx2"/>
                </a:solidFill>
              </a:rPr>
              <a:t>a</a:t>
            </a:r>
            <a:r>
              <a:rPr lang="fr-BE" noProof="0" dirty="0">
                <a:solidFill>
                  <a:schemeClr val="tx2"/>
                </a:solidFill>
              </a:rPr>
              <a:t>l </a:t>
            </a:r>
            <a:r>
              <a:rPr lang="fr-BE" noProof="0" dirty="0" err="1">
                <a:solidFill>
                  <a:schemeClr val="tx2"/>
                </a:solidFill>
              </a:rPr>
              <a:t>charging</a:t>
            </a:r>
            <a:endParaRPr lang="fr-BE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72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0D411-A83C-2D9D-900B-4C77B177A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6C1DAA-162E-7213-4F6C-724E6F5E44E3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2800" dirty="0">
                <a:solidFill>
                  <a:schemeClr val="tx2"/>
                </a:solidFill>
                <a:cs typeface="Arial" panose="020B0604020202020204" pitchFamily="34" charset="0"/>
              </a:rPr>
              <a:t>V2X: The multiple applications of bidirectional charging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857FB4-BF19-7DC2-B7D3-5F15EE0AC569}"/>
              </a:ext>
            </a:extLst>
          </p:cNvPr>
          <p:cNvGrpSpPr/>
          <p:nvPr/>
        </p:nvGrpSpPr>
        <p:grpSpPr>
          <a:xfrm>
            <a:off x="817594" y="1446661"/>
            <a:ext cx="9696900" cy="4524233"/>
            <a:chOff x="817594" y="1446661"/>
            <a:chExt cx="9696900" cy="452423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6F1E4B8-67D1-D628-A23C-02681E674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63"/>
            <a:stretch>
              <a:fillRect/>
            </a:stretch>
          </p:blipFill>
          <p:spPr>
            <a:xfrm>
              <a:off x="817594" y="1446661"/>
              <a:ext cx="9696900" cy="4524233"/>
            </a:xfrm>
            <a:prstGeom prst="rect">
              <a:avLst/>
            </a:prstGeom>
          </p:spPr>
        </p:pic>
        <p:pic>
          <p:nvPicPr>
            <p:cNvPr id="3" name="Picture 2" descr="A white surface with black spots&#10;&#10;AI-generated content may be incorrect.">
              <a:extLst>
                <a:ext uri="{FF2B5EF4-FFF2-40B4-BE49-F238E27FC236}">
                  <a16:creationId xmlns:a16="http://schemas.microsoft.com/office/drawing/2014/main" id="{4225EACB-3C2F-28E6-EABD-7226E67E8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5144" y="3833646"/>
              <a:ext cx="2133898" cy="628738"/>
            </a:xfrm>
            <a:prstGeom prst="rect">
              <a:avLst/>
            </a:prstGeom>
          </p:spPr>
        </p:pic>
        <p:pic>
          <p:nvPicPr>
            <p:cNvPr id="5" name="Picture 4" descr="A white surface with black spots&#10;&#10;AI-generated content may be incorrect.">
              <a:extLst>
                <a:ext uri="{FF2B5EF4-FFF2-40B4-BE49-F238E27FC236}">
                  <a16:creationId xmlns:a16="http://schemas.microsoft.com/office/drawing/2014/main" id="{B907FD88-08AF-72AD-59A3-C09106913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4436" y="2161154"/>
              <a:ext cx="2133898" cy="628738"/>
            </a:xfrm>
            <a:prstGeom prst="rect">
              <a:avLst/>
            </a:prstGeom>
          </p:spPr>
        </p:pic>
        <p:pic>
          <p:nvPicPr>
            <p:cNvPr id="7" name="Picture 6" descr="A white surface with black spots&#10;&#10;AI-generated content may be incorrect.">
              <a:extLst>
                <a:ext uri="{FF2B5EF4-FFF2-40B4-BE49-F238E27FC236}">
                  <a16:creationId xmlns:a16="http://schemas.microsoft.com/office/drawing/2014/main" id="{9A191760-76C6-44A0-DD22-B73A00E5C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0250" y="3708777"/>
              <a:ext cx="2333041" cy="628738"/>
            </a:xfrm>
            <a:prstGeom prst="rect">
              <a:avLst/>
            </a:prstGeom>
          </p:spPr>
        </p:pic>
        <p:pic>
          <p:nvPicPr>
            <p:cNvPr id="10" name="Picture 9" descr="A white surface with black spots&#10;&#10;AI-generated content may be incorrect.">
              <a:extLst>
                <a:ext uri="{FF2B5EF4-FFF2-40B4-BE49-F238E27FC236}">
                  <a16:creationId xmlns:a16="http://schemas.microsoft.com/office/drawing/2014/main" id="{C8EC652E-AF57-93AE-AFD2-40AACA096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1359" y="3254330"/>
              <a:ext cx="2133898" cy="628738"/>
            </a:xfrm>
            <a:prstGeom prst="rect">
              <a:avLst/>
            </a:prstGeom>
          </p:spPr>
        </p:pic>
        <p:pic>
          <p:nvPicPr>
            <p:cNvPr id="12" name="Picture 11" descr="A white surface with black spots&#10;&#10;AI-generated content may be incorrect.">
              <a:extLst>
                <a:ext uri="{FF2B5EF4-FFF2-40B4-BE49-F238E27FC236}">
                  <a16:creationId xmlns:a16="http://schemas.microsoft.com/office/drawing/2014/main" id="{90B53361-471E-A461-70D2-14485EBC3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3301" y="5640895"/>
              <a:ext cx="2133898" cy="329999"/>
            </a:xfrm>
            <a:prstGeom prst="rect">
              <a:avLst/>
            </a:prstGeom>
          </p:spPr>
        </p:pic>
        <p:pic>
          <p:nvPicPr>
            <p:cNvPr id="14" name="Picture 13" descr="A white surface with black spots&#10;&#10;AI-generated content may be incorrect.">
              <a:extLst>
                <a:ext uri="{FF2B5EF4-FFF2-40B4-BE49-F238E27FC236}">
                  <a16:creationId xmlns:a16="http://schemas.microsoft.com/office/drawing/2014/main" id="{77A24616-36E7-1A1D-6442-6C7DF784B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5960" y="3848855"/>
              <a:ext cx="2133898" cy="628738"/>
            </a:xfrm>
            <a:prstGeom prst="rect">
              <a:avLst/>
            </a:prstGeom>
          </p:spPr>
        </p:pic>
        <p:pic>
          <p:nvPicPr>
            <p:cNvPr id="16" name="Picture 15" descr="A white surface with black spots&#10;&#10;AI-generated content may be incorrect.">
              <a:extLst>
                <a:ext uri="{FF2B5EF4-FFF2-40B4-BE49-F238E27FC236}">
                  <a16:creationId xmlns:a16="http://schemas.microsoft.com/office/drawing/2014/main" id="{F39CE4E8-6091-762C-F2D0-D924CF405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7027" y="3316258"/>
              <a:ext cx="621473" cy="62873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4D1CDA2-6178-A678-F6A7-37AF92599DA9}"/>
              </a:ext>
            </a:extLst>
          </p:cNvPr>
          <p:cNvSpPr txBox="1"/>
          <p:nvPr/>
        </p:nvSpPr>
        <p:spPr>
          <a:xfrm>
            <a:off x="3027725" y="2212154"/>
            <a:ext cx="1447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Earn money /</a:t>
            </a:r>
            <a:br>
              <a:rPr lang="en-GB" dirty="0"/>
            </a:br>
            <a:r>
              <a:rPr lang="en-GB" dirty="0" err="1"/>
              <a:t>Stabilse</a:t>
            </a:r>
            <a:r>
              <a:rPr lang="en-GB" dirty="0"/>
              <a:t> grid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BA586D-4892-222D-2BD6-986DFF4BBEC1}"/>
              </a:ext>
            </a:extLst>
          </p:cNvPr>
          <p:cNvSpPr txBox="1"/>
          <p:nvPr/>
        </p:nvSpPr>
        <p:spPr>
          <a:xfrm>
            <a:off x="6808841" y="3105455"/>
            <a:ext cx="1664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Power house </a:t>
            </a:r>
          </a:p>
          <a:p>
            <a:r>
              <a:rPr lang="en-GB" dirty="0"/>
              <a:t>and reduce bills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52387A-3698-79D5-FA98-946BF590384F}"/>
              </a:ext>
            </a:extLst>
          </p:cNvPr>
          <p:cNvSpPr txBox="1"/>
          <p:nvPr/>
        </p:nvSpPr>
        <p:spPr>
          <a:xfrm>
            <a:off x="5814466" y="3944996"/>
            <a:ext cx="18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Power appliances</a:t>
            </a:r>
          </a:p>
        </p:txBody>
      </p:sp>
    </p:spTree>
    <p:extLst>
      <p:ext uri="{BB962C8B-B14F-4D97-AF65-F5344CB8AC3E}">
        <p14:creationId xmlns:p14="http://schemas.microsoft.com/office/powerpoint/2010/main" val="3522642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2D78AF-6458-F6DA-7541-95FE20742AD5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2800" dirty="0" err="1">
                <a:solidFill>
                  <a:schemeClr val="tx2"/>
                </a:solidFill>
                <a:cs typeface="Arial" panose="020B0604020202020204" pitchFamily="34" charset="0"/>
              </a:rPr>
              <a:t>Required</a:t>
            </a:r>
            <a:r>
              <a:rPr lang="fr-FR" altLang="ko-KR" sz="2800" dirty="0">
                <a:solidFill>
                  <a:schemeClr val="tx2"/>
                </a:solidFill>
                <a:cs typeface="Arial" panose="020B0604020202020204" pitchFamily="34" charset="0"/>
              </a:rPr>
              <a:t> hardware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 descr="A diagram of a car&#10;&#10;AI-generated content may be incorrect.">
            <a:extLst>
              <a:ext uri="{FF2B5EF4-FFF2-40B4-BE49-F238E27FC236}">
                <a16:creationId xmlns:a16="http://schemas.microsoft.com/office/drawing/2014/main" id="{8EAEAAB6-4A20-5BEC-8BEC-AA65100F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208" y="1554292"/>
            <a:ext cx="9267584" cy="466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94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51419-FB25-5252-6E30-EB16DC5CF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03A9582-E398-1CE8-DE46-2C59242977DB}"/>
              </a:ext>
            </a:extLst>
          </p:cNvPr>
          <p:cNvSpPr txBox="1"/>
          <p:nvPr/>
        </p:nvSpPr>
        <p:spPr>
          <a:xfrm>
            <a:off x="817594" y="643285"/>
            <a:ext cx="969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ko-KR" sz="2800" dirty="0" err="1">
                <a:solidFill>
                  <a:schemeClr val="tx2"/>
                </a:solidFill>
                <a:cs typeface="Arial" panose="020B0604020202020204" pitchFamily="34" charset="0"/>
              </a:rPr>
              <a:t>Required</a:t>
            </a:r>
            <a:r>
              <a:rPr lang="fr-FR" altLang="ko-KR" sz="2800" dirty="0">
                <a:solidFill>
                  <a:schemeClr val="tx2"/>
                </a:solidFill>
                <a:cs typeface="Arial" panose="020B0604020202020204" pitchFamily="34" charset="0"/>
              </a:rPr>
              <a:t> software</a:t>
            </a:r>
            <a:endParaRPr lang="ko-KR" altLang="en-US" sz="28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6BC8E-9D86-F8E3-116C-AECE42A78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317400"/>
            <a:ext cx="8706338" cy="4897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92521D-23E8-4CA8-2E21-16381F980509}"/>
              </a:ext>
            </a:extLst>
          </p:cNvPr>
          <p:cNvSpPr txBox="1"/>
          <p:nvPr/>
        </p:nvSpPr>
        <p:spPr>
          <a:xfrm>
            <a:off x="1422400" y="621471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@</a:t>
            </a:r>
            <a:r>
              <a:rPr lang="en-GB" sz="1400" dirty="0">
                <a:hlinkClick r:id="rId4" tooltip="https://www.freepik.com/author/user670230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user6702303</a:t>
            </a:r>
            <a:r>
              <a:rPr lang="en-GB" sz="1400" dirty="0"/>
              <a:t> on </a:t>
            </a:r>
            <a:r>
              <a:rPr lang="en-GB" sz="1400" dirty="0" err="1"/>
              <a:t>Freepik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1138709"/>
      </p:ext>
    </p:extLst>
  </p:cSld>
  <p:clrMapOvr>
    <a:masterClrMapping/>
  </p:clrMapOvr>
</p:sld>
</file>

<file path=ppt/theme/theme1.xml><?xml version="1.0" encoding="utf-8"?>
<a:theme xmlns:a="http://schemas.openxmlformats.org/drawingml/2006/main" name="Every1 slide master">
  <a:themeElements>
    <a:clrScheme name="0E3AF0">
      <a:dk1>
        <a:srgbClr val="231F20"/>
      </a:dk1>
      <a:lt1>
        <a:srgbClr val="FFFFFF"/>
      </a:lt1>
      <a:dk2>
        <a:srgbClr val="0E3AF0"/>
      </a:dk2>
      <a:lt2>
        <a:srgbClr val="D3D3D3"/>
      </a:lt2>
      <a:accent1>
        <a:srgbClr val="BDF03A"/>
      </a:accent1>
      <a:accent2>
        <a:srgbClr val="0E3AF0"/>
      </a:accent2>
      <a:accent3>
        <a:srgbClr val="A5A5A5"/>
      </a:accent3>
      <a:accent4>
        <a:srgbClr val="808080"/>
      </a:accent4>
      <a:accent5>
        <a:srgbClr val="0E3AF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838" cap="flat">
          <a:noFill/>
          <a:prstDash val="solid"/>
          <a:miter/>
        </a:ln>
        <a:effectLst/>
      </a:spPr>
      <a:bodyPr rtlCol="0" anchor="ctr"/>
      <a:lstStyle>
        <a:defPPr algn="ctr">
          <a:defRPr sz="2800" dirty="0" smtClean="0">
            <a:solidFill>
              <a:srgbClr val="1A194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c2b11d-9272-4eed-95ac-95725493c81f" xsi:nil="true"/>
    <lcf76f155ced4ddcb4097134ff3c332f xmlns="c67c0ac7-78b5-4864-aca3-db9996adcf6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C0EDCDBA201B409A2395B9861151A1" ma:contentTypeVersion="15" ma:contentTypeDescription="Create a new document." ma:contentTypeScope="" ma:versionID="8a190a8075a7e57a51c7bf8a9427a6e5">
  <xsd:schema xmlns:xsd="http://www.w3.org/2001/XMLSchema" xmlns:xs="http://www.w3.org/2001/XMLSchema" xmlns:p="http://schemas.microsoft.com/office/2006/metadata/properties" xmlns:ns2="c67c0ac7-78b5-4864-aca3-db9996adcf66" xmlns:ns3="59c2b11d-9272-4eed-95ac-95725493c81f" targetNamespace="http://schemas.microsoft.com/office/2006/metadata/properties" ma:root="true" ma:fieldsID="153f8d28b4a274a8e8397b8061ce14e3" ns2:_="" ns3:_="">
    <xsd:import namespace="c67c0ac7-78b5-4864-aca3-db9996adcf66"/>
    <xsd:import namespace="59c2b11d-9272-4eed-95ac-95725493c8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0ac7-78b5-4864-aca3-db9996adcf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9249fec-8619-4602-8705-1823ced1ad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2b11d-9272-4eed-95ac-95725493c81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08e361e-f706-48d1-9f52-00535f2db59c}" ma:internalName="TaxCatchAll" ma:showField="CatchAllData" ma:web="59c2b11d-9272-4eed-95ac-95725493c8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CA0DD0-504F-4EB9-B60E-59D0E157F7B9}">
  <ds:schemaRefs>
    <ds:schemaRef ds:uri="http://www.w3.org/XML/1998/namespace"/>
    <ds:schemaRef ds:uri="http://purl.org/dc/terms/"/>
    <ds:schemaRef ds:uri="http://schemas.openxmlformats.org/package/2006/metadata/core-properties"/>
    <ds:schemaRef ds:uri="75a85b04-3e87-4e6d-8e61-343b36998706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577805d4-8e47-4788-b8ec-5b1290b6ebfb"/>
  </ds:schemaRefs>
</ds:datastoreItem>
</file>

<file path=customXml/itemProps2.xml><?xml version="1.0" encoding="utf-8"?>
<ds:datastoreItem xmlns:ds="http://schemas.openxmlformats.org/officeDocument/2006/customXml" ds:itemID="{C5D82F6F-9F76-405A-BB88-139AF4A14CC7}"/>
</file>

<file path=customXml/itemProps3.xml><?xml version="1.0" encoding="utf-8"?>
<ds:datastoreItem xmlns:ds="http://schemas.openxmlformats.org/officeDocument/2006/customXml" ds:itemID="{8E3774D8-BCA8-4A02-93E0-3307429344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2635</Words>
  <Application>Microsoft Macintosh PowerPoint</Application>
  <PresentationFormat>Widescreen</PresentationFormat>
  <Paragraphs>376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ui-sans-serif</vt:lpstr>
      <vt:lpstr>Arial</vt:lpstr>
      <vt:lpstr>Calibri</vt:lpstr>
      <vt:lpstr>Public Sans</vt:lpstr>
      <vt:lpstr>Google Sans Text</vt:lpstr>
      <vt:lpstr>맑은 고딕</vt:lpstr>
      <vt:lpstr>Every1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Lorenz Van Damme</cp:lastModifiedBy>
  <cp:revision>277</cp:revision>
  <dcterms:created xsi:type="dcterms:W3CDTF">2019-04-06T05:20:47Z</dcterms:created>
  <dcterms:modified xsi:type="dcterms:W3CDTF">2026-05-20T07:27:55Z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0x010100CFC0EDCDBA201B409A2395B9861151A1</vt:lpwstr>
  </property>
  <property fmtid="{D5CDD505-2E9C-101B-9397-08002B2CF9AE}" pid="3" name="MediaServiceImageTags">
    <vt:lpwstr/>
  </property>
</Properties>
</file>