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19" r:id="rId5"/>
    <p:sldId id="486" r:id="rId6"/>
    <p:sldId id="445" r:id="rId7"/>
    <p:sldId id="395" r:id="rId8"/>
    <p:sldId id="465" r:id="rId9"/>
    <p:sldId id="499" r:id="rId10"/>
    <p:sldId id="489" r:id="rId11"/>
    <p:sldId id="490" r:id="rId12"/>
    <p:sldId id="493" r:id="rId13"/>
    <p:sldId id="495" r:id="rId14"/>
    <p:sldId id="498" r:id="rId15"/>
    <p:sldId id="496" r:id="rId16"/>
    <p:sldId id="497" r:id="rId17"/>
    <p:sldId id="293" r:id="rId18"/>
    <p:sldId id="448" r:id="rId19"/>
  </p:sldIdLst>
  <p:sldSz cx="12192000" cy="6858000"/>
  <p:notesSz cx="7104063" cy="10234613"/>
  <p:embeddedFontLst>
    <p:embeddedFont>
      <p:font typeface="맑은 고딕" panose="020B0503020000020004" pitchFamily="34" charset="-127"/>
      <p:regular r:id="rId22"/>
      <p:bold r:id="rId23"/>
    </p:embeddedFont>
    <p:embeddedFont>
      <p:font typeface="Public Sans" panose="020B0604020202020204" pitchFamily="34" charset="0"/>
      <p:regular r:id="rId24"/>
      <p:bold r:id="rId25"/>
      <p:italic r:id="rId26"/>
      <p:boldItalic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737"/>
    <a:srgbClr val="F4C04F"/>
    <a:srgbClr val="EDEDED"/>
    <a:srgbClr val="D8B05A"/>
    <a:srgbClr val="F8F8F8"/>
    <a:srgbClr val="59BDAA"/>
    <a:srgbClr val="FEE880"/>
    <a:srgbClr val="FCE501"/>
    <a:srgbClr val="F1E400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2" autoAdjust="0"/>
    <p:restoredTop sz="66027" autoAdjust="0"/>
  </p:normalViewPr>
  <p:slideViewPr>
    <p:cSldViewPr snapToGrid="0">
      <p:cViewPr varScale="1">
        <p:scale>
          <a:sx n="81" d="100"/>
          <a:sy n="81" d="100"/>
        </p:scale>
        <p:origin x="2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A49F08-9100-4AF5-BC0A-FC6A093BE3CC}" type="datetimeFigureOut">
              <a:rPr lang="ko-KR" altLang="en-US" smtClean="0"/>
              <a:t>2026. 5. 20.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“When people hear ‘energy community,’ they think ‘share a bit of PV.’ That’s the </a:t>
            </a:r>
            <a:r>
              <a:rPr lang="en-GB" i="1" dirty="0"/>
              <a:t>start</a:t>
            </a:r>
            <a:r>
              <a:rPr lang="en-GB" dirty="0"/>
              <a:t>, not the </a:t>
            </a:r>
            <a:r>
              <a:rPr lang="en-GB" i="1" dirty="0"/>
              <a:t>story</a:t>
            </a:r>
            <a:r>
              <a:rPr lang="en-GB" dirty="0"/>
              <a:t>.”</a:t>
            </a:r>
            <a:br>
              <a:rPr lang="en-GB" dirty="0"/>
            </a:br>
            <a:r>
              <a:rPr lang="en-GB" b="1" dirty="0"/>
              <a:t>What to say:</a:t>
            </a:r>
            <a:endParaRPr lang="en-GB" dirty="0"/>
          </a:p>
          <a:p>
            <a:r>
              <a:rPr lang="en-GB" dirty="0"/>
              <a:t>Briefly introduce yourself, organisation, and why this topic matters now (price volatility, electrification, local resilience, EU/BE policy push).</a:t>
            </a:r>
          </a:p>
          <a:p>
            <a:r>
              <a:rPr lang="en-GB" dirty="0"/>
              <a:t>Define the promise: lower costs, higher resilience, local value, and inclusion—achieved through governance, data, flexibility, and community engagement.</a:t>
            </a:r>
          </a:p>
          <a:p>
            <a:r>
              <a:rPr lang="en-GB" dirty="0"/>
              <a:t>Let’s look at what an energy community </a:t>
            </a:r>
            <a:r>
              <a:rPr lang="en-GB" i="1" dirty="0"/>
              <a:t>really</a:t>
            </a:r>
            <a:r>
              <a:rPr lang="en-GB" dirty="0"/>
              <a:t> is, and then zoom into energy sharing and other options.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21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E131-E91B-11F8-7381-32D236DD3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B81C3-B213-561A-9A6A-34A0BE889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589B8-93F6-EFB9-0C38-B48CEA1E0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Community Battery (BESS):</a:t>
            </a:r>
            <a:r>
              <a:rPr lang="en-GB" dirty="0"/>
              <a:t> Raises self-consumption, enables peak shaving, can provide reserve/flex services. Model benefits under realistic tariffs and round-trip efficiency. Is generally not profitable currently.</a:t>
            </a:r>
          </a:p>
          <a:p>
            <a:r>
              <a:rPr lang="en-GB" b="1" dirty="0"/>
              <a:t>Flexibility &amp; Demand Response:</a:t>
            </a:r>
            <a:r>
              <a:rPr lang="en-GB" dirty="0"/>
              <a:t> Shift EV charging, heat pumps, and boilers to avoid peaks and reduce capacity charges. Start with simple schedules, then automate with member consent.</a:t>
            </a:r>
          </a:p>
          <a:p>
            <a:r>
              <a:rPr lang="en-GB" b="1" dirty="0"/>
              <a:t>Thermal Networks:</a:t>
            </a:r>
            <a:r>
              <a:rPr lang="en-GB" dirty="0"/>
              <a:t> Shared heat pumps or low-temp district heating; consider hydronic balancing, building envelopes, and comfort guarantees. But does have extremely high investment costs</a:t>
            </a:r>
          </a:p>
          <a:p>
            <a:r>
              <a:rPr lang="en-GB" b="1" dirty="0"/>
              <a:t>EV &amp; Mobility Hubs:</a:t>
            </a:r>
            <a:r>
              <a:rPr lang="en-GB" dirty="0"/>
              <a:t> Shared charging prioritisation (e.g., workplace/daytime solar), potential car/bike sharing integration.</a:t>
            </a:r>
          </a:p>
          <a:p>
            <a:r>
              <a:rPr lang="en-GB" b="1" dirty="0"/>
              <a:t>Retrofits/Efficiency:</a:t>
            </a:r>
            <a:r>
              <a:rPr lang="en-GB" dirty="0"/>
              <a:t> The cheapest kWh is the one you don’t use, and insulation delivers quick wins.</a:t>
            </a:r>
            <a:br>
              <a:rPr lang="en-GB" dirty="0"/>
            </a:br>
            <a:r>
              <a:rPr lang="en-GB" b="1" dirty="0"/>
              <a:t>Implementation tips: </a:t>
            </a:r>
            <a:r>
              <a:rPr lang="en-GB" dirty="0"/>
              <a:t>Insist on open protocols (Modbus, OCPP, </a:t>
            </a:r>
            <a:r>
              <a:rPr lang="en-GB" dirty="0" err="1"/>
              <a:t>SunSpec</a:t>
            </a:r>
            <a:r>
              <a:rPr lang="en-GB" dirty="0"/>
              <a:t>) to avoid lock-in.</a:t>
            </a:r>
          </a:p>
          <a:p>
            <a:r>
              <a:rPr lang="en-GB" dirty="0"/>
              <a:t>Define control priorities: comfort &amp; safety first, then savings. </a:t>
            </a:r>
            <a:br>
              <a:rPr lang="en-GB" dirty="0"/>
            </a:br>
            <a:r>
              <a:rPr lang="en-GB" dirty="0"/>
              <a:t>Technology is only half the story. The </a:t>
            </a:r>
            <a:r>
              <a:rPr lang="en-GB" i="1" dirty="0"/>
              <a:t>social and economic</a:t>
            </a:r>
            <a:r>
              <a:rPr lang="en-GB" dirty="0"/>
              <a:t> design determines who benefits and who can join.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82A18-33DB-F509-5CD2-083B715E2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3380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BC4FC-B5E4-D44C-6DDB-5B4832DD7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951DF-49B8-C26E-3E5C-C7451DB55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8DFC2-D1E9-D982-3D23-5335EC8C2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Energy Audits:</a:t>
            </a:r>
            <a:r>
              <a:rPr lang="en-GB" dirty="0"/>
              <a:t> Start with data-driven insights on how members use energy; target measures by segment (apartments vs detached homes, SMEs vs households).</a:t>
            </a:r>
          </a:p>
          <a:p>
            <a:r>
              <a:rPr lang="en-GB" b="1" dirty="0"/>
              <a:t>Group Purchases:</a:t>
            </a:r>
            <a:r>
              <a:rPr lang="en-GB" dirty="0"/>
              <a:t> Use collective bargaining for PV, lighting, and heat pumps—standardise specs, pre-qualify vendors, and negotiate warranties/O&amp;M.”</a:t>
            </a:r>
            <a:br>
              <a:rPr lang="en-GB" dirty="0"/>
            </a:br>
            <a:r>
              <a:rPr lang="en-GB" b="1" dirty="0"/>
              <a:t>Transition:</a:t>
            </a:r>
            <a:r>
              <a:rPr lang="en-GB" dirty="0"/>
              <a:t> If you remember one thing: </a:t>
            </a:r>
            <a:r>
              <a:rPr lang="en-GB" i="1" dirty="0"/>
              <a:t>operating</a:t>
            </a:r>
            <a:r>
              <a:rPr lang="en-GB" dirty="0"/>
              <a:t> an EC is as important as setting it up. Here’s what you need to run one well.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F9D65-2D31-CD8D-945B-E8C58CCAC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228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C7E88-6B38-1167-9389-C703C3DA6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6DC70-1119-BE56-1D1E-EAA0A9899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45184-1067-E9D8-4FFD-DADEF7CF0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final section covers governance, people, processes, and documentation—the often unseen work that keeps members happy and the lights on.</a:t>
            </a:r>
          </a:p>
          <a:p>
            <a:r>
              <a:rPr lang="en-GB" dirty="0"/>
              <a:t>Let’s break down the essentials.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DDBF3-45F7-789F-C831-9F1CDFA0A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824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9012-E60D-DF6B-244D-8714308DC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94979-BED4-5F6F-A553-02D763D01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DDCA1-48E3-B946-AFA9-F1EA85A2D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Legal form &amp; bylaws:</a:t>
            </a:r>
            <a:r>
              <a:rPr lang="en-GB" dirty="0"/>
              <a:t> Declare purpose clearly; define membership, voting, surplus allocation, and exit rules. Keep them readable.</a:t>
            </a:r>
          </a:p>
          <a:p>
            <a:r>
              <a:rPr lang="en-GB" b="1" dirty="0"/>
              <a:t>Decision-making:</a:t>
            </a:r>
            <a:r>
              <a:rPr lang="en-GB" dirty="0"/>
              <a:t> Clarify board roles; require conflict-of-interest declarations; publish minutes for transparency</a:t>
            </a:r>
          </a:p>
          <a:p>
            <a:r>
              <a:rPr lang="en-GB" b="1" dirty="0"/>
              <a:t>Risk &amp; liability:</a:t>
            </a:r>
            <a:r>
              <a:rPr lang="en-GB" dirty="0"/>
              <a:t> Set aside reserves, carry appropriate insurance, and define a credit-risk policy for member payments.</a:t>
            </a:r>
          </a:p>
          <a:p>
            <a:r>
              <a:rPr lang="en-GB" b="1" dirty="0"/>
              <a:t>Member journey:</a:t>
            </a:r>
            <a:r>
              <a:rPr lang="en-GB" dirty="0"/>
              <a:t> Map the full journey—onboarding, consent capture, device/meter linking, monthly statements, complaints handling, and education.</a:t>
            </a:r>
          </a:p>
          <a:p>
            <a:r>
              <a:rPr lang="en-GB" b="1" dirty="0"/>
              <a:t>Documentation:</a:t>
            </a:r>
            <a:r>
              <a:rPr lang="en-GB" dirty="0"/>
              <a:t> Maintain a membership agreement, tariff/allocation policy, and a simple data policy (what/why/who/retention/withdrawal of consent).</a:t>
            </a:r>
          </a:p>
          <a:p>
            <a:r>
              <a:rPr lang="en-GB" b="1" dirty="0"/>
              <a:t>People:</a:t>
            </a:r>
            <a:r>
              <a:rPr lang="en-GB" dirty="0"/>
              <a:t> Start with volunteers if needed but budget quickly for </a:t>
            </a:r>
            <a:r>
              <a:rPr lang="en-GB" b="1" dirty="0"/>
              <a:t>paid roles</a:t>
            </a:r>
          </a:p>
          <a:p>
            <a:r>
              <a:rPr lang="en-GB" b="1" dirty="0"/>
              <a:t>Operational tips:</a:t>
            </a:r>
            <a:endParaRPr lang="en-GB" dirty="0"/>
          </a:p>
          <a:p>
            <a:r>
              <a:rPr lang="en-GB" dirty="0"/>
              <a:t>Define parameters with vendors (response times, uptime). Require exit plans and data portability.</a:t>
            </a:r>
          </a:p>
          <a:p>
            <a:r>
              <a:rPr lang="en-GB" dirty="0"/>
              <a:t>Report monthly ops and quarterly member impact; celebrate wins and share lessons.</a:t>
            </a:r>
            <a:br>
              <a:rPr lang="en-GB" dirty="0"/>
            </a:br>
            <a:r>
              <a:rPr lang="en-GB" b="1" dirty="0"/>
              <a:t>Close the section:</a:t>
            </a:r>
            <a:r>
              <a:rPr lang="en-GB" dirty="0"/>
              <a:t> Running an EC is a service business—treat members like customers and co-owners.”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F50A7-DA20-9E1C-7305-7A6E1D157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897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46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13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0E8C-BBC7-46D4-E5C6-3B20FCA2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F0433-0BD0-F6E3-AD0D-9EEBC5375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1012E-A7E5-7D9E-8155-83DB64B2D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맑은 고딕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3404-F95B-7154-A484-D4F1D3FA7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3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We’ll start with what an energy community is—covering REC and CEC. Then we’ll clarify what energy sharing actually is. Next, we’ll explore other technical and social/economic options that often deliver more value than sharing alone. Finally, we’ll finish with what you need to run an EC well.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8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We’ll keep the definition practical. Two EU forms matter most in electricity and heat: RECs and CECs.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71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EC is a </a:t>
            </a:r>
            <a:r>
              <a:rPr lang="en-GB" i="1" dirty="0"/>
              <a:t>legally recognised</a:t>
            </a:r>
            <a:r>
              <a:rPr lang="en-GB" dirty="0"/>
              <a:t> way for citizens, SMEs, and public bodies </a:t>
            </a:r>
            <a:r>
              <a:rPr lang="en-GB" b="0" dirty="0"/>
              <a:t>to co-own and co-govern energy activities for environmental, economic, and social benefit—</a:t>
            </a:r>
            <a:r>
              <a:rPr lang="en-GB" b="0" i="1" dirty="0"/>
              <a:t>not</a:t>
            </a:r>
            <a:r>
              <a:rPr lang="en-GB" b="0" dirty="0"/>
              <a:t> profit maximisation.</a:t>
            </a:r>
          </a:p>
          <a:p>
            <a:r>
              <a:rPr lang="en-GB" b="0" dirty="0"/>
              <a:t>Scope is broad: generation, consumption, storage, flexibility, efficiency</a:t>
            </a:r>
            <a:r>
              <a:rPr lang="en-GB" dirty="0"/>
              <a:t>, mobility; for electricity and/or heat depending on form.</a:t>
            </a:r>
          </a:p>
          <a:p>
            <a:r>
              <a:rPr lang="en-GB" dirty="0"/>
              <a:t>Principles that make it work: open &amp; voluntary participation, effective member control, local value creation, and fair, transparent rules.</a:t>
            </a:r>
          </a:p>
          <a:p>
            <a:r>
              <a:rPr lang="en-GB" dirty="0"/>
              <a:t>Within that umbrella, there are two forms worth distinguishing: REC and CEC.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92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7B8AD-8C73-4F15-26B0-CBF0926E1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A76A0-7033-92D2-B587-315C99995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7B8FB-43F1-50D4-9516-158AE3063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Renewable Energy Community (REC):</a:t>
            </a:r>
            <a:r>
              <a:rPr lang="en-GB" dirty="0"/>
              <a:t> renewable-only assets; purpose is local environmental/economic/social benefit.</a:t>
            </a:r>
          </a:p>
          <a:p>
            <a:r>
              <a:rPr lang="en-GB" dirty="0"/>
              <a:t>Participation: open and voluntary </a:t>
            </a:r>
            <a:r>
              <a:rPr lang="en-GB" b="0" dirty="0"/>
              <a:t>with effective control by local actors (citizens, local authorities, SMEs).</a:t>
            </a:r>
          </a:p>
          <a:p>
            <a:r>
              <a:rPr lang="en-GB" b="0" dirty="0"/>
              <a:t>Geography often implies local proximity to assets; typical activities: generation, consumption, storage, renewable </a:t>
            </a:r>
            <a:r>
              <a:rPr lang="en-GB" dirty="0"/>
              <a:t>heat/electricity.</a:t>
            </a:r>
            <a:br>
              <a:rPr lang="en-GB" dirty="0"/>
            </a:br>
            <a:r>
              <a:rPr lang="en-GB" b="1" dirty="0"/>
              <a:t>Citizen Energy Community (CEC):</a:t>
            </a:r>
            <a:r>
              <a:rPr lang="en-GB" dirty="0"/>
              <a:t> similar public-benef</a:t>
            </a:r>
            <a:r>
              <a:rPr lang="en-GB" b="0" dirty="0"/>
              <a:t>it goals but broader electricity-sector scope—supply, </a:t>
            </a:r>
            <a:r>
              <a:rPr lang="en-GB" dirty="0"/>
              <a:t>aggregation, storage, EV charging.</a:t>
            </a:r>
          </a:p>
          <a:p>
            <a:r>
              <a:rPr lang="en-GB" dirty="0"/>
              <a:t>No strict proximity requirement; tech-neutral within electricity (subject to national rules). Ensure citizens/local actors retain effective control.</a:t>
            </a:r>
            <a:br>
              <a:rPr lang="en-GB" dirty="0"/>
            </a:br>
            <a:r>
              <a:rPr lang="en-GB" dirty="0"/>
              <a:t>Rule of thumb: If your portfolio is mostly local renewables, REC is a natural fit. If you need cross-site services like aggregation/supply, CEC might suit. But in the end, all depends on how these categories are defined and limited in your specific country.</a:t>
            </a:r>
            <a:br>
              <a:rPr lang="en-GB" dirty="0"/>
            </a:br>
            <a:r>
              <a:rPr lang="en-GB" dirty="0"/>
              <a:t>With the forms clear, let’s demystify the thing people most ask about</a:t>
            </a:r>
            <a:r>
              <a:rPr lang="en-GB" b="0" dirty="0"/>
              <a:t>: energy sharing.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D90A6-8DAF-C2FB-E768-9EDE15F5D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5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766DB-3089-C7D1-52D5-E3D281B7D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720FF-FAA3-FE97-EF8C-E0F0CFF87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8371C-5B53-F16B-FF10-4F565C727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Energy sharing is central—but it’s a </a:t>
            </a:r>
            <a:r>
              <a:rPr lang="en-GB" i="1" dirty="0"/>
              <a:t>billing, data, and rule-setting</a:t>
            </a:r>
            <a:r>
              <a:rPr lang="en-GB" dirty="0"/>
              <a:t> exercise as much as a technical one.</a:t>
            </a:r>
            <a:br>
              <a:rPr lang="en-GB" dirty="0"/>
            </a:br>
            <a:r>
              <a:rPr lang="en-GB" dirty="0"/>
              <a:t>Here’s what energy sharing actually means operationally.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0ADF-C03D-9BEE-C6AF-6D191C7F0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90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845AA-6D42-A2A2-F11A-25C09EF7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04D52-3453-A393-F81C-45CEF34B4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CBCA8-B2A1-E08B-B65A-22B22A720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Meaning:</a:t>
            </a:r>
            <a:r>
              <a:rPr lang="en-GB" dirty="0"/>
              <a:t> We allocate locally produced energy (e.g., PV) among members per agreed rules—often </a:t>
            </a:r>
            <a:r>
              <a:rPr lang="en-GB" b="0" dirty="0"/>
              <a:t>called collective self-consumption.</a:t>
            </a:r>
          </a:p>
          <a:p>
            <a:r>
              <a:rPr lang="en-GB" b="1" dirty="0"/>
              <a:t>Metering &amp; Data:</a:t>
            </a:r>
            <a:r>
              <a:rPr lang="en-GB" dirty="0"/>
              <a:t> You need interval data from smart meters or sub-metering; a process for validation and settlement; and integration with supplier/DSO data channels.</a:t>
            </a:r>
          </a:p>
          <a:p>
            <a:r>
              <a:rPr lang="en-GB" b="1" dirty="0"/>
              <a:t>Settlement:</a:t>
            </a:r>
            <a:r>
              <a:rPr lang="en-GB" dirty="0"/>
              <a:t> After allocation, credits/charges flow to bills; grid tariffs and taxes are treated as per the local rules.</a:t>
            </a:r>
          </a:p>
          <a:p>
            <a:r>
              <a:rPr lang="en-GB" b="1" dirty="0"/>
              <a:t>Limits:</a:t>
            </a:r>
            <a:r>
              <a:rPr lang="en-GB" dirty="0"/>
              <a:t> Grid constraints, metering class, regulatory caps, and admin overhead. Good UX and clear member communication are crucial.</a:t>
            </a:r>
            <a:br>
              <a:rPr lang="en-GB" dirty="0"/>
            </a:br>
            <a:r>
              <a:rPr lang="en-GB" dirty="0"/>
              <a:t>Sharing is one tool—</a:t>
            </a:r>
            <a:r>
              <a:rPr lang="en-GB" i="1" dirty="0"/>
              <a:t>not</a:t>
            </a:r>
            <a:r>
              <a:rPr lang="en-GB" dirty="0"/>
              <a:t> the only one. Let’s look at other options that often deliver outsized value.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45A3C-4159-61FC-C770-1526FD95B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49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FCB8-1ABC-FAE5-E34A-49474276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4246D-7547-E398-8518-5E745B322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5E28E-3FC2-1570-4835-D887961BE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We’ll split these into </a:t>
            </a:r>
            <a:r>
              <a:rPr lang="en-GB" i="1" dirty="0"/>
              <a:t>technical</a:t>
            </a:r>
            <a:r>
              <a:rPr lang="en-GB" dirty="0"/>
              <a:t> and </a:t>
            </a:r>
            <a:r>
              <a:rPr lang="en-GB" i="1" dirty="0"/>
              <a:t>social/economic</a:t>
            </a:r>
            <a:r>
              <a:rPr lang="en-GB" dirty="0"/>
              <a:t> options. Many communities find bigger early wins in flexibility and efficiency than in sharing alone.</a:t>
            </a:r>
          </a:p>
          <a:p>
            <a:r>
              <a:rPr lang="pt-PT" dirty="0"/>
              <a:t>First, technical levers.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0F65B-C8D5-A4EE-01E2-8C89DA2B6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11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6968694B-CBC0-4CFA-92E7-007B856E5C2E}"/>
              </a:ext>
            </a:extLst>
          </p:cNvPr>
          <p:cNvSpPr/>
          <p:nvPr userDrawn="1"/>
        </p:nvSpPr>
        <p:spPr>
          <a:xfrm>
            <a:off x="7678057" y="1"/>
            <a:ext cx="4513943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8FAC-CA3D-D985-2D00-066557977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3029" y="6210794"/>
            <a:ext cx="377098" cy="39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2DCE0-FF8D-4ED2-3C1F-16DB811E499D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4" name="Picture 3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9CA3317-A957-5D82-361D-309B806653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A8BED-9FDB-FEA0-D9F1-697AA13760C7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276A10AD-D415-F193-76FE-9AAD44D01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11">
            <a:extLst>
              <a:ext uri="{FF2B5EF4-FFF2-40B4-BE49-F238E27FC236}">
                <a16:creationId xmlns:a16="http://schemas.microsoft.com/office/drawing/2014/main" id="{9C583B6A-D48B-4133-AA93-AD9DAD5718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8689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92072F7B-D0DE-49EA-AE66-196E4FE052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6158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47E3B-211F-2270-A5F2-3442BB8880AC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16E48153-E2B3-0DCB-2330-F4BED90E7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6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5">
            <a:extLst>
              <a:ext uri="{FF2B5EF4-FFF2-40B4-BE49-F238E27FC236}">
                <a16:creationId xmlns:a16="http://schemas.microsoft.com/office/drawing/2014/main" id="{2B38B804-37F9-4A94-AFFA-C1B3923248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0942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60D99-F82C-41A6-6623-B59E7AA28DC2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6" name="Picture 5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8F6172B8-41A7-5754-BCC0-3F356B602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4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066AC9-69A0-4750-B810-A55647CCCD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05128" y="995703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95446-3CBE-D206-9158-F9E4C1FFBB61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C5F1B22C-9764-F22B-A520-6F8B5AF56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6F5304-B6A9-0CC0-9548-86B514CB60F8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7" name="Picture 6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02B4784-69BA-D57E-686C-EC1D15349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B66009-653C-1AF3-9A50-CC238C131E99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7E2DCFE-CF95-2D31-D5CF-D4B0FE11C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F53AAD2-4525-46D4-8AD1-5B650C307416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F1EB3-1F9D-F2B4-4E4C-CE7B8C394E26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6013C6EB-E543-4CA7-4A9F-260E7F671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E283817D-1720-4E33-BBAA-06FA34BF8F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FDA44-7CB6-4877-0BB8-8E5476CE7A03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0B86C6EB-7EE7-728F-5CA6-25884DC4E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37D69E15-8DEB-4A6D-B2E4-0E1069D88945}"/>
              </a:ext>
            </a:extLst>
          </p:cNvPr>
          <p:cNvSpPr/>
          <p:nvPr userDrawn="1"/>
        </p:nvSpPr>
        <p:spPr>
          <a:xfrm>
            <a:off x="0" y="0"/>
            <a:ext cx="12192000" cy="194936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80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EB4FF-9D3F-C2A9-F06E-D2BB5E8BBC22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8838374E-B61C-B96F-5227-844F9E4A1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5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B547046A-E8BF-82BA-C9AC-6E170D2CFB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2E7B73A-F0CB-4394-A911-E39F740EEC29}"/>
              </a:ext>
            </a:extLst>
          </p:cNvPr>
          <p:cNvSpPr/>
          <p:nvPr userDrawn="1"/>
        </p:nvSpPr>
        <p:spPr>
          <a:xfrm>
            <a:off x="2667000" y="1581765"/>
            <a:ext cx="6858000" cy="369447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3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1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328BE74-3A9A-407A-80A7-F26E850A55BA}"/>
              </a:ext>
            </a:extLst>
          </p:cNvPr>
          <p:cNvSpPr/>
          <p:nvPr userDrawn="1"/>
        </p:nvSpPr>
        <p:spPr>
          <a:xfrm>
            <a:off x="487680" y="457200"/>
            <a:ext cx="11216640" cy="59436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700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876BE-662F-842E-ED05-0009B54AA3F4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7CC74F99-C2E2-164F-9DF9-47675A08C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3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70D0E821-4D0E-48B8-ADD8-DB86F3E3D7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8582" y="0"/>
            <a:ext cx="4383418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F3660-CEDF-BE33-6526-7F9359FDC668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181B6C14-F90B-D21D-A008-49F457A7E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3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6C7C4-B19F-7247-FE00-FBE4089409E8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F853B171-7CEE-13C7-547C-7522FA66E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BD2F4-2B9E-45E4-DE4F-FE14DB8557C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99503" y="6159639"/>
            <a:ext cx="482322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8F916B2-4F4A-4B46-84C5-9F10E8117ACA}"/>
              </a:ext>
            </a:extLst>
          </p:cNvPr>
          <p:cNvSpPr txBox="1"/>
          <p:nvPr/>
        </p:nvSpPr>
        <p:spPr>
          <a:xfrm>
            <a:off x="815121" y="1732479"/>
            <a:ext cx="6566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noProof="0" dirty="0">
                <a:latin typeface="+mj-lt"/>
                <a:cs typeface="Arial" panose="020B0604020202020204" pitchFamily="34" charset="0"/>
              </a:rPr>
              <a:t>An Energy Community </a:t>
            </a:r>
            <a:r>
              <a:rPr lang="en-GB" sz="4400" dirty="0">
                <a:latin typeface="+mj-lt"/>
                <a:cs typeface="Arial" panose="020B0604020202020204" pitchFamily="34" charset="0"/>
              </a:rPr>
              <a:t>is    more than sharing energy</a:t>
            </a:r>
            <a:endParaRPr lang="en-GB" sz="4400" noProof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8000D0-78FC-4E0F-A8E7-47504CE32604}"/>
              </a:ext>
            </a:extLst>
          </p:cNvPr>
          <p:cNvSpPr txBox="1"/>
          <p:nvPr/>
        </p:nvSpPr>
        <p:spPr>
          <a:xfrm>
            <a:off x="1630241" y="4370964"/>
            <a:ext cx="438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solidFill>
                  <a:schemeClr val="tx2"/>
                </a:solidFill>
                <a:cs typeface="Arial" panose="020B0604020202020204" pitchFamily="34" charset="0"/>
              </a:rPr>
              <a:t>What else is possible?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B3879C-EF23-41B7-A0B5-1258BA3FCC56}"/>
              </a:ext>
            </a:extLst>
          </p:cNvPr>
          <p:cNvSpPr txBox="1"/>
          <p:nvPr/>
        </p:nvSpPr>
        <p:spPr>
          <a:xfrm>
            <a:off x="8266061" y="5102899"/>
            <a:ext cx="34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noProof="0" dirty="0">
                <a:solidFill>
                  <a:schemeClr val="bg1"/>
                </a:solidFill>
              </a:rPr>
              <a:t>Presented by </a:t>
            </a:r>
            <a:r>
              <a:rPr lang="en-GB" sz="1400" dirty="0">
                <a:solidFill>
                  <a:schemeClr val="bg1"/>
                </a:solidFill>
              </a:rPr>
              <a:t>[</a:t>
            </a:r>
            <a:r>
              <a:rPr lang="en-GB" sz="1400" dirty="0" err="1">
                <a:solidFill>
                  <a:schemeClr val="bg1"/>
                </a:solidFill>
              </a:rPr>
              <a:t>presentor</a:t>
            </a:r>
            <a:r>
              <a:rPr lang="en-GB" sz="1400" dirty="0">
                <a:solidFill>
                  <a:schemeClr val="bg1"/>
                </a:solidFill>
              </a:rPr>
              <a:t>]</a:t>
            </a:r>
            <a:endParaRPr lang="en-GB" sz="1400" noProof="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86EE0-7E59-4523-B09E-94E592EC2AD3}"/>
              </a:ext>
            </a:extLst>
          </p:cNvPr>
          <p:cNvSpPr txBox="1"/>
          <p:nvPr/>
        </p:nvSpPr>
        <p:spPr>
          <a:xfrm>
            <a:off x="8266061" y="4601797"/>
            <a:ext cx="34979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GB" sz="2000" noProof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DD/MM/YYYY</a:t>
            </a:r>
            <a:endParaRPr lang="en-GB" sz="2000" noProof="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5F8899D-CC18-4BEC-A7F9-8BA9784DD4B7}"/>
              </a:ext>
            </a:extLst>
          </p:cNvPr>
          <p:cNvSpPr/>
          <p:nvPr/>
        </p:nvSpPr>
        <p:spPr>
          <a:xfrm>
            <a:off x="815121" y="689980"/>
            <a:ext cx="815120" cy="297543"/>
          </a:xfrm>
          <a:prstGeom prst="rect">
            <a:avLst/>
          </a:prstGeom>
          <a:solidFill>
            <a:schemeClr val="accent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noProof="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59EE2B6D-35E4-4C91-CC80-BAA946F2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48" y="420576"/>
            <a:ext cx="2547257" cy="8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9DD84-EFC6-62C7-290F-E5D0A044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1B58BB-208D-92A2-41D4-EFBA25FB3DD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Other options: Technical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B1EE1-11CC-49ED-B0D4-00DD8BDC36DC}"/>
              </a:ext>
            </a:extLst>
          </p:cNvPr>
          <p:cNvSpPr txBox="1"/>
          <p:nvPr/>
        </p:nvSpPr>
        <p:spPr>
          <a:xfrm>
            <a:off x="549965" y="2367170"/>
            <a:ext cx="111753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Community Battery / BESS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Increase self-consumption, peak shaving, reserve services.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Flexibility &amp; Demand Response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Shift EV charging, heat pumps, boilers; reduce capacity charges.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Thermal Networks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Shared heat pumps/geo-thermal; low-temp district heating; waste-heat recovery.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EV &amp; Mobility Hubs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Shared charging, car/bike sharing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Retrofits: 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Communal renovations</a:t>
            </a:r>
            <a:endParaRPr lang="en-US" sz="2200" b="1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0474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0A265-3181-3C17-3BE5-22E04336E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5942EF-4DC4-7F70-6066-A502D2B8ACF2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Other options: Social/Economical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A332D-E8B6-8CFD-0EB0-D1CD736C5B87}"/>
              </a:ext>
            </a:extLst>
          </p:cNvPr>
          <p:cNvSpPr txBox="1"/>
          <p:nvPr/>
        </p:nvSpPr>
        <p:spPr>
          <a:xfrm>
            <a:off x="521390" y="2357646"/>
            <a:ext cx="10965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Energy Audits: 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Find out how your members are using energy</a:t>
            </a:r>
            <a:endParaRPr lang="en-US" sz="2200" b="1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Group purchases: 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collective bargaining for better prices on:</a:t>
            </a:r>
            <a:endParaRPr lang="en-US" sz="2200" b="1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Energy</a:t>
            </a:r>
          </a:p>
          <a:p>
            <a:pPr marL="914400" lvl="1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PV</a:t>
            </a:r>
          </a:p>
          <a:p>
            <a:pPr marL="914400" lvl="1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Lighting</a:t>
            </a:r>
          </a:p>
          <a:p>
            <a:pPr marL="914400" lvl="1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Heat Pumps</a:t>
            </a: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78512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39E1-1EF4-059D-98C1-149DF46C6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DF40CC-39A9-DEDB-151B-CBDD856BEE23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 </a:t>
            </a:r>
            <a:r>
              <a:rPr lang="en-GB" sz="3600" noProof="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els</a:t>
            </a:r>
            <a:r>
              <a:rPr lang="en-GB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 do you need</a:t>
            </a:r>
            <a:endParaRPr lang="en-GB" sz="3600" noProof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3A7F-961B-E4D9-3B34-D59522FB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D1648-EBFA-A217-28FC-A0E7575FF2C8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What else do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9EDC5-C994-CC3B-6B42-ED0FCE75E48E}"/>
              </a:ext>
            </a:extLst>
          </p:cNvPr>
          <p:cNvSpPr txBox="1"/>
          <p:nvPr/>
        </p:nvSpPr>
        <p:spPr>
          <a:xfrm>
            <a:off x="549965" y="2367171"/>
            <a:ext cx="112645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Legal Form &amp; Bylaws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Purpose, membership, voting, profit allocation (surplus use), exit.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Decision-Making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Board roles, conflict-of-interest policy, transparent minutes.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Risk &amp; Liability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Insurance, reserves, guarantees, credit risk policy.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Member Journey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Onboarding, consent, complaints handling, education.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Documentation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Membership agreement, tariff/allocation policy, data policy.</a:t>
            </a:r>
          </a:p>
          <a:p>
            <a:pPr marL="457200" indent="-457200" latinLnBrk="0">
              <a:buChar char="•"/>
            </a:pPr>
            <a:r>
              <a:rPr lang="en-US" sz="2200" b="1" dirty="0">
                <a:solidFill>
                  <a:srgbClr val="2B2C30"/>
                </a:solidFill>
                <a:ea typeface="Public Sans"/>
                <a:cs typeface="Public Sans"/>
              </a:rPr>
              <a:t>Employees</a:t>
            </a: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: To handle all administration, onboarding,… Volunteers at the start then paid employees</a:t>
            </a:r>
          </a:p>
        </p:txBody>
      </p:sp>
    </p:spTree>
    <p:extLst>
      <p:ext uri="{BB962C8B-B14F-4D97-AF65-F5344CB8AC3E}">
        <p14:creationId xmlns:p14="http://schemas.microsoft.com/office/powerpoint/2010/main" val="261906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7F470-6ED7-493F-BF8F-0E392AA962B1}"/>
              </a:ext>
            </a:extLst>
          </p:cNvPr>
          <p:cNvSpPr txBox="1"/>
          <p:nvPr/>
        </p:nvSpPr>
        <p:spPr>
          <a:xfrm>
            <a:off x="4005943" y="2592548"/>
            <a:ext cx="418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6000" b="0" noProof="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7062C-E000-4E1D-A0FD-8703E8887314}"/>
              </a:ext>
            </a:extLst>
          </p:cNvPr>
          <p:cNvSpPr txBox="1"/>
          <p:nvPr/>
        </p:nvSpPr>
        <p:spPr>
          <a:xfrm>
            <a:off x="512795" y="884585"/>
            <a:ext cx="303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2F0C4-3708-062E-837B-49F21B8E51C4}"/>
              </a:ext>
            </a:extLst>
          </p:cNvPr>
          <p:cNvSpPr txBox="1"/>
          <p:nvPr/>
        </p:nvSpPr>
        <p:spPr>
          <a:xfrm>
            <a:off x="4258849" y="596486"/>
            <a:ext cx="7014576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GB" dirty="0"/>
              <a:t>This slide deck </a:t>
            </a:r>
            <a:r>
              <a:rPr lang="en-GB" dirty="0">
                <a:cs typeface="Arial" panose="020B0604020202020204" pitchFamily="34" charset="0"/>
              </a:rPr>
              <a:t>An Energy Community is more than sharing energy</a:t>
            </a:r>
          </a:p>
          <a:p>
            <a:pPr latinLnBrk="0"/>
            <a:r>
              <a:rPr lang="en-GB" dirty="0"/>
              <a:t>was produced by the Every1 project and is licensed </a:t>
            </a:r>
            <a:r>
              <a:rPr lang="en-GB" dirty="0">
                <a:hlinkClick r:id="rId3"/>
              </a:rPr>
              <a:t>CC BY-SA 4.0</a:t>
            </a:r>
            <a:r>
              <a:rPr lang="en-GB" dirty="0"/>
              <a:t>, unless otherwise stated. </a:t>
            </a:r>
          </a:p>
          <a:p>
            <a:pPr latinLnBrk="0"/>
            <a:endParaRPr lang="en-GB" dirty="0"/>
          </a:p>
          <a:p>
            <a:pPr latinLnBrk="0"/>
            <a:endParaRPr lang="en-US" sz="1800" dirty="0">
              <a:solidFill>
                <a:schemeClr val="dk1"/>
              </a:solidFill>
              <a:ea typeface="Public Sans"/>
              <a:cs typeface="Public Sans"/>
              <a:sym typeface="Public Sans"/>
            </a:endParaRPr>
          </a:p>
          <a:p>
            <a:pPr marL="0" marR="0" lvl="0" indent="0" algn="l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ea typeface="Public Sans"/>
              <a:cs typeface="Public Sans"/>
              <a:sym typeface="Public Sans"/>
            </a:endParaRPr>
          </a:p>
          <a:p>
            <a:pPr marL="0" marR="0" lvl="0" indent="0" algn="l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atinLnBrk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67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A33E-1E83-FBF9-3FE2-77AE0DE1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47EE17-011F-0A3B-695E-ADA6380952FE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10"/>
              </a:lnSpc>
            </a:pPr>
            <a:r>
              <a:rPr lang="en-GB" sz="2800" b="1">
                <a:solidFill>
                  <a:schemeClr val="bg1"/>
                </a:solidFill>
                <a:latin typeface="+mj-lt"/>
                <a:cs typeface="Public Sans"/>
                <a:sym typeface="Public Sans"/>
              </a:rPr>
              <a:t>How to use this slide deck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E0965-3BD3-6236-E113-544C82E9AC42}"/>
              </a:ext>
            </a:extLst>
          </p:cNvPr>
          <p:cNvSpPr txBox="1"/>
          <p:nvPr/>
        </p:nvSpPr>
        <p:spPr>
          <a:xfrm>
            <a:off x="549965" y="2392471"/>
            <a:ext cx="1126455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latinLnBrk="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cs typeface="Public Sans"/>
              </a:rPr>
              <a:t>This Slide deck is meant as a guide and easy starting point for a person that will explain the topic to an audience that isn't familiar with the topic yet.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Feel free to adapt and expand to your own need. 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The material is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licensed under CC4.0 SA BY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You can find guidance text in the notes of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each slide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 latinLnBrk="0">
              <a:buChar char="•"/>
            </a:pPr>
            <a:endParaRPr lang="en-US" sz="220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89307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46BA052-31AD-4125-B4C9-6CBFC2024FA3}"/>
              </a:ext>
            </a:extLst>
          </p:cNvPr>
          <p:cNvSpPr txBox="1"/>
          <p:nvPr/>
        </p:nvSpPr>
        <p:spPr>
          <a:xfrm>
            <a:off x="3052168" y="682293"/>
            <a:ext cx="60876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b="0" noProof="0" dirty="0">
                <a:solidFill>
                  <a:schemeClr val="bg1"/>
                </a:solidFill>
                <a:latin typeface="+mj-lt"/>
              </a:rPr>
              <a:t>Topics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5F7C3E5-AA5F-4891-8C99-DB936C4B06C0}"/>
              </a:ext>
            </a:extLst>
          </p:cNvPr>
          <p:cNvSpPr/>
          <p:nvPr/>
        </p:nvSpPr>
        <p:spPr>
          <a:xfrm>
            <a:off x="1809145" y="2885238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346419E-CA4F-4992-82C4-11294DEE1736}"/>
              </a:ext>
            </a:extLst>
          </p:cNvPr>
          <p:cNvSpPr/>
          <p:nvPr/>
        </p:nvSpPr>
        <p:spPr>
          <a:xfrm>
            <a:off x="6213352" y="2885238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652A2CE-9DA5-4233-A677-C40F4AAFAB67}"/>
              </a:ext>
            </a:extLst>
          </p:cNvPr>
          <p:cNvSpPr/>
          <p:nvPr/>
        </p:nvSpPr>
        <p:spPr>
          <a:xfrm>
            <a:off x="2924404" y="2873165"/>
            <a:ext cx="3288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What is an energy community?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E825410-2A2C-4241-B5A1-8669C4124772}"/>
              </a:ext>
            </a:extLst>
          </p:cNvPr>
          <p:cNvSpPr/>
          <p:nvPr/>
        </p:nvSpPr>
        <p:spPr>
          <a:xfrm>
            <a:off x="7354760" y="2856654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What is Energy Sharing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A1FB396-88B8-4C7E-8D85-BA0F0238FD41}"/>
              </a:ext>
            </a:extLst>
          </p:cNvPr>
          <p:cNvSpPr/>
          <p:nvPr/>
        </p:nvSpPr>
        <p:spPr>
          <a:xfrm>
            <a:off x="1809145" y="4331022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EF6A2F97-CAD0-4B39-BBB3-65EDCC84C8BB}"/>
              </a:ext>
            </a:extLst>
          </p:cNvPr>
          <p:cNvSpPr/>
          <p:nvPr/>
        </p:nvSpPr>
        <p:spPr>
          <a:xfrm>
            <a:off x="6213352" y="4331022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316BF0A-C85D-4724-B8D2-D0DD10A81CCA}"/>
              </a:ext>
            </a:extLst>
          </p:cNvPr>
          <p:cNvSpPr/>
          <p:nvPr/>
        </p:nvSpPr>
        <p:spPr>
          <a:xfrm>
            <a:off x="2924404" y="4307036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Other Options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87838F2-9D1E-4567-815A-B53E1C89BA5E}"/>
              </a:ext>
            </a:extLst>
          </p:cNvPr>
          <p:cNvSpPr/>
          <p:nvPr/>
        </p:nvSpPr>
        <p:spPr>
          <a:xfrm>
            <a:off x="7354760" y="4290525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What else do you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D8BD7-AF51-984B-455F-391E991A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57" y="3114606"/>
            <a:ext cx="589944" cy="580725"/>
          </a:xfrm>
          <a:prstGeom prst="rect">
            <a:avLst/>
          </a:prstGeom>
        </p:spPr>
      </p:pic>
      <p:sp>
        <p:nvSpPr>
          <p:cNvPr id="3" name="자유형: 도형 58">
            <a:extLst>
              <a:ext uri="{FF2B5EF4-FFF2-40B4-BE49-F238E27FC236}">
                <a16:creationId xmlns:a16="http://schemas.microsoft.com/office/drawing/2014/main" id="{AA46884A-F665-40D5-69CE-65C3FC11E1F7}"/>
              </a:ext>
            </a:extLst>
          </p:cNvPr>
          <p:cNvSpPr/>
          <p:nvPr/>
        </p:nvSpPr>
        <p:spPr>
          <a:xfrm>
            <a:off x="6420266" y="3057456"/>
            <a:ext cx="675859" cy="656856"/>
          </a:xfrm>
          <a:custGeom>
            <a:avLst/>
            <a:gdLst>
              <a:gd name="connsiteX0" fmla="*/ 376405 w 390525"/>
              <a:gd name="connsiteY0" fmla="*/ 365284 h 390525"/>
              <a:gd name="connsiteX1" fmla="*/ 342210 w 390525"/>
              <a:gd name="connsiteY1" fmla="*/ 365284 h 390525"/>
              <a:gd name="connsiteX2" fmla="*/ 342210 w 390525"/>
              <a:gd name="connsiteY2" fmla="*/ 107442 h 390525"/>
              <a:gd name="connsiteX3" fmla="*/ 331066 w 390525"/>
              <a:gd name="connsiteY3" fmla="*/ 96298 h 390525"/>
              <a:gd name="connsiteX4" fmla="*/ 264200 w 390525"/>
              <a:gd name="connsiteY4" fmla="*/ 96298 h 390525"/>
              <a:gd name="connsiteX5" fmla="*/ 253056 w 390525"/>
              <a:gd name="connsiteY5" fmla="*/ 107442 h 390525"/>
              <a:gd name="connsiteX6" fmla="*/ 253056 w 390525"/>
              <a:gd name="connsiteY6" fmla="*/ 365284 h 390525"/>
              <a:gd name="connsiteX7" fmla="*/ 230768 w 390525"/>
              <a:gd name="connsiteY7" fmla="*/ 365284 h 390525"/>
              <a:gd name="connsiteX8" fmla="*/ 230768 w 390525"/>
              <a:gd name="connsiteY8" fmla="*/ 18288 h 390525"/>
              <a:gd name="connsiteX9" fmla="*/ 219623 w 390525"/>
              <a:gd name="connsiteY9" fmla="*/ 7144 h 390525"/>
              <a:gd name="connsiteX10" fmla="*/ 152758 w 390525"/>
              <a:gd name="connsiteY10" fmla="*/ 7144 h 390525"/>
              <a:gd name="connsiteX11" fmla="*/ 141614 w 390525"/>
              <a:gd name="connsiteY11" fmla="*/ 18288 h 390525"/>
              <a:gd name="connsiteX12" fmla="*/ 141614 w 390525"/>
              <a:gd name="connsiteY12" fmla="*/ 365284 h 390525"/>
              <a:gd name="connsiteX13" fmla="*/ 119325 w 390525"/>
              <a:gd name="connsiteY13" fmla="*/ 365284 h 390525"/>
              <a:gd name="connsiteX14" fmla="*/ 119325 w 390525"/>
              <a:gd name="connsiteY14" fmla="*/ 196596 h 390525"/>
              <a:gd name="connsiteX15" fmla="*/ 108181 w 390525"/>
              <a:gd name="connsiteY15" fmla="*/ 185452 h 390525"/>
              <a:gd name="connsiteX16" fmla="*/ 40553 w 390525"/>
              <a:gd name="connsiteY16" fmla="*/ 185452 h 390525"/>
              <a:gd name="connsiteX17" fmla="*/ 29409 w 390525"/>
              <a:gd name="connsiteY17" fmla="*/ 196596 h 390525"/>
              <a:gd name="connsiteX18" fmla="*/ 29409 w 390525"/>
              <a:gd name="connsiteY18" fmla="*/ 365284 h 390525"/>
              <a:gd name="connsiteX19" fmla="*/ 18265 w 390525"/>
              <a:gd name="connsiteY19" fmla="*/ 365284 h 390525"/>
              <a:gd name="connsiteX20" fmla="*/ 7692 w 390525"/>
              <a:gd name="connsiteY20" fmla="*/ 372904 h 390525"/>
              <a:gd name="connsiteX21" fmla="*/ 18265 w 390525"/>
              <a:gd name="connsiteY21" fmla="*/ 387572 h 390525"/>
              <a:gd name="connsiteX22" fmla="*/ 376405 w 390525"/>
              <a:gd name="connsiteY22" fmla="*/ 387572 h 390525"/>
              <a:gd name="connsiteX23" fmla="*/ 386978 w 390525"/>
              <a:gd name="connsiteY23" fmla="*/ 379952 h 390525"/>
              <a:gd name="connsiteX24" fmla="*/ 376405 w 390525"/>
              <a:gd name="connsiteY24" fmla="*/ 36528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0525" h="390525">
                <a:moveTo>
                  <a:pt x="376405" y="365284"/>
                </a:moveTo>
                <a:lnTo>
                  <a:pt x="342210" y="365284"/>
                </a:lnTo>
                <a:lnTo>
                  <a:pt x="342210" y="107442"/>
                </a:lnTo>
                <a:cubicBezTo>
                  <a:pt x="342210" y="101251"/>
                  <a:pt x="337257" y="96298"/>
                  <a:pt x="331066" y="96298"/>
                </a:cubicBezTo>
                <a:lnTo>
                  <a:pt x="264200" y="96298"/>
                </a:lnTo>
                <a:cubicBezTo>
                  <a:pt x="258009" y="96298"/>
                  <a:pt x="253056" y="101251"/>
                  <a:pt x="253056" y="107442"/>
                </a:cubicBezTo>
                <a:lnTo>
                  <a:pt x="253056" y="365284"/>
                </a:lnTo>
                <a:lnTo>
                  <a:pt x="230768" y="365284"/>
                </a:lnTo>
                <a:lnTo>
                  <a:pt x="230768" y="18288"/>
                </a:lnTo>
                <a:cubicBezTo>
                  <a:pt x="230768" y="12097"/>
                  <a:pt x="225815" y="7144"/>
                  <a:pt x="219623" y="7144"/>
                </a:cubicBezTo>
                <a:lnTo>
                  <a:pt x="152758" y="7144"/>
                </a:lnTo>
                <a:cubicBezTo>
                  <a:pt x="146567" y="7144"/>
                  <a:pt x="141614" y="12097"/>
                  <a:pt x="141614" y="18288"/>
                </a:cubicBezTo>
                <a:lnTo>
                  <a:pt x="141614" y="365284"/>
                </a:lnTo>
                <a:lnTo>
                  <a:pt x="119325" y="365284"/>
                </a:lnTo>
                <a:lnTo>
                  <a:pt x="119325" y="196596"/>
                </a:lnTo>
                <a:cubicBezTo>
                  <a:pt x="119325" y="190405"/>
                  <a:pt x="114372" y="185452"/>
                  <a:pt x="108181" y="185452"/>
                </a:cubicBezTo>
                <a:lnTo>
                  <a:pt x="40553" y="185452"/>
                </a:lnTo>
                <a:cubicBezTo>
                  <a:pt x="34362" y="185452"/>
                  <a:pt x="29409" y="190405"/>
                  <a:pt x="29409" y="196596"/>
                </a:cubicBezTo>
                <a:lnTo>
                  <a:pt x="29409" y="365284"/>
                </a:lnTo>
                <a:lnTo>
                  <a:pt x="18265" y="365284"/>
                </a:lnTo>
                <a:cubicBezTo>
                  <a:pt x="13502" y="365284"/>
                  <a:pt x="9121" y="368332"/>
                  <a:pt x="7692" y="372904"/>
                </a:cubicBezTo>
                <a:cubicBezTo>
                  <a:pt x="5311" y="380524"/>
                  <a:pt x="11026" y="387572"/>
                  <a:pt x="18265" y="387572"/>
                </a:cubicBezTo>
                <a:lnTo>
                  <a:pt x="376405" y="387572"/>
                </a:lnTo>
                <a:cubicBezTo>
                  <a:pt x="381167" y="387572"/>
                  <a:pt x="385549" y="384524"/>
                  <a:pt x="386978" y="379952"/>
                </a:cubicBezTo>
                <a:cubicBezTo>
                  <a:pt x="389359" y="372237"/>
                  <a:pt x="383644" y="365284"/>
                  <a:pt x="376405" y="365284"/>
                </a:cubicBezTo>
                <a:close/>
              </a:path>
            </a:pathLst>
          </a:custGeom>
          <a:solidFill>
            <a:srgbClr val="373737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grpSp>
        <p:nvGrpSpPr>
          <p:cNvPr id="4" name="그룹 108">
            <a:extLst>
              <a:ext uri="{FF2B5EF4-FFF2-40B4-BE49-F238E27FC236}">
                <a16:creationId xmlns:a16="http://schemas.microsoft.com/office/drawing/2014/main" id="{14CA1E66-6BB1-2D49-6783-69C70B0C4D6F}"/>
              </a:ext>
            </a:extLst>
          </p:cNvPr>
          <p:cNvGrpSpPr/>
          <p:nvPr/>
        </p:nvGrpSpPr>
        <p:grpSpPr>
          <a:xfrm>
            <a:off x="6388168" y="4525895"/>
            <a:ext cx="590247" cy="640910"/>
            <a:chOff x="3471472" y="902398"/>
            <a:chExt cx="295275" cy="393763"/>
          </a:xfrm>
          <a:solidFill>
            <a:srgbClr val="373737"/>
          </a:solidFill>
        </p:grpSpPr>
        <p:sp>
          <p:nvSpPr>
            <p:cNvPr id="5" name="자유형: 도형 109">
              <a:extLst>
                <a:ext uri="{FF2B5EF4-FFF2-40B4-BE49-F238E27FC236}">
                  <a16:creationId xmlns:a16="http://schemas.microsoft.com/office/drawing/2014/main" id="{43EAF95B-AFFC-715C-0349-4C8B6D6DC8CA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" name="자유형: 도형 110">
              <a:extLst>
                <a:ext uri="{FF2B5EF4-FFF2-40B4-BE49-F238E27FC236}">
                  <a16:creationId xmlns:a16="http://schemas.microsoft.com/office/drawing/2014/main" id="{77114E8A-BEC4-0EDA-B28D-7ABC1EC8AB92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8" name="그룹 273">
            <a:extLst>
              <a:ext uri="{FF2B5EF4-FFF2-40B4-BE49-F238E27FC236}">
                <a16:creationId xmlns:a16="http://schemas.microsoft.com/office/drawing/2014/main" id="{8477FAB7-06B6-D852-4991-0C2E0017EE90}"/>
              </a:ext>
            </a:extLst>
          </p:cNvPr>
          <p:cNvGrpSpPr/>
          <p:nvPr/>
        </p:nvGrpSpPr>
        <p:grpSpPr>
          <a:xfrm>
            <a:off x="2025757" y="4490580"/>
            <a:ext cx="589944" cy="676225"/>
            <a:chOff x="773707" y="897064"/>
            <a:chExt cx="346424" cy="390525"/>
          </a:xfrm>
          <a:solidFill>
            <a:srgbClr val="373737"/>
          </a:solidFill>
        </p:grpSpPr>
        <p:sp>
          <p:nvSpPr>
            <p:cNvPr id="9" name="자유형: 도형 274">
              <a:extLst>
                <a:ext uri="{FF2B5EF4-FFF2-40B4-BE49-F238E27FC236}">
                  <a16:creationId xmlns:a16="http://schemas.microsoft.com/office/drawing/2014/main" id="{EAB689E3-C110-4527-61BF-6B6A1DD617F7}"/>
                </a:ext>
              </a:extLst>
            </p:cNvPr>
            <p:cNvSpPr/>
            <p:nvPr/>
          </p:nvSpPr>
          <p:spPr>
            <a:xfrm>
              <a:off x="929917" y="964692"/>
              <a:ext cx="76200" cy="76200"/>
            </a:xfrm>
            <a:custGeom>
              <a:avLst/>
              <a:gdLst>
                <a:gd name="connsiteX0" fmla="*/ 40577 w 76200"/>
                <a:gd name="connsiteY0" fmla="*/ 74009 h 76200"/>
                <a:gd name="connsiteX1" fmla="*/ 74009 w 76200"/>
                <a:gd name="connsiteY1" fmla="*/ 40576 h 76200"/>
                <a:gd name="connsiteX2" fmla="*/ 40577 w 76200"/>
                <a:gd name="connsiteY2" fmla="*/ 7144 h 76200"/>
                <a:gd name="connsiteX3" fmla="*/ 7144 w 76200"/>
                <a:gd name="connsiteY3" fmla="*/ 40576 h 76200"/>
                <a:gd name="connsiteX4" fmla="*/ 40577 w 762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7" y="74009"/>
                  </a:moveTo>
                  <a:cubicBezTo>
                    <a:pt x="59055" y="74009"/>
                    <a:pt x="74009" y="59055"/>
                    <a:pt x="74009" y="40576"/>
                  </a:cubicBez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6"/>
                  </a:cubicBezTo>
                  <a:cubicBezTo>
                    <a:pt x="7144" y="59055"/>
                    <a:pt x="22098" y="74009"/>
                    <a:pt x="40577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275">
              <a:extLst>
                <a:ext uri="{FF2B5EF4-FFF2-40B4-BE49-F238E27FC236}">
                  <a16:creationId xmlns:a16="http://schemas.microsoft.com/office/drawing/2014/main" id="{7C2DAC29-023D-FE84-EB7D-8CCE72B4FAB8}"/>
                </a:ext>
              </a:extLst>
            </p:cNvPr>
            <p:cNvSpPr/>
            <p:nvPr/>
          </p:nvSpPr>
          <p:spPr>
            <a:xfrm>
              <a:off x="834381" y="897064"/>
              <a:ext cx="285750" cy="390525"/>
            </a:xfrm>
            <a:custGeom>
              <a:avLst/>
              <a:gdLst>
                <a:gd name="connsiteX0" fmla="*/ 269653 w 285750"/>
                <a:gd name="connsiteY0" fmla="*/ 7144 h 390525"/>
                <a:gd name="connsiteX1" fmla="*/ 24479 w 285750"/>
                <a:gd name="connsiteY1" fmla="*/ 7144 h 390525"/>
                <a:gd name="connsiteX2" fmla="*/ 13335 w 285750"/>
                <a:gd name="connsiteY2" fmla="*/ 18288 h 390525"/>
                <a:gd name="connsiteX3" fmla="*/ 13335 w 285750"/>
                <a:gd name="connsiteY3" fmla="*/ 365284 h 390525"/>
                <a:gd name="connsiteX4" fmla="*/ 7144 w 285750"/>
                <a:gd name="connsiteY4" fmla="*/ 387572 h 390525"/>
                <a:gd name="connsiteX5" fmla="*/ 225076 w 285750"/>
                <a:gd name="connsiteY5" fmla="*/ 387572 h 390525"/>
                <a:gd name="connsiteX6" fmla="*/ 280797 w 285750"/>
                <a:gd name="connsiteY6" fmla="*/ 331851 h 390525"/>
                <a:gd name="connsiteX7" fmla="*/ 280797 w 285750"/>
                <a:gd name="connsiteY7" fmla="*/ 18288 h 390525"/>
                <a:gd name="connsiteX8" fmla="*/ 269653 w 285750"/>
                <a:gd name="connsiteY8" fmla="*/ 7144 h 390525"/>
                <a:gd name="connsiteX9" fmla="*/ 136112 w 285750"/>
                <a:gd name="connsiteY9" fmla="*/ 52483 h 390525"/>
                <a:gd name="connsiteX10" fmla="*/ 191834 w 285750"/>
                <a:gd name="connsiteY10" fmla="*/ 108204 h 390525"/>
                <a:gd name="connsiteX11" fmla="*/ 177641 w 285750"/>
                <a:gd name="connsiteY11" fmla="*/ 144971 h 390525"/>
                <a:gd name="connsiteX12" fmla="*/ 211931 w 285750"/>
                <a:gd name="connsiteY12" fmla="*/ 190691 h 390525"/>
                <a:gd name="connsiteX13" fmla="*/ 209741 w 285750"/>
                <a:gd name="connsiteY13" fmla="*/ 206312 h 390525"/>
                <a:gd name="connsiteX14" fmla="*/ 194120 w 285750"/>
                <a:gd name="connsiteY14" fmla="*/ 204121 h 390525"/>
                <a:gd name="connsiteX15" fmla="*/ 159925 w 285750"/>
                <a:gd name="connsiteY15" fmla="*/ 158496 h 390525"/>
                <a:gd name="connsiteX16" fmla="*/ 136208 w 285750"/>
                <a:gd name="connsiteY16" fmla="*/ 164021 h 390525"/>
                <a:gd name="connsiteX17" fmla="*/ 80486 w 285750"/>
                <a:gd name="connsiteY17" fmla="*/ 108299 h 390525"/>
                <a:gd name="connsiteX18" fmla="*/ 136112 w 285750"/>
                <a:gd name="connsiteY18" fmla="*/ 52483 h 390525"/>
                <a:gd name="connsiteX19" fmla="*/ 225266 w 285750"/>
                <a:gd name="connsiteY19" fmla="*/ 342995 h 390525"/>
                <a:gd name="connsiteX20" fmla="*/ 69247 w 285750"/>
                <a:gd name="connsiteY20" fmla="*/ 342995 h 390525"/>
                <a:gd name="connsiteX21" fmla="*/ 58103 w 285750"/>
                <a:gd name="connsiteY21" fmla="*/ 331851 h 390525"/>
                <a:gd name="connsiteX22" fmla="*/ 69247 w 285750"/>
                <a:gd name="connsiteY22" fmla="*/ 320707 h 390525"/>
                <a:gd name="connsiteX23" fmla="*/ 225266 w 285750"/>
                <a:gd name="connsiteY23" fmla="*/ 320707 h 390525"/>
                <a:gd name="connsiteX24" fmla="*/ 236411 w 285750"/>
                <a:gd name="connsiteY24" fmla="*/ 331851 h 390525"/>
                <a:gd name="connsiteX25" fmla="*/ 225266 w 285750"/>
                <a:gd name="connsiteY25" fmla="*/ 342995 h 390525"/>
                <a:gd name="connsiteX26" fmla="*/ 225266 w 285750"/>
                <a:gd name="connsiteY26" fmla="*/ 298418 h 390525"/>
                <a:gd name="connsiteX27" fmla="*/ 69247 w 285750"/>
                <a:gd name="connsiteY27" fmla="*/ 298418 h 390525"/>
                <a:gd name="connsiteX28" fmla="*/ 58103 w 285750"/>
                <a:gd name="connsiteY28" fmla="*/ 287274 h 390525"/>
                <a:gd name="connsiteX29" fmla="*/ 69247 w 285750"/>
                <a:gd name="connsiteY29" fmla="*/ 276130 h 390525"/>
                <a:gd name="connsiteX30" fmla="*/ 225266 w 285750"/>
                <a:gd name="connsiteY30" fmla="*/ 276130 h 390525"/>
                <a:gd name="connsiteX31" fmla="*/ 236411 w 285750"/>
                <a:gd name="connsiteY31" fmla="*/ 287274 h 390525"/>
                <a:gd name="connsiteX32" fmla="*/ 225266 w 285750"/>
                <a:gd name="connsiteY32" fmla="*/ 298418 h 390525"/>
                <a:gd name="connsiteX33" fmla="*/ 225266 w 285750"/>
                <a:gd name="connsiteY33" fmla="*/ 253841 h 390525"/>
                <a:gd name="connsiteX34" fmla="*/ 69247 w 285750"/>
                <a:gd name="connsiteY34" fmla="*/ 253841 h 390525"/>
                <a:gd name="connsiteX35" fmla="*/ 58103 w 285750"/>
                <a:gd name="connsiteY35" fmla="*/ 242697 h 390525"/>
                <a:gd name="connsiteX36" fmla="*/ 69247 w 285750"/>
                <a:gd name="connsiteY36" fmla="*/ 231553 h 390525"/>
                <a:gd name="connsiteX37" fmla="*/ 225266 w 285750"/>
                <a:gd name="connsiteY37" fmla="*/ 231553 h 390525"/>
                <a:gd name="connsiteX38" fmla="*/ 236411 w 285750"/>
                <a:gd name="connsiteY38" fmla="*/ 242697 h 390525"/>
                <a:gd name="connsiteX39" fmla="*/ 225266 w 285750"/>
                <a:gd name="connsiteY39" fmla="*/ 25384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750" h="390525">
                  <a:moveTo>
                    <a:pt x="269653" y="7144"/>
                  </a:moveTo>
                  <a:lnTo>
                    <a:pt x="24479" y="7144"/>
                  </a:lnTo>
                  <a:cubicBezTo>
                    <a:pt x="18288" y="7144"/>
                    <a:pt x="13335" y="12097"/>
                    <a:pt x="13335" y="18288"/>
                  </a:cubicBezTo>
                  <a:lnTo>
                    <a:pt x="13335" y="365284"/>
                  </a:lnTo>
                  <a:cubicBezTo>
                    <a:pt x="13335" y="373475"/>
                    <a:pt x="10954" y="381000"/>
                    <a:pt x="7144" y="387572"/>
                  </a:cubicBezTo>
                  <a:lnTo>
                    <a:pt x="225076" y="387572"/>
                  </a:lnTo>
                  <a:cubicBezTo>
                    <a:pt x="255842" y="387572"/>
                    <a:pt x="280797" y="362617"/>
                    <a:pt x="280797" y="331851"/>
                  </a:cubicBezTo>
                  <a:lnTo>
                    <a:pt x="280797" y="18288"/>
                  </a:lnTo>
                  <a:cubicBezTo>
                    <a:pt x="280797" y="12097"/>
                    <a:pt x="275749" y="7144"/>
                    <a:pt x="269653" y="7144"/>
                  </a:cubicBezTo>
                  <a:close/>
                  <a:moveTo>
                    <a:pt x="136112" y="52483"/>
                  </a:moveTo>
                  <a:cubicBezTo>
                    <a:pt x="166878" y="52483"/>
                    <a:pt x="191834" y="77438"/>
                    <a:pt x="191834" y="108204"/>
                  </a:cubicBezTo>
                  <a:cubicBezTo>
                    <a:pt x="191834" y="122396"/>
                    <a:pt x="186404" y="135160"/>
                    <a:pt x="177641" y="144971"/>
                  </a:cubicBezTo>
                  <a:lnTo>
                    <a:pt x="211931" y="190691"/>
                  </a:lnTo>
                  <a:cubicBezTo>
                    <a:pt x="215646" y="195644"/>
                    <a:pt x="214598" y="202597"/>
                    <a:pt x="209741" y="206312"/>
                  </a:cubicBezTo>
                  <a:cubicBezTo>
                    <a:pt x="204788" y="210026"/>
                    <a:pt x="197834" y="208979"/>
                    <a:pt x="194120" y="204121"/>
                  </a:cubicBezTo>
                  <a:lnTo>
                    <a:pt x="159925" y="158496"/>
                  </a:lnTo>
                  <a:cubicBezTo>
                    <a:pt x="152686" y="161925"/>
                    <a:pt x="144685" y="164021"/>
                    <a:pt x="136208" y="164021"/>
                  </a:cubicBezTo>
                  <a:cubicBezTo>
                    <a:pt x="105442" y="164021"/>
                    <a:pt x="80486" y="139065"/>
                    <a:pt x="80486" y="108299"/>
                  </a:cubicBezTo>
                  <a:cubicBezTo>
                    <a:pt x="80486" y="77534"/>
                    <a:pt x="105347" y="52483"/>
                    <a:pt x="136112" y="52483"/>
                  </a:cubicBezTo>
                  <a:close/>
                  <a:moveTo>
                    <a:pt x="225266" y="342995"/>
                  </a:moveTo>
                  <a:lnTo>
                    <a:pt x="69247" y="342995"/>
                  </a:lnTo>
                  <a:cubicBezTo>
                    <a:pt x="63056" y="342995"/>
                    <a:pt x="58103" y="338042"/>
                    <a:pt x="58103" y="331851"/>
                  </a:cubicBezTo>
                  <a:cubicBezTo>
                    <a:pt x="58103" y="325660"/>
                    <a:pt x="63056" y="320707"/>
                    <a:pt x="69247" y="320707"/>
                  </a:cubicBezTo>
                  <a:lnTo>
                    <a:pt x="225266" y="320707"/>
                  </a:lnTo>
                  <a:cubicBezTo>
                    <a:pt x="231458" y="320707"/>
                    <a:pt x="236411" y="325660"/>
                    <a:pt x="236411" y="331851"/>
                  </a:cubicBezTo>
                  <a:cubicBezTo>
                    <a:pt x="236411" y="338042"/>
                    <a:pt x="231362" y="342995"/>
                    <a:pt x="225266" y="342995"/>
                  </a:cubicBezTo>
                  <a:close/>
                  <a:moveTo>
                    <a:pt x="225266" y="298418"/>
                  </a:moveTo>
                  <a:lnTo>
                    <a:pt x="69247" y="298418"/>
                  </a:lnTo>
                  <a:cubicBezTo>
                    <a:pt x="63056" y="298418"/>
                    <a:pt x="58103" y="293465"/>
                    <a:pt x="58103" y="287274"/>
                  </a:cubicBezTo>
                  <a:cubicBezTo>
                    <a:pt x="58103" y="281083"/>
                    <a:pt x="63056" y="276130"/>
                    <a:pt x="69247" y="276130"/>
                  </a:cubicBezTo>
                  <a:lnTo>
                    <a:pt x="225266" y="276130"/>
                  </a:lnTo>
                  <a:cubicBezTo>
                    <a:pt x="231458" y="276130"/>
                    <a:pt x="236411" y="281083"/>
                    <a:pt x="236411" y="287274"/>
                  </a:cubicBezTo>
                  <a:cubicBezTo>
                    <a:pt x="236411" y="293370"/>
                    <a:pt x="231362" y="298418"/>
                    <a:pt x="225266" y="298418"/>
                  </a:cubicBezTo>
                  <a:close/>
                  <a:moveTo>
                    <a:pt x="225266" y="253841"/>
                  </a:moveTo>
                  <a:lnTo>
                    <a:pt x="69247" y="253841"/>
                  </a:lnTo>
                  <a:cubicBezTo>
                    <a:pt x="63056" y="253841"/>
                    <a:pt x="58103" y="248888"/>
                    <a:pt x="58103" y="242697"/>
                  </a:cubicBezTo>
                  <a:cubicBezTo>
                    <a:pt x="58103" y="236506"/>
                    <a:pt x="63056" y="231553"/>
                    <a:pt x="69247" y="231553"/>
                  </a:cubicBezTo>
                  <a:lnTo>
                    <a:pt x="225266" y="231553"/>
                  </a:lnTo>
                  <a:cubicBezTo>
                    <a:pt x="231458" y="231553"/>
                    <a:pt x="236411" y="236506"/>
                    <a:pt x="236411" y="242697"/>
                  </a:cubicBezTo>
                  <a:cubicBezTo>
                    <a:pt x="236411" y="248793"/>
                    <a:pt x="231362" y="253841"/>
                    <a:pt x="225266" y="2538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276">
              <a:extLst>
                <a:ext uri="{FF2B5EF4-FFF2-40B4-BE49-F238E27FC236}">
                  <a16:creationId xmlns:a16="http://schemas.microsoft.com/office/drawing/2014/main" id="{6C4EB044-FB80-B4B7-C8C2-EBC3AD84FBF5}"/>
                </a:ext>
              </a:extLst>
            </p:cNvPr>
            <p:cNvSpPr/>
            <p:nvPr/>
          </p:nvSpPr>
          <p:spPr>
            <a:xfrm>
              <a:off x="773707" y="1076134"/>
              <a:ext cx="57150" cy="209550"/>
            </a:xfrm>
            <a:custGeom>
              <a:avLst/>
              <a:gdLst>
                <a:gd name="connsiteX0" fmla="*/ 7144 w 57150"/>
                <a:gd name="connsiteY0" fmla="*/ 18288 h 209550"/>
                <a:gd name="connsiteX1" fmla="*/ 7144 w 57150"/>
                <a:gd name="connsiteY1" fmla="*/ 185738 h 209550"/>
                <a:gd name="connsiteX2" fmla="*/ 27813 w 57150"/>
                <a:gd name="connsiteY2" fmla="*/ 208407 h 209550"/>
                <a:gd name="connsiteX3" fmla="*/ 51721 w 57150"/>
                <a:gd name="connsiteY3" fmla="*/ 186214 h 209550"/>
                <a:gd name="connsiteX4" fmla="*/ 51721 w 57150"/>
                <a:gd name="connsiteY4" fmla="*/ 7144 h 209550"/>
                <a:gd name="connsiteX5" fmla="*/ 18288 w 57150"/>
                <a:gd name="connsiteY5" fmla="*/ 7144 h 209550"/>
                <a:gd name="connsiteX6" fmla="*/ 7144 w 57150"/>
                <a:gd name="connsiteY6" fmla="*/ 1828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09550">
                  <a:moveTo>
                    <a:pt x="7144" y="18288"/>
                  </a:moveTo>
                  <a:lnTo>
                    <a:pt x="7144" y="185738"/>
                  </a:lnTo>
                  <a:cubicBezTo>
                    <a:pt x="7144" y="197453"/>
                    <a:pt x="16097" y="207550"/>
                    <a:pt x="27813" y="208407"/>
                  </a:cubicBezTo>
                  <a:cubicBezTo>
                    <a:pt x="40862" y="209360"/>
                    <a:pt x="51721" y="199073"/>
                    <a:pt x="51721" y="186214"/>
                  </a:cubicBezTo>
                  <a:lnTo>
                    <a:pt x="51721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523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3D63D1-0A13-4302-AB40-4C234CC76105}"/>
              </a:ext>
            </a:extLst>
          </p:cNvPr>
          <p:cNvSpPr txBox="1"/>
          <p:nvPr/>
        </p:nvSpPr>
        <p:spPr>
          <a:xfrm>
            <a:off x="3512457" y="2555128"/>
            <a:ext cx="5088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 is an energy</a:t>
            </a:r>
            <a:b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community?</a:t>
            </a:r>
          </a:p>
        </p:txBody>
      </p:sp>
    </p:spTree>
    <p:extLst>
      <p:ext uri="{BB962C8B-B14F-4D97-AF65-F5344CB8AC3E}">
        <p14:creationId xmlns:p14="http://schemas.microsoft.com/office/powerpoint/2010/main" val="153084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C3C3-1BE7-2437-BBE9-6BB97A571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0B172D-E0EB-B6D3-E4F4-ED6A3AAC1903}"/>
              </a:ext>
            </a:extLst>
          </p:cNvPr>
          <p:cNvSpPr txBox="1"/>
          <p:nvPr/>
        </p:nvSpPr>
        <p:spPr>
          <a:xfrm>
            <a:off x="377482" y="646590"/>
            <a:ext cx="11437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What is an energy</a:t>
            </a:r>
            <a:b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community?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3C395-3CC3-4B54-6421-D833B99114A3}"/>
              </a:ext>
            </a:extLst>
          </p:cNvPr>
          <p:cNvSpPr txBox="1"/>
          <p:nvPr/>
        </p:nvSpPr>
        <p:spPr>
          <a:xfrm>
            <a:off x="549965" y="2367171"/>
            <a:ext cx="11264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400" dirty="0"/>
              <a:t>A legally recognised way for citizens, SMEs, and public bodies to </a:t>
            </a:r>
            <a:r>
              <a:rPr lang="en-GB" sz="2400" b="1" dirty="0"/>
              <a:t>co-own and co-govern</a:t>
            </a:r>
            <a:r>
              <a:rPr lang="en-GB" sz="2400" dirty="0"/>
              <a:t> energy-related activities for </a:t>
            </a:r>
            <a:r>
              <a:rPr lang="en-GB" sz="2400" b="1" dirty="0"/>
              <a:t>environmental, economic, and social</a:t>
            </a:r>
            <a:r>
              <a:rPr lang="en-GB" sz="2400" dirty="0"/>
              <a:t> benefit (not profit maximisation).</a:t>
            </a:r>
          </a:p>
          <a:p>
            <a:pPr marL="457200" indent="-457200" latinLnBrk="0">
              <a:buChar char="•"/>
            </a:pPr>
            <a:r>
              <a:rPr lang="en-GB" sz="2400" b="1" dirty="0"/>
              <a:t>Scope:</a:t>
            </a:r>
            <a:r>
              <a:rPr lang="en-GB" sz="2400" dirty="0"/>
              <a:t> Generation, consumption, storage, flexibility, efficiency, mobility; electricity and/or heat depending on the form.</a:t>
            </a:r>
          </a:p>
          <a:p>
            <a:pPr marL="457200" indent="-457200" latinLnBrk="0">
              <a:buChar char="•"/>
            </a:pPr>
            <a:r>
              <a:rPr lang="en-GB" sz="2400" b="1" dirty="0"/>
              <a:t>Principles:</a:t>
            </a:r>
            <a:r>
              <a:rPr lang="en-GB" sz="2400" dirty="0"/>
              <a:t> Open &amp; voluntary participation; effective member control; local value creation; fair &amp; transparent rules.</a:t>
            </a: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21022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6469B-B5BB-FEBE-59D6-BFF7908E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544BAB-CEB5-AC7C-E9EE-5F03D785DCB9}"/>
              </a:ext>
            </a:extLst>
          </p:cNvPr>
          <p:cNvSpPr txBox="1"/>
          <p:nvPr/>
        </p:nvSpPr>
        <p:spPr>
          <a:xfrm>
            <a:off x="377482" y="646590"/>
            <a:ext cx="11437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What is an energy</a:t>
            </a:r>
            <a:b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community?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7EE51-C616-49D6-B027-D337CD0B684D}"/>
              </a:ext>
            </a:extLst>
          </p:cNvPr>
          <p:cNvSpPr txBox="1"/>
          <p:nvPr/>
        </p:nvSpPr>
        <p:spPr>
          <a:xfrm>
            <a:off x="549965" y="2367171"/>
            <a:ext cx="55460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latinLnBrk="0"/>
            <a:r>
              <a:rPr lang="en-GB" sz="2000" b="1" dirty="0"/>
              <a:t>Renewable Energy Community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Purpose</a:t>
            </a:r>
            <a:r>
              <a:rPr lang="en-GB" sz="2000" dirty="0"/>
              <a:t>: Environmental, economic, social benefits to members/local area; renewables-only assets.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Participation &amp; Control</a:t>
            </a:r>
            <a:r>
              <a:rPr lang="en-GB" sz="2000" dirty="0"/>
              <a:t>: Open and voluntary; typically effective control by local actors (citizens, local authorities, SMEs).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Geography</a:t>
            </a:r>
            <a:r>
              <a:rPr lang="en-GB" sz="2000" dirty="0"/>
              <a:t>: Usually tied to proximity to the renewable assets (local focus).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Activities</a:t>
            </a:r>
            <a:r>
              <a:rPr lang="en-GB" sz="2000" dirty="0"/>
              <a:t>: Generation, consumption, storage, renewable heat/electricity, and related services.</a:t>
            </a:r>
            <a:endParaRPr lang="en-US" sz="20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EFEED-73F0-338C-73B5-3A83E1026E80}"/>
              </a:ext>
            </a:extLst>
          </p:cNvPr>
          <p:cNvSpPr txBox="1"/>
          <p:nvPr/>
        </p:nvSpPr>
        <p:spPr>
          <a:xfrm>
            <a:off x="6268482" y="2367171"/>
            <a:ext cx="55460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GB" sz="2000" b="1" dirty="0"/>
              <a:t>       Citizen Energy Community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Purpose</a:t>
            </a:r>
            <a:r>
              <a:rPr lang="en-GB" sz="2000" dirty="0"/>
              <a:t>: Similar public-benefit goals; broader electricity-sector scope (generation, supply, aggregation, storage, EV charging, etc.).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Participation &amp; Control</a:t>
            </a:r>
            <a:r>
              <a:rPr lang="en-GB" sz="2000" dirty="0"/>
              <a:t>: Open and voluntary; effective control by citizens/local actors; larger commercial players should not dominate.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Geography</a:t>
            </a:r>
            <a:r>
              <a:rPr lang="en-GB" sz="2000" dirty="0"/>
              <a:t>: No strict proximity requirement (can be geographically wider than a REC).</a:t>
            </a:r>
          </a:p>
          <a:p>
            <a:pPr marL="457200" indent="-457200" latinLnBrk="0">
              <a:buChar char="•"/>
            </a:pPr>
            <a:r>
              <a:rPr lang="en-GB" sz="2000" b="1" dirty="0"/>
              <a:t>Technology</a:t>
            </a:r>
            <a:r>
              <a:rPr lang="en-GB" sz="2000" dirty="0"/>
              <a:t>: Tech-neutral within electricity (not limited to renewables), subject to national rules.</a:t>
            </a:r>
            <a:endParaRPr lang="en-US" sz="20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29767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50A4-41AF-1512-0282-21D7780A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D8A479-B1C8-31B5-3232-12E5C82E00FD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 is Energy Sharing?</a:t>
            </a:r>
          </a:p>
        </p:txBody>
      </p:sp>
    </p:spTree>
    <p:extLst>
      <p:ext uri="{BB962C8B-B14F-4D97-AF65-F5344CB8AC3E}">
        <p14:creationId xmlns:p14="http://schemas.microsoft.com/office/powerpoint/2010/main" val="136666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CC94-4B10-0CCD-BD81-FB1C7495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8C615-F366-C025-3B49-CCE0B3E3952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What is Energy Sharing?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1A5D8-ECD5-B664-FF65-65B7D20E8565}"/>
              </a:ext>
            </a:extLst>
          </p:cNvPr>
          <p:cNvSpPr txBox="1"/>
          <p:nvPr/>
        </p:nvSpPr>
        <p:spPr>
          <a:xfrm>
            <a:off x="733425" y="2136338"/>
            <a:ext cx="110810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Meaning</a:t>
            </a:r>
            <a:r>
              <a:rPr lang="pt-PT" sz="2400" dirty="0"/>
              <a:t>: Allocating locally produced energy (e.g., PV) among members per agreed    rules; often called collective self-consumption.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Metering &amp; Data</a:t>
            </a:r>
            <a:r>
              <a:rPr lang="pt-PT" sz="2400" dirty="0"/>
              <a:t>: Smart meters; interval data; validation &amp; settlement.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Settlement</a:t>
            </a:r>
            <a:r>
              <a:rPr lang="pt-PT" sz="2400" dirty="0"/>
              <a:t>: Post-allocation billing/credits; handling grid tariffs and taxes as per local  rules.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Limits to Remember</a:t>
            </a:r>
            <a:r>
              <a:rPr lang="pt-PT" sz="2400" dirty="0"/>
              <a:t>: Grid constraints, metering class, regulatory caps, admin              overhead.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61389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3F35-7C06-C946-2F74-8ED8D7579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7C97C-2870-737F-4874-7A700E3F8EEB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Other options</a:t>
            </a:r>
          </a:p>
        </p:txBody>
      </p:sp>
    </p:spTree>
    <p:extLst>
      <p:ext uri="{BB962C8B-B14F-4D97-AF65-F5344CB8AC3E}">
        <p14:creationId xmlns:p14="http://schemas.microsoft.com/office/powerpoint/2010/main" val="1780670763"/>
      </p:ext>
    </p:extLst>
  </p:cSld>
  <p:clrMapOvr>
    <a:masterClrMapping/>
  </p:clrMapOvr>
</p:sld>
</file>

<file path=ppt/theme/theme1.xml><?xml version="1.0" encoding="utf-8"?>
<a:theme xmlns:a="http://schemas.openxmlformats.org/drawingml/2006/main" name="Every1 slide master">
  <a:themeElements>
    <a:clrScheme name="0E3AF0">
      <a:dk1>
        <a:srgbClr val="231F20"/>
      </a:dk1>
      <a:lt1>
        <a:srgbClr val="FFFFFF"/>
      </a:lt1>
      <a:dk2>
        <a:srgbClr val="0E3AF0"/>
      </a:dk2>
      <a:lt2>
        <a:srgbClr val="D3D3D3"/>
      </a:lt2>
      <a:accent1>
        <a:srgbClr val="BDF03A"/>
      </a:accent1>
      <a:accent2>
        <a:srgbClr val="0E3AF0"/>
      </a:accent2>
      <a:accent3>
        <a:srgbClr val="A5A5A5"/>
      </a:accent3>
      <a:accent4>
        <a:srgbClr val="808080"/>
      </a:accent4>
      <a:accent5>
        <a:srgbClr val="0E3AF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800" dirty="0" smtClean="0">
            <a:solidFill>
              <a:srgbClr val="1A194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0EDCDBA201B409A2395B9861151A1" ma:contentTypeVersion="15" ma:contentTypeDescription="Create a new document." ma:contentTypeScope="" ma:versionID="8a190a8075a7e57a51c7bf8a9427a6e5">
  <xsd:schema xmlns:xsd="http://www.w3.org/2001/XMLSchema" xmlns:xs="http://www.w3.org/2001/XMLSchema" xmlns:p="http://schemas.microsoft.com/office/2006/metadata/properties" xmlns:ns2="c67c0ac7-78b5-4864-aca3-db9996adcf66" xmlns:ns3="59c2b11d-9272-4eed-95ac-95725493c81f" targetNamespace="http://schemas.microsoft.com/office/2006/metadata/properties" ma:root="true" ma:fieldsID="153f8d28b4a274a8e8397b8061ce14e3" ns2:_="" ns3:_="">
    <xsd:import namespace="c67c0ac7-78b5-4864-aca3-db9996adcf66"/>
    <xsd:import namespace="59c2b11d-9272-4eed-95ac-95725493c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0ac7-78b5-4864-aca3-db9996adc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9249fec-8619-4602-8705-1823ced1ad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2b11d-9272-4eed-95ac-95725493c8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8e361e-f706-48d1-9f52-00535f2db59c}" ma:internalName="TaxCatchAll" ma:showField="CatchAllData" ma:web="59c2b11d-9272-4eed-95ac-95725493c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c2b11d-9272-4eed-95ac-95725493c81f" xsi:nil="true"/>
    <lcf76f155ced4ddcb4097134ff3c332f xmlns="c67c0ac7-78b5-4864-aca3-db9996adcf6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3774D8-BCA8-4A02-93E0-3307429344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1CFE82-C6FC-450B-80BB-66EDCAC35BB6}"/>
</file>

<file path=customXml/itemProps3.xml><?xml version="1.0" encoding="utf-8"?>
<ds:datastoreItem xmlns:ds="http://schemas.openxmlformats.org/officeDocument/2006/customXml" ds:itemID="{93CA0DD0-504F-4EB9-B60E-59D0E157F7B9}">
  <ds:schemaRefs>
    <ds:schemaRef ds:uri="75a85b04-3e87-4e6d-8e61-343b36998706"/>
    <ds:schemaRef ds:uri="577805d4-8e47-4788-b8ec-5b1290b6ebfb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13854</TotalTime>
  <Words>1824</Words>
  <Application>Microsoft Macintosh PowerPoint</Application>
  <PresentationFormat>Widescreen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Public Sans</vt:lpstr>
      <vt:lpstr>맑은 고딕</vt:lpstr>
      <vt:lpstr>Every1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Lorenz Van Damme</cp:lastModifiedBy>
  <cp:revision>271</cp:revision>
  <cp:lastPrinted>2025-04-30T13:39:41Z</cp:lastPrinted>
  <dcterms:created xsi:type="dcterms:W3CDTF">2019-04-06T05:20:47Z</dcterms:created>
  <dcterms:modified xsi:type="dcterms:W3CDTF">2026-05-20T06:25:56Z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0x010100CFC0EDCDBA201B409A2395B9861151A1</vt:lpwstr>
  </property>
  <property fmtid="{D5CDD505-2E9C-101B-9397-08002B2CF9AE}" pid="3" name="MediaServiceImageTags">
    <vt:lpwstr/>
  </property>
</Properties>
</file>